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35"/>
  </p:notesMasterIdLst>
  <p:handoutMasterIdLst>
    <p:handoutMasterId r:id="rId36"/>
  </p:handoutMasterIdLst>
  <p:sldIdLst>
    <p:sldId id="308" r:id="rId2"/>
    <p:sldId id="260" r:id="rId3"/>
    <p:sldId id="286" r:id="rId4"/>
    <p:sldId id="429" r:id="rId5"/>
    <p:sldId id="428" r:id="rId6"/>
    <p:sldId id="406" r:id="rId7"/>
    <p:sldId id="423" r:id="rId8"/>
    <p:sldId id="424" r:id="rId9"/>
    <p:sldId id="427" r:id="rId10"/>
    <p:sldId id="425" r:id="rId11"/>
    <p:sldId id="432" r:id="rId12"/>
    <p:sldId id="440" r:id="rId13"/>
    <p:sldId id="436" r:id="rId14"/>
    <p:sldId id="441" r:id="rId15"/>
    <p:sldId id="443" r:id="rId16"/>
    <p:sldId id="444" r:id="rId17"/>
    <p:sldId id="445" r:id="rId18"/>
    <p:sldId id="420" r:id="rId19"/>
    <p:sldId id="375" r:id="rId20"/>
    <p:sldId id="376" r:id="rId21"/>
    <p:sldId id="431" r:id="rId22"/>
    <p:sldId id="378" r:id="rId23"/>
    <p:sldId id="400" r:id="rId24"/>
    <p:sldId id="426" r:id="rId25"/>
    <p:sldId id="402" r:id="rId26"/>
    <p:sldId id="411" r:id="rId27"/>
    <p:sldId id="403" r:id="rId28"/>
    <p:sldId id="413" r:id="rId29"/>
    <p:sldId id="412" r:id="rId30"/>
    <p:sldId id="404" r:id="rId31"/>
    <p:sldId id="399" r:id="rId32"/>
    <p:sldId id="415" r:id="rId33"/>
    <p:sldId id="446" r:id="rId3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26" userDrawn="1">
          <p15:clr>
            <a:srgbClr val="A4A3A4"/>
          </p15:clr>
        </p15:guide>
        <p15:guide id="2" pos="483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FF00"/>
    <a:srgbClr val="0E4200"/>
    <a:srgbClr val="0A2E00"/>
    <a:srgbClr val="29C000"/>
    <a:srgbClr val="1B7E00"/>
    <a:srgbClr val="42C9A8"/>
    <a:srgbClr val="E6688F"/>
    <a:srgbClr val="3737DD"/>
    <a:srgbClr val="9E77B8"/>
    <a:srgbClr val="FDB1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101" autoAdjust="0"/>
  </p:normalViewPr>
  <p:slideViewPr>
    <p:cSldViewPr snapToGrid="0">
      <p:cViewPr varScale="1">
        <p:scale>
          <a:sx n="58" d="100"/>
          <a:sy n="58" d="100"/>
        </p:scale>
        <p:origin x="944" y="30"/>
      </p:cViewPr>
      <p:guideLst>
        <p:guide orient="horz" pos="3226"/>
        <p:guide pos="4838"/>
      </p:guideLst>
    </p:cSldViewPr>
  </p:slideViewPr>
  <p:outlineViewPr>
    <p:cViewPr>
      <p:scale>
        <a:sx n="33" d="100"/>
        <a:sy n="33" d="100"/>
      </p:scale>
      <p:origin x="0" y="-630"/>
    </p:cViewPr>
  </p:outlineViewPr>
  <p:notesTextViewPr>
    <p:cViewPr>
      <p:scale>
        <a:sx n="1" d="1"/>
        <a:sy n="1" d="1"/>
      </p:scale>
      <p:origin x="0" y="0"/>
    </p:cViewPr>
  </p:notesTextViewPr>
  <p:notesViewPr>
    <p:cSldViewPr snapToGrid="0">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D3551B-4342-4390-915E-8C9F8CBF86F2}" type="datetimeFigureOut">
              <a:rPr lang="ru-RU" smtClean="0"/>
              <a:t>22.04.2021</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B1B4F76-9B05-4F12-BC35-5F054D4AB2B2}" type="slidenum">
              <a:rPr lang="ru-RU" smtClean="0"/>
              <a:t>‹#›</a:t>
            </a:fld>
            <a:endParaRPr lang="ru-RU" dirty="0"/>
          </a:p>
        </p:txBody>
      </p:sp>
    </p:spTree>
    <p:extLst>
      <p:ext uri="{BB962C8B-B14F-4D97-AF65-F5344CB8AC3E}">
        <p14:creationId xmlns:p14="http://schemas.microsoft.com/office/powerpoint/2010/main" val="3758440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DF2CA-16AC-4A6F-BA76-83467214A317}" type="datetimeFigureOut">
              <a:rPr lang="ru-RU" smtClean="0"/>
              <a:t>22.04.2021</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284C95-AC36-47D7-BA46-D13F2CF6C509}" type="slidenum">
              <a:rPr lang="ru-RU" smtClean="0"/>
              <a:t>‹#›</a:t>
            </a:fld>
            <a:endParaRPr lang="ru-RU" dirty="0"/>
          </a:p>
        </p:txBody>
      </p:sp>
    </p:spTree>
    <p:extLst>
      <p:ext uri="{BB962C8B-B14F-4D97-AF65-F5344CB8AC3E}">
        <p14:creationId xmlns:p14="http://schemas.microsoft.com/office/powerpoint/2010/main" val="3590347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a:t>
            </a:fld>
            <a:endParaRPr lang="ru-RU" dirty="0"/>
          </a:p>
        </p:txBody>
      </p:sp>
    </p:spTree>
    <p:extLst>
      <p:ext uri="{BB962C8B-B14F-4D97-AF65-F5344CB8AC3E}">
        <p14:creationId xmlns:p14="http://schemas.microsoft.com/office/powerpoint/2010/main" val="2997959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Heifetz (2015)</a:t>
            </a:r>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19</a:t>
            </a:fld>
            <a:endParaRPr lang="ru-RU" dirty="0"/>
          </a:p>
        </p:txBody>
      </p:sp>
    </p:spTree>
    <p:extLst>
      <p:ext uri="{BB962C8B-B14F-4D97-AF65-F5344CB8AC3E}">
        <p14:creationId xmlns:p14="http://schemas.microsoft.com/office/powerpoint/2010/main" val="1900245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Heifetz (2015)</a:t>
            </a:r>
            <a:endParaRPr lang="en-US" dirty="0"/>
          </a:p>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20</a:t>
            </a:fld>
            <a:endParaRPr lang="ru-RU" dirty="0"/>
          </a:p>
        </p:txBody>
      </p:sp>
    </p:spTree>
    <p:extLst>
      <p:ext uri="{BB962C8B-B14F-4D97-AF65-F5344CB8AC3E}">
        <p14:creationId xmlns:p14="http://schemas.microsoft.com/office/powerpoint/2010/main" val="288901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Heifetz (2015)</a:t>
            </a:r>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21</a:t>
            </a:fld>
            <a:endParaRPr lang="ru-RU" dirty="0"/>
          </a:p>
        </p:txBody>
      </p:sp>
    </p:spTree>
    <p:extLst>
      <p:ext uri="{BB962C8B-B14F-4D97-AF65-F5344CB8AC3E}">
        <p14:creationId xmlns:p14="http://schemas.microsoft.com/office/powerpoint/2010/main" val="14150598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Heifetz (2015)</a:t>
            </a:r>
            <a:endParaRPr lang="en-US" dirty="0"/>
          </a:p>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22</a:t>
            </a:fld>
            <a:endParaRPr lang="ru-RU" dirty="0"/>
          </a:p>
        </p:txBody>
      </p:sp>
    </p:spTree>
    <p:extLst>
      <p:ext uri="{BB962C8B-B14F-4D97-AF65-F5344CB8AC3E}">
        <p14:creationId xmlns:p14="http://schemas.microsoft.com/office/powerpoint/2010/main" val="13731158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Heifetz (2015)</a:t>
            </a:r>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23</a:t>
            </a:fld>
            <a:endParaRPr lang="ru-RU" dirty="0"/>
          </a:p>
        </p:txBody>
      </p:sp>
    </p:spTree>
    <p:extLst>
      <p:ext uri="{BB962C8B-B14F-4D97-AF65-F5344CB8AC3E}">
        <p14:creationId xmlns:p14="http://schemas.microsoft.com/office/powerpoint/2010/main" val="3447872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Fineman (2015)</a:t>
            </a:r>
          </a:p>
        </p:txBody>
      </p:sp>
      <p:sp>
        <p:nvSpPr>
          <p:cNvPr id="4" name="Slide Number Placeholder 3"/>
          <p:cNvSpPr>
            <a:spLocks noGrp="1"/>
          </p:cNvSpPr>
          <p:nvPr>
            <p:ph type="sldNum" sz="quarter" idx="5"/>
          </p:nvPr>
        </p:nvSpPr>
        <p:spPr/>
        <p:txBody>
          <a:bodyPr/>
          <a:lstStyle/>
          <a:p>
            <a:fld id="{5E284C95-AC36-47D7-BA46-D13F2CF6C509}" type="slidenum">
              <a:rPr lang="ru-RU" smtClean="0"/>
              <a:t>25</a:t>
            </a:fld>
            <a:endParaRPr lang="ru-RU" dirty="0"/>
          </a:p>
        </p:txBody>
      </p:sp>
    </p:spTree>
    <p:extLst>
      <p:ext uri="{BB962C8B-B14F-4D97-AF65-F5344CB8AC3E}">
        <p14:creationId xmlns:p14="http://schemas.microsoft.com/office/powerpoint/2010/main" val="7334202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Fineman (2015)</a:t>
            </a:r>
          </a:p>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26</a:t>
            </a:fld>
            <a:endParaRPr lang="ru-RU" dirty="0"/>
          </a:p>
        </p:txBody>
      </p:sp>
    </p:spTree>
    <p:extLst>
      <p:ext uri="{BB962C8B-B14F-4D97-AF65-F5344CB8AC3E}">
        <p14:creationId xmlns:p14="http://schemas.microsoft.com/office/powerpoint/2010/main" val="2279430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Fineman (2015)</a:t>
            </a:r>
          </a:p>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27</a:t>
            </a:fld>
            <a:endParaRPr lang="ru-RU" dirty="0"/>
          </a:p>
        </p:txBody>
      </p:sp>
    </p:spTree>
    <p:extLst>
      <p:ext uri="{BB962C8B-B14F-4D97-AF65-F5344CB8AC3E}">
        <p14:creationId xmlns:p14="http://schemas.microsoft.com/office/powerpoint/2010/main" val="18926262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Fineman (2015)</a:t>
            </a:r>
          </a:p>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28</a:t>
            </a:fld>
            <a:endParaRPr lang="ru-RU" dirty="0"/>
          </a:p>
        </p:txBody>
      </p:sp>
    </p:spTree>
    <p:extLst>
      <p:ext uri="{BB962C8B-B14F-4D97-AF65-F5344CB8AC3E}">
        <p14:creationId xmlns:p14="http://schemas.microsoft.com/office/powerpoint/2010/main" val="4203822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Fineman (2015)</a:t>
            </a:r>
          </a:p>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29</a:t>
            </a:fld>
            <a:endParaRPr lang="ru-RU" dirty="0"/>
          </a:p>
        </p:txBody>
      </p:sp>
    </p:spTree>
    <p:extLst>
      <p:ext uri="{BB962C8B-B14F-4D97-AF65-F5344CB8AC3E}">
        <p14:creationId xmlns:p14="http://schemas.microsoft.com/office/powerpoint/2010/main" val="372763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Source: Clark (2011) </a:t>
            </a:r>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10</a:t>
            </a:fld>
            <a:endParaRPr lang="ru-RU" dirty="0"/>
          </a:p>
        </p:txBody>
      </p:sp>
    </p:spTree>
    <p:extLst>
      <p:ext uri="{BB962C8B-B14F-4D97-AF65-F5344CB8AC3E}">
        <p14:creationId xmlns:p14="http://schemas.microsoft.com/office/powerpoint/2010/main" val="2442473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30</a:t>
            </a:fld>
            <a:endParaRPr lang="ru-RU" dirty="0"/>
          </a:p>
        </p:txBody>
      </p:sp>
    </p:spTree>
    <p:extLst>
      <p:ext uri="{BB962C8B-B14F-4D97-AF65-F5344CB8AC3E}">
        <p14:creationId xmlns:p14="http://schemas.microsoft.com/office/powerpoint/2010/main" val="485830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31</a:t>
            </a:fld>
            <a:endParaRPr lang="ru-RU" dirty="0"/>
          </a:p>
        </p:txBody>
      </p:sp>
    </p:spTree>
    <p:extLst>
      <p:ext uri="{BB962C8B-B14F-4D97-AF65-F5344CB8AC3E}">
        <p14:creationId xmlns:p14="http://schemas.microsoft.com/office/powerpoint/2010/main" val="26675855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32</a:t>
            </a:fld>
            <a:endParaRPr lang="ru-RU" dirty="0"/>
          </a:p>
        </p:txBody>
      </p:sp>
    </p:spTree>
    <p:extLst>
      <p:ext uri="{BB962C8B-B14F-4D97-AF65-F5344CB8AC3E}">
        <p14:creationId xmlns:p14="http://schemas.microsoft.com/office/powerpoint/2010/main" val="24360363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33</a:t>
            </a:fld>
            <a:endParaRPr lang="ru-RU" dirty="0"/>
          </a:p>
        </p:txBody>
      </p:sp>
    </p:spTree>
    <p:extLst>
      <p:ext uri="{BB962C8B-B14F-4D97-AF65-F5344CB8AC3E}">
        <p14:creationId xmlns:p14="http://schemas.microsoft.com/office/powerpoint/2010/main" val="4064653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11</a:t>
            </a:fld>
            <a:endParaRPr lang="ru-RU" dirty="0"/>
          </a:p>
        </p:txBody>
      </p:sp>
    </p:spTree>
    <p:extLst>
      <p:ext uri="{BB962C8B-B14F-4D97-AF65-F5344CB8AC3E}">
        <p14:creationId xmlns:p14="http://schemas.microsoft.com/office/powerpoint/2010/main" val="23942532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12</a:t>
            </a:fld>
            <a:endParaRPr lang="ru-RU" dirty="0"/>
          </a:p>
        </p:txBody>
      </p:sp>
    </p:spTree>
    <p:extLst>
      <p:ext uri="{BB962C8B-B14F-4D97-AF65-F5344CB8AC3E}">
        <p14:creationId xmlns:p14="http://schemas.microsoft.com/office/powerpoint/2010/main" val="209594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13</a:t>
            </a:fld>
            <a:endParaRPr lang="ru-RU" dirty="0"/>
          </a:p>
        </p:txBody>
      </p:sp>
    </p:spTree>
    <p:extLst>
      <p:ext uri="{BB962C8B-B14F-4D97-AF65-F5344CB8AC3E}">
        <p14:creationId xmlns:p14="http://schemas.microsoft.com/office/powerpoint/2010/main" val="610472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14</a:t>
            </a:fld>
            <a:endParaRPr lang="ru-RU" dirty="0"/>
          </a:p>
        </p:txBody>
      </p:sp>
    </p:spTree>
    <p:extLst>
      <p:ext uri="{BB962C8B-B14F-4D97-AF65-F5344CB8AC3E}">
        <p14:creationId xmlns:p14="http://schemas.microsoft.com/office/powerpoint/2010/main" val="3947259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Alex Samuel (2013)</a:t>
            </a:r>
          </a:p>
        </p:txBody>
      </p:sp>
      <p:sp>
        <p:nvSpPr>
          <p:cNvPr id="4" name="Slide Number Placeholder 3"/>
          <p:cNvSpPr>
            <a:spLocks noGrp="1"/>
          </p:cNvSpPr>
          <p:nvPr>
            <p:ph type="sldNum" sz="quarter" idx="5"/>
          </p:nvPr>
        </p:nvSpPr>
        <p:spPr/>
        <p:txBody>
          <a:bodyPr/>
          <a:lstStyle/>
          <a:p>
            <a:fld id="{5E284C95-AC36-47D7-BA46-D13F2CF6C509}" type="slidenum">
              <a:rPr lang="ru-RU" smtClean="0"/>
              <a:t>15</a:t>
            </a:fld>
            <a:endParaRPr lang="ru-RU" dirty="0"/>
          </a:p>
        </p:txBody>
      </p:sp>
    </p:spTree>
    <p:extLst>
      <p:ext uri="{BB962C8B-B14F-4D97-AF65-F5344CB8AC3E}">
        <p14:creationId xmlns:p14="http://schemas.microsoft.com/office/powerpoint/2010/main" val="2557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284C95-AC36-47D7-BA46-D13F2CF6C509}" type="slidenum">
              <a:rPr lang="ru-RU" smtClean="0"/>
              <a:t>16</a:t>
            </a:fld>
            <a:endParaRPr lang="ru-RU" dirty="0"/>
          </a:p>
        </p:txBody>
      </p:sp>
    </p:spTree>
    <p:extLst>
      <p:ext uri="{BB962C8B-B14F-4D97-AF65-F5344CB8AC3E}">
        <p14:creationId xmlns:p14="http://schemas.microsoft.com/office/powerpoint/2010/main" val="739330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Alex Samuel (2013)</a:t>
            </a:r>
          </a:p>
        </p:txBody>
      </p:sp>
      <p:sp>
        <p:nvSpPr>
          <p:cNvPr id="4" name="Slide Number Placeholder 3"/>
          <p:cNvSpPr>
            <a:spLocks noGrp="1"/>
          </p:cNvSpPr>
          <p:nvPr>
            <p:ph type="sldNum" sz="quarter" idx="5"/>
          </p:nvPr>
        </p:nvSpPr>
        <p:spPr/>
        <p:txBody>
          <a:bodyPr/>
          <a:lstStyle/>
          <a:p>
            <a:fld id="{5E284C95-AC36-47D7-BA46-D13F2CF6C509}" type="slidenum">
              <a:rPr lang="ru-RU" smtClean="0"/>
              <a:t>17</a:t>
            </a:fld>
            <a:endParaRPr lang="ru-RU" dirty="0"/>
          </a:p>
        </p:txBody>
      </p:sp>
    </p:spTree>
    <p:extLst>
      <p:ext uri="{BB962C8B-B14F-4D97-AF65-F5344CB8AC3E}">
        <p14:creationId xmlns:p14="http://schemas.microsoft.com/office/powerpoint/2010/main" val="1265790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Заголовок и объект">
    <p:spTree>
      <p:nvGrpSpPr>
        <p:cNvPr id="1" name=""/>
        <p:cNvGrpSpPr/>
        <p:nvPr/>
      </p:nvGrpSpPr>
      <p:grpSpPr>
        <a:xfrm>
          <a:off x="0" y="0"/>
          <a:ext cx="0" cy="0"/>
          <a:chOff x="0" y="0"/>
          <a:chExt cx="0" cy="0"/>
        </a:xfrm>
      </p:grpSpPr>
      <p:sp>
        <p:nvSpPr>
          <p:cNvPr id="26" name="Рисунок 10"/>
          <p:cNvSpPr>
            <a:spLocks noGrp="1"/>
          </p:cNvSpPr>
          <p:nvPr>
            <p:ph type="pic" sz="quarter" idx="10"/>
          </p:nvPr>
        </p:nvSpPr>
        <p:spPr>
          <a:xfrm>
            <a:off x="0" y="0"/>
            <a:ext cx="12191999" cy="6862074"/>
          </a:xfrm>
          <a:prstGeom prst="rect">
            <a:avLst/>
          </a:prstGeom>
        </p:spPr>
        <p:txBody>
          <a:bodyPr/>
          <a:lstStyle/>
          <a:p>
            <a:endParaRPr lang="ru-RU" dirty="0"/>
          </a:p>
        </p:txBody>
      </p:sp>
    </p:spTree>
    <p:extLst>
      <p:ext uri="{BB962C8B-B14F-4D97-AF65-F5344CB8AC3E}">
        <p14:creationId xmlns:p14="http://schemas.microsoft.com/office/powerpoint/2010/main" val="2527019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2346679" y="4305554"/>
            <a:ext cx="1228015" cy="1228015"/>
          </a:xfrm>
          <a:prstGeom prst="ellipse">
            <a:avLst/>
          </a:prstGeom>
        </p:spPr>
        <p:txBody>
          <a:bodyPr/>
          <a:lstStyle/>
          <a:p>
            <a:endParaRPr lang="ru-RU" dirty="0"/>
          </a:p>
        </p:txBody>
      </p:sp>
      <p:sp>
        <p:nvSpPr>
          <p:cNvPr id="8" name="Рисунок 6"/>
          <p:cNvSpPr>
            <a:spLocks noGrp="1"/>
          </p:cNvSpPr>
          <p:nvPr>
            <p:ph type="pic" sz="quarter" idx="11"/>
          </p:nvPr>
        </p:nvSpPr>
        <p:spPr>
          <a:xfrm>
            <a:off x="5515236" y="4305554"/>
            <a:ext cx="1228015" cy="1228015"/>
          </a:xfrm>
          <a:prstGeom prst="ellipse">
            <a:avLst/>
          </a:prstGeom>
        </p:spPr>
        <p:txBody>
          <a:bodyPr/>
          <a:lstStyle/>
          <a:p>
            <a:endParaRPr lang="ru-RU" dirty="0"/>
          </a:p>
        </p:txBody>
      </p:sp>
      <p:sp>
        <p:nvSpPr>
          <p:cNvPr id="9" name="Рисунок 6"/>
          <p:cNvSpPr>
            <a:spLocks noGrp="1"/>
          </p:cNvSpPr>
          <p:nvPr>
            <p:ph type="pic" sz="quarter" idx="12"/>
          </p:nvPr>
        </p:nvSpPr>
        <p:spPr>
          <a:xfrm>
            <a:off x="8670145" y="4305554"/>
            <a:ext cx="1228015" cy="1228015"/>
          </a:xfrm>
          <a:prstGeom prst="ellipse">
            <a:avLst/>
          </a:prstGeom>
        </p:spPr>
        <p:txBody>
          <a:bodyPr/>
          <a:lstStyle/>
          <a:p>
            <a:endParaRPr lang="ru-RU" dirty="0"/>
          </a:p>
        </p:txBody>
      </p:sp>
      <p:sp>
        <p:nvSpPr>
          <p:cNvPr id="10" name="TextBox 9"/>
          <p:cNvSpPr txBox="1"/>
          <p:nvPr userDrawn="1"/>
        </p:nvSpPr>
        <p:spPr>
          <a:xfrm>
            <a:off x="5399492" y="6320641"/>
            <a:ext cx="1584088" cy="230832"/>
          </a:xfrm>
          <a:prstGeom prst="rect">
            <a:avLst/>
          </a:prstGeom>
          <a:noFill/>
        </p:spPr>
        <p:txBody>
          <a:bodyPr wrap="none" rtlCol="0">
            <a:spAutoFit/>
          </a:bodyPr>
          <a:lstStyle/>
          <a:p>
            <a:pPr algn="ct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1" name="Прямоугольник 10"/>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2" name="Прямая соединительная линия 11"/>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470466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3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4176713" y="2433306"/>
            <a:ext cx="3711693" cy="2073275"/>
          </a:xfrm>
        </p:spPr>
        <p:txBody>
          <a:bodyPr/>
          <a:lstStyle/>
          <a:p>
            <a:endParaRPr lang="ru-RU" dirty="0"/>
          </a:p>
        </p:txBody>
      </p:sp>
      <p:sp>
        <p:nvSpPr>
          <p:cNvPr id="8" name="Рисунок 6"/>
          <p:cNvSpPr>
            <a:spLocks noGrp="1"/>
          </p:cNvSpPr>
          <p:nvPr>
            <p:ph type="pic" sz="quarter" idx="11"/>
          </p:nvPr>
        </p:nvSpPr>
        <p:spPr>
          <a:xfrm>
            <a:off x="7888407" y="2433306"/>
            <a:ext cx="4303594" cy="2073275"/>
          </a:xfrm>
        </p:spPr>
        <p:txBody>
          <a:bodyPr/>
          <a:lstStyle/>
          <a:p>
            <a:endParaRPr lang="ru-RU" dirty="0"/>
          </a:p>
        </p:txBody>
      </p:sp>
      <p:sp>
        <p:nvSpPr>
          <p:cNvPr id="9" name="Рисунок 6"/>
          <p:cNvSpPr>
            <a:spLocks noGrp="1"/>
          </p:cNvSpPr>
          <p:nvPr>
            <p:ph type="pic" sz="quarter" idx="12"/>
          </p:nvPr>
        </p:nvSpPr>
        <p:spPr>
          <a:xfrm>
            <a:off x="0" y="2433306"/>
            <a:ext cx="4176712" cy="2073275"/>
          </a:xfrm>
        </p:spPr>
        <p:txBody>
          <a:bodyPr/>
          <a:lstStyle/>
          <a:p>
            <a:endParaRPr lang="ru-RU" dirty="0"/>
          </a:p>
        </p:txBody>
      </p:sp>
      <p:sp>
        <p:nvSpPr>
          <p:cNvPr id="10" name="TextBox 9"/>
          <p:cNvSpPr txBox="1"/>
          <p:nvPr userDrawn="1"/>
        </p:nvSpPr>
        <p:spPr>
          <a:xfrm>
            <a:off x="5399492" y="6320641"/>
            <a:ext cx="1584088" cy="230832"/>
          </a:xfrm>
          <a:prstGeom prst="rect">
            <a:avLst/>
          </a:prstGeom>
          <a:noFill/>
        </p:spPr>
        <p:txBody>
          <a:bodyPr wrap="none" rtlCol="0">
            <a:spAutoFit/>
          </a:bodyPr>
          <a:lstStyle/>
          <a:p>
            <a:pPr algn="ct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3" name="TextBox 12"/>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2219624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Заголовок раздела">
    <p:spTree>
      <p:nvGrpSpPr>
        <p:cNvPr id="1" name=""/>
        <p:cNvGrpSpPr/>
        <p:nvPr/>
      </p:nvGrpSpPr>
      <p:grpSpPr>
        <a:xfrm>
          <a:off x="0" y="0"/>
          <a:ext cx="0" cy="0"/>
          <a:chOff x="0" y="0"/>
          <a:chExt cx="0" cy="0"/>
        </a:xfrm>
      </p:grpSpPr>
      <p:sp>
        <p:nvSpPr>
          <p:cNvPr id="7" name="Рисунок 10"/>
          <p:cNvSpPr>
            <a:spLocks noGrp="1"/>
          </p:cNvSpPr>
          <p:nvPr>
            <p:ph type="pic" sz="quarter" idx="10" hasCustomPrompt="1"/>
          </p:nvPr>
        </p:nvSpPr>
        <p:spPr>
          <a:xfrm>
            <a:off x="4733241" y="-11740"/>
            <a:ext cx="7455071" cy="6888789"/>
          </a:xfrm>
          <a:custGeom>
            <a:avLst/>
            <a:gdLst>
              <a:gd name="connsiteX0" fmla="*/ 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0 w 6885748"/>
              <a:gd name="connsiteY4" fmla="*/ 0 h 6857999"/>
              <a:gd name="connsiteX0" fmla="*/ 236220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362200 w 6885748"/>
              <a:gd name="connsiteY4" fmla="*/ 0 h 6857999"/>
              <a:gd name="connsiteX0" fmla="*/ 2085975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085975 w 6885748"/>
              <a:gd name="connsiteY4" fmla="*/ 0 h 6857999"/>
              <a:gd name="connsiteX0" fmla="*/ 3267075 w 8066848"/>
              <a:gd name="connsiteY0" fmla="*/ 0 h 6857999"/>
              <a:gd name="connsiteX1" fmla="*/ 8066848 w 8066848"/>
              <a:gd name="connsiteY1" fmla="*/ 0 h 6857999"/>
              <a:gd name="connsiteX2" fmla="*/ 8066848 w 8066848"/>
              <a:gd name="connsiteY2" fmla="*/ 6857999 h 6857999"/>
              <a:gd name="connsiteX3" fmla="*/ 0 w 8066848"/>
              <a:gd name="connsiteY3" fmla="*/ 6857999 h 6857999"/>
              <a:gd name="connsiteX4" fmla="*/ 3267075 w 8066848"/>
              <a:gd name="connsiteY4" fmla="*/ 0 h 6857999"/>
              <a:gd name="connsiteX0" fmla="*/ 2695575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695575 w 8066848"/>
              <a:gd name="connsiteY4" fmla="*/ 9525 h 6857999"/>
              <a:gd name="connsiteX0" fmla="*/ 2705100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705100 w 8066848"/>
              <a:gd name="connsiteY4" fmla="*/ 9525 h 6857999"/>
              <a:gd name="connsiteX0" fmla="*/ 2819400 w 8066848"/>
              <a:gd name="connsiteY0" fmla="*/ 276225 h 6857999"/>
              <a:gd name="connsiteX1" fmla="*/ 8066848 w 8066848"/>
              <a:gd name="connsiteY1" fmla="*/ 0 h 6857999"/>
              <a:gd name="connsiteX2" fmla="*/ 8066848 w 8066848"/>
              <a:gd name="connsiteY2" fmla="*/ 6857999 h 6857999"/>
              <a:gd name="connsiteX3" fmla="*/ 0 w 8066848"/>
              <a:gd name="connsiteY3" fmla="*/ 6857999 h 6857999"/>
              <a:gd name="connsiteX4" fmla="*/ 2819400 w 8066848"/>
              <a:gd name="connsiteY4" fmla="*/ 276225 h 6857999"/>
              <a:gd name="connsiteX0" fmla="*/ 2705100 w 8066848"/>
              <a:gd name="connsiteY0" fmla="*/ 0 h 6867524"/>
              <a:gd name="connsiteX1" fmla="*/ 8066848 w 8066848"/>
              <a:gd name="connsiteY1" fmla="*/ 9525 h 6867524"/>
              <a:gd name="connsiteX2" fmla="*/ 8066848 w 8066848"/>
              <a:gd name="connsiteY2" fmla="*/ 6867524 h 6867524"/>
              <a:gd name="connsiteX3" fmla="*/ 0 w 8066848"/>
              <a:gd name="connsiteY3" fmla="*/ 6867524 h 6867524"/>
              <a:gd name="connsiteX4" fmla="*/ 2705100 w 8066848"/>
              <a:gd name="connsiteY4" fmla="*/ 0 h 6867524"/>
              <a:gd name="connsiteX0" fmla="*/ 2171700 w 7533448"/>
              <a:gd name="connsiteY0" fmla="*/ 0 h 6867524"/>
              <a:gd name="connsiteX1" fmla="*/ 7533448 w 7533448"/>
              <a:gd name="connsiteY1" fmla="*/ 9525 h 6867524"/>
              <a:gd name="connsiteX2" fmla="*/ 7533448 w 7533448"/>
              <a:gd name="connsiteY2" fmla="*/ 6867524 h 6867524"/>
              <a:gd name="connsiteX3" fmla="*/ 0 w 7533448"/>
              <a:gd name="connsiteY3" fmla="*/ 6857999 h 6867524"/>
              <a:gd name="connsiteX4" fmla="*/ 2171700 w 7533448"/>
              <a:gd name="connsiteY4" fmla="*/ 0 h 6867524"/>
              <a:gd name="connsiteX0" fmla="*/ 2171700 w 7533448"/>
              <a:gd name="connsiteY0" fmla="*/ 0 h 6877049"/>
              <a:gd name="connsiteX1" fmla="*/ 7533448 w 7533448"/>
              <a:gd name="connsiteY1" fmla="*/ 9525 h 6877049"/>
              <a:gd name="connsiteX2" fmla="*/ 7533448 w 7533448"/>
              <a:gd name="connsiteY2" fmla="*/ 6867524 h 6877049"/>
              <a:gd name="connsiteX3" fmla="*/ 0 w 7533448"/>
              <a:gd name="connsiteY3" fmla="*/ 6877049 h 6877049"/>
              <a:gd name="connsiteX4" fmla="*/ 2171700 w 7533448"/>
              <a:gd name="connsiteY4" fmla="*/ 0 h 6877049"/>
              <a:gd name="connsiteX0" fmla="*/ 2093323 w 7455071"/>
              <a:gd name="connsiteY0" fmla="*/ 0 h 6885758"/>
              <a:gd name="connsiteX1" fmla="*/ 7455071 w 7455071"/>
              <a:gd name="connsiteY1" fmla="*/ 9525 h 6885758"/>
              <a:gd name="connsiteX2" fmla="*/ 7455071 w 7455071"/>
              <a:gd name="connsiteY2" fmla="*/ 6867524 h 6885758"/>
              <a:gd name="connsiteX3" fmla="*/ 0 w 7455071"/>
              <a:gd name="connsiteY3" fmla="*/ 6885758 h 6885758"/>
              <a:gd name="connsiteX4" fmla="*/ 2093323 w 7455071"/>
              <a:gd name="connsiteY4" fmla="*/ 0 h 6885758"/>
              <a:gd name="connsiteX0" fmla="*/ 2093323 w 7455071"/>
              <a:gd name="connsiteY0" fmla="*/ 0 h 6877049"/>
              <a:gd name="connsiteX1" fmla="*/ 7455071 w 7455071"/>
              <a:gd name="connsiteY1" fmla="*/ 9525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0 h 6877049"/>
              <a:gd name="connsiteX1" fmla="*/ 6593833 w 7455071"/>
              <a:gd name="connsiteY1" fmla="*/ 413562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11740 h 6888789"/>
              <a:gd name="connsiteX1" fmla="*/ 7455071 w 7455071"/>
              <a:gd name="connsiteY1" fmla="*/ 0 h 6888789"/>
              <a:gd name="connsiteX2" fmla="*/ 7455071 w 7455071"/>
              <a:gd name="connsiteY2" fmla="*/ 6879264 h 6888789"/>
              <a:gd name="connsiteX3" fmla="*/ 0 w 7455071"/>
              <a:gd name="connsiteY3" fmla="*/ 6888789 h 6888789"/>
              <a:gd name="connsiteX4" fmla="*/ 2093323 w 7455071"/>
              <a:gd name="connsiteY4" fmla="*/ 11740 h 6888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071" h="6888789">
                <a:moveTo>
                  <a:pt x="2093323" y="11740"/>
                </a:moveTo>
                <a:lnTo>
                  <a:pt x="7455071" y="0"/>
                </a:lnTo>
                <a:lnTo>
                  <a:pt x="7455071" y="6879264"/>
                </a:lnTo>
                <a:lnTo>
                  <a:pt x="0" y="6888789"/>
                </a:lnTo>
                <a:lnTo>
                  <a:pt x="2093323" y="11740"/>
                </a:lnTo>
                <a:close/>
              </a:path>
            </a:pathLst>
          </a:custGeom>
        </p:spPr>
        <p:txBody>
          <a:bodyPr/>
          <a:lstStyle>
            <a:lvl1pPr marL="0" indent="0">
              <a:buNone/>
              <a:defRPr/>
            </a:lvl1pPr>
          </a:lstStyle>
          <a:p>
            <a:r>
              <a:rPr lang="en-US" dirty="0"/>
              <a:t>     </a:t>
            </a:r>
            <a:endParaRPr lang="ru-RU" dirty="0"/>
          </a:p>
        </p:txBody>
      </p:sp>
      <p:sp>
        <p:nvSpPr>
          <p:cNvPr id="5" name="Прямоугольник 4"/>
          <p:cNvSpPr/>
          <p:nvPr userDrawn="1"/>
        </p:nvSpPr>
        <p:spPr>
          <a:xfrm>
            <a:off x="263563" y="1180287"/>
            <a:ext cx="614271"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5"/>
          <p:cNvCxnSpPr/>
          <p:nvPr userDrawn="1"/>
        </p:nvCxnSpPr>
        <p:spPr>
          <a:xfrm flipH="1">
            <a:off x="487127" y="1717278"/>
            <a:ext cx="3416" cy="472239"/>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85475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Пустой слайд">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614271" cy="369332"/>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197366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3097499" cy="6858000"/>
          </a:xfrm>
        </p:spPr>
        <p:txBody>
          <a:bodyPr/>
          <a:lstStyle/>
          <a:p>
            <a:endParaRPr lang="ru-RU" dirty="0"/>
          </a:p>
        </p:txBody>
      </p:sp>
      <p:sp>
        <p:nvSpPr>
          <p:cNvPr id="8" name="Рисунок 6"/>
          <p:cNvSpPr>
            <a:spLocks noGrp="1"/>
          </p:cNvSpPr>
          <p:nvPr>
            <p:ph type="pic" sz="quarter" idx="11"/>
          </p:nvPr>
        </p:nvSpPr>
        <p:spPr>
          <a:xfrm>
            <a:off x="3097499" y="0"/>
            <a:ext cx="3001963" cy="6858000"/>
          </a:xfrm>
        </p:spPr>
        <p:txBody>
          <a:bodyPr/>
          <a:lstStyle/>
          <a:p>
            <a:endParaRPr lang="ru-RU" dirty="0"/>
          </a:p>
        </p:txBody>
      </p:sp>
      <p:sp>
        <p:nvSpPr>
          <p:cNvPr id="11" name="Рисунок 6"/>
          <p:cNvSpPr>
            <a:spLocks noGrp="1"/>
          </p:cNvSpPr>
          <p:nvPr>
            <p:ph type="pic" sz="quarter" idx="12"/>
          </p:nvPr>
        </p:nvSpPr>
        <p:spPr>
          <a:xfrm>
            <a:off x="6099462" y="0"/>
            <a:ext cx="3117871" cy="6858000"/>
          </a:xfrm>
        </p:spPr>
        <p:txBody>
          <a:bodyPr/>
          <a:lstStyle/>
          <a:p>
            <a:endParaRPr lang="ru-RU" dirty="0"/>
          </a:p>
        </p:txBody>
      </p:sp>
      <p:sp>
        <p:nvSpPr>
          <p:cNvPr id="12" name="Рисунок 6"/>
          <p:cNvSpPr>
            <a:spLocks noGrp="1"/>
          </p:cNvSpPr>
          <p:nvPr>
            <p:ph type="pic" sz="quarter" idx="13"/>
          </p:nvPr>
        </p:nvSpPr>
        <p:spPr>
          <a:xfrm>
            <a:off x="9217333" y="0"/>
            <a:ext cx="2974667" cy="6858000"/>
          </a:xfrm>
        </p:spPr>
        <p:txBody>
          <a:bodyPr/>
          <a:lstStyle/>
          <a:p>
            <a:endParaRPr lang="ru-RU" dirty="0"/>
          </a:p>
        </p:txBody>
      </p:sp>
    </p:spTree>
    <p:extLst>
      <p:ext uri="{BB962C8B-B14F-4D97-AF65-F5344CB8AC3E}">
        <p14:creationId xmlns:p14="http://schemas.microsoft.com/office/powerpoint/2010/main" val="25919146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7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3D3A474-A970-4111-AB00-CC07202BC5E5}" type="datetimeFigureOut">
              <a:rPr lang="ru-RU" smtClean="0"/>
              <a:t>22.04.2021</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7101CDA-C83E-414C-808C-D7CCDDEE9763}" type="slidenum">
              <a:rPr lang="ru-RU" smtClean="0"/>
              <a:t>‹#›</a:t>
            </a:fld>
            <a:endParaRPr lang="ru-RU" dirty="0"/>
          </a:p>
        </p:txBody>
      </p:sp>
    </p:spTree>
    <p:extLst>
      <p:ext uri="{BB962C8B-B14F-4D97-AF65-F5344CB8AC3E}">
        <p14:creationId xmlns:p14="http://schemas.microsoft.com/office/powerpoint/2010/main" val="1961282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0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6096000" y="0"/>
            <a:ext cx="3048000" cy="3429000"/>
          </a:xfrm>
        </p:spPr>
        <p:txBody>
          <a:bodyPr/>
          <a:lstStyle/>
          <a:p>
            <a:endParaRPr lang="ru-RU" dirty="0"/>
          </a:p>
        </p:txBody>
      </p:sp>
      <p:sp>
        <p:nvSpPr>
          <p:cNvPr id="9" name="Рисунок 6"/>
          <p:cNvSpPr>
            <a:spLocks noGrp="1"/>
          </p:cNvSpPr>
          <p:nvPr>
            <p:ph type="pic" sz="quarter" idx="11"/>
          </p:nvPr>
        </p:nvSpPr>
        <p:spPr>
          <a:xfrm>
            <a:off x="9144000" y="0"/>
            <a:ext cx="3048000" cy="3429000"/>
          </a:xfrm>
        </p:spPr>
        <p:txBody>
          <a:bodyPr/>
          <a:lstStyle/>
          <a:p>
            <a:endParaRPr lang="ru-RU" dirty="0"/>
          </a:p>
        </p:txBody>
      </p:sp>
      <p:sp>
        <p:nvSpPr>
          <p:cNvPr id="10" name="Рисунок 6"/>
          <p:cNvSpPr>
            <a:spLocks noGrp="1"/>
          </p:cNvSpPr>
          <p:nvPr>
            <p:ph type="pic" sz="quarter" idx="12"/>
          </p:nvPr>
        </p:nvSpPr>
        <p:spPr>
          <a:xfrm>
            <a:off x="6096000" y="3429000"/>
            <a:ext cx="3048000" cy="3429000"/>
          </a:xfrm>
        </p:spPr>
        <p:txBody>
          <a:bodyPr/>
          <a:lstStyle/>
          <a:p>
            <a:endParaRPr lang="ru-RU" dirty="0"/>
          </a:p>
        </p:txBody>
      </p:sp>
      <p:sp>
        <p:nvSpPr>
          <p:cNvPr id="11" name="Рисунок 6"/>
          <p:cNvSpPr>
            <a:spLocks noGrp="1"/>
          </p:cNvSpPr>
          <p:nvPr>
            <p:ph type="pic" sz="quarter" idx="13"/>
          </p:nvPr>
        </p:nvSpPr>
        <p:spPr>
          <a:xfrm>
            <a:off x="9144000" y="3429000"/>
            <a:ext cx="3048000" cy="3429000"/>
          </a:xfrm>
        </p:spPr>
        <p:txBody>
          <a:bodyPr/>
          <a:lstStyle/>
          <a:p>
            <a:endParaRPr lang="ru-RU" dirty="0"/>
          </a:p>
        </p:txBody>
      </p:sp>
      <p:sp>
        <p:nvSpPr>
          <p:cNvPr id="12" name="TextBox 11"/>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3" name="Рисунок 12"/>
          <p:cNvPicPr>
            <a:picLocks noChangeAspect="1"/>
          </p:cNvPicPr>
          <p:nvPr userDrawn="1"/>
        </p:nvPicPr>
        <p:blipFill>
          <a:blip r:embed="rId2"/>
          <a:stretch>
            <a:fillRect/>
          </a:stretch>
        </p:blipFill>
        <p:spPr>
          <a:xfrm>
            <a:off x="377965" y="225267"/>
            <a:ext cx="159022" cy="160799"/>
          </a:xfrm>
          <a:prstGeom prst="rect">
            <a:avLst/>
          </a:prstGeom>
        </p:spPr>
      </p:pic>
      <p:sp>
        <p:nvSpPr>
          <p:cNvPr id="14" name="TextBox 13"/>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5" name="TextBox 14"/>
          <p:cNvSpPr txBox="1"/>
          <p:nvPr userDrawn="1"/>
        </p:nvSpPr>
        <p:spPr>
          <a:xfrm>
            <a:off x="224285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10541500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Сравнение">
    <p:spTree>
      <p:nvGrpSpPr>
        <p:cNvPr id="1" name=""/>
        <p:cNvGrpSpPr/>
        <p:nvPr/>
      </p:nvGrpSpPr>
      <p:grpSpPr>
        <a:xfrm>
          <a:off x="0" y="0"/>
          <a:ext cx="0" cy="0"/>
          <a:chOff x="0" y="0"/>
          <a:chExt cx="0" cy="0"/>
        </a:xfrm>
      </p:grpSpPr>
      <p:sp>
        <p:nvSpPr>
          <p:cNvPr id="14" name="Рисунок 13"/>
          <p:cNvSpPr>
            <a:spLocks noGrp="1"/>
          </p:cNvSpPr>
          <p:nvPr>
            <p:ph type="pic" sz="quarter" idx="10"/>
          </p:nvPr>
        </p:nvSpPr>
        <p:spPr>
          <a:xfrm>
            <a:off x="0" y="0"/>
            <a:ext cx="12192000" cy="2571750"/>
          </a:xfrm>
          <a:prstGeom prst="rect">
            <a:avLst/>
          </a:prstGeom>
        </p:spPr>
        <p:txBody>
          <a:bodyPr/>
          <a:lstStyle/>
          <a:p>
            <a:endParaRPr lang="ru-RU" dirty="0"/>
          </a:p>
        </p:txBody>
      </p:sp>
      <p:sp>
        <p:nvSpPr>
          <p:cNvPr id="6" name="TextBox 5"/>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04234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Пустой слайд">
    <p:spTree>
      <p:nvGrpSpPr>
        <p:cNvPr id="1" name=""/>
        <p:cNvGrpSpPr/>
        <p:nvPr/>
      </p:nvGrpSpPr>
      <p:grpSpPr>
        <a:xfrm>
          <a:off x="0" y="0"/>
          <a:ext cx="0" cy="0"/>
          <a:chOff x="0" y="0"/>
          <a:chExt cx="0" cy="0"/>
        </a:xfrm>
      </p:grpSpPr>
      <p:sp>
        <p:nvSpPr>
          <p:cNvPr id="7" name="TextBox 6"/>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8" name="Прямоугольник 7"/>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6064723"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1" name="TextBox 10"/>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10841742" y="225267"/>
            <a:ext cx="159022" cy="160799"/>
          </a:xfrm>
          <a:prstGeom prst="rect">
            <a:avLst/>
          </a:prstGeom>
        </p:spPr>
      </p:pic>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37931454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Пользовательский макет">
    <p:spTree>
      <p:nvGrpSpPr>
        <p:cNvPr id="1" name=""/>
        <p:cNvGrpSpPr/>
        <p:nvPr/>
      </p:nvGrpSpPr>
      <p:grpSpPr>
        <a:xfrm>
          <a:off x="0" y="0"/>
          <a:ext cx="0" cy="0"/>
          <a:chOff x="0" y="0"/>
          <a:chExt cx="0" cy="0"/>
        </a:xfrm>
      </p:grpSpPr>
      <p:sp>
        <p:nvSpPr>
          <p:cNvPr id="5" name="Рисунок 2"/>
          <p:cNvSpPr>
            <a:spLocks noGrp="1"/>
          </p:cNvSpPr>
          <p:nvPr>
            <p:ph type="pic" sz="quarter" idx="10"/>
          </p:nvPr>
        </p:nvSpPr>
        <p:spPr>
          <a:xfrm>
            <a:off x="7283472" y="1752598"/>
            <a:ext cx="2197768" cy="2197768"/>
          </a:xfrm>
          <a:prstGeom prst="ellipse">
            <a:avLst/>
          </a:prstGeom>
        </p:spPr>
        <p:txBody>
          <a:bodyPr/>
          <a:lstStyle/>
          <a:p>
            <a:endParaRPr lang="ru-RU" dirty="0"/>
          </a:p>
        </p:txBody>
      </p:sp>
      <p:sp>
        <p:nvSpPr>
          <p:cNvPr id="6" name="Рисунок 2"/>
          <p:cNvSpPr>
            <a:spLocks noGrp="1"/>
          </p:cNvSpPr>
          <p:nvPr>
            <p:ph type="pic" sz="quarter" idx="12"/>
          </p:nvPr>
        </p:nvSpPr>
        <p:spPr>
          <a:xfrm>
            <a:off x="2846826" y="1752598"/>
            <a:ext cx="2197768" cy="2197768"/>
          </a:xfrm>
          <a:prstGeom prst="ellipse">
            <a:avLst/>
          </a:prstGeom>
        </p:spPr>
        <p:txBody>
          <a:bodyPr/>
          <a:lstStyle/>
          <a:p>
            <a:endParaRPr lang="ru-RU" dirty="0"/>
          </a:p>
        </p:txBody>
      </p:sp>
      <p:sp>
        <p:nvSpPr>
          <p:cNvPr id="10" name="TextBox 9"/>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1" name="TextBox 1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377965" y="225267"/>
            <a:ext cx="159022" cy="160799"/>
          </a:xfrm>
          <a:prstGeom prst="rect">
            <a:avLst/>
          </a:prstGeom>
        </p:spPr>
      </p:pic>
      <p:sp>
        <p:nvSpPr>
          <p:cNvPr id="13" name="TextBox 12"/>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2"/>
          <p:cNvSpPr>
            <a:spLocks noGrp="1"/>
          </p:cNvSpPr>
          <p:nvPr>
            <p:ph type="pic" sz="quarter" idx="11"/>
          </p:nvPr>
        </p:nvSpPr>
        <p:spPr>
          <a:xfrm>
            <a:off x="4503174" y="1010888"/>
            <a:ext cx="3232012" cy="3232012"/>
          </a:xfrm>
          <a:prstGeom prst="ellipse">
            <a:avLst/>
          </a:prstGeom>
        </p:spPr>
        <p:txBody>
          <a:bodyPr/>
          <a:lstStyle/>
          <a:p>
            <a:endParaRPr lang="ru-RU" dirty="0"/>
          </a:p>
        </p:txBody>
      </p:sp>
    </p:spTree>
    <p:extLst>
      <p:ext uri="{BB962C8B-B14F-4D97-AF65-F5344CB8AC3E}">
        <p14:creationId xmlns:p14="http://schemas.microsoft.com/office/powerpoint/2010/main" val="1800000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1_Пользовательский макет">
    <p:spTree>
      <p:nvGrpSpPr>
        <p:cNvPr id="1" name=""/>
        <p:cNvGrpSpPr/>
        <p:nvPr/>
      </p:nvGrpSpPr>
      <p:grpSpPr>
        <a:xfrm>
          <a:off x="0" y="0"/>
          <a:ext cx="0" cy="0"/>
          <a:chOff x="0" y="0"/>
          <a:chExt cx="0" cy="0"/>
        </a:xfrm>
      </p:grpSpPr>
      <p:sp>
        <p:nvSpPr>
          <p:cNvPr id="10" name="Рисунок 9"/>
          <p:cNvSpPr>
            <a:spLocks noGrp="1"/>
          </p:cNvSpPr>
          <p:nvPr>
            <p:ph type="pic" sz="quarter" idx="10"/>
          </p:nvPr>
        </p:nvSpPr>
        <p:spPr>
          <a:xfrm>
            <a:off x="0" y="0"/>
            <a:ext cx="12192000" cy="5949950"/>
          </a:xfrm>
        </p:spPr>
        <p:txBody>
          <a:bodyPr/>
          <a:lstStyle/>
          <a:p>
            <a:endParaRPr lang="ru-RU" dirty="0"/>
          </a:p>
        </p:txBody>
      </p:sp>
    </p:spTree>
    <p:extLst>
      <p:ext uri="{BB962C8B-B14F-4D97-AF65-F5344CB8AC3E}">
        <p14:creationId xmlns:p14="http://schemas.microsoft.com/office/powerpoint/2010/main" val="25747821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Пользовательский макет">
    <p:spTree>
      <p:nvGrpSpPr>
        <p:cNvPr id="1" name=""/>
        <p:cNvGrpSpPr/>
        <p:nvPr/>
      </p:nvGrpSpPr>
      <p:grpSpPr>
        <a:xfrm>
          <a:off x="0" y="0"/>
          <a:ext cx="0" cy="0"/>
          <a:chOff x="0" y="0"/>
          <a:chExt cx="0" cy="0"/>
        </a:xfrm>
      </p:grpSpPr>
      <p:sp>
        <p:nvSpPr>
          <p:cNvPr id="3" name="Рисунок 2"/>
          <p:cNvSpPr>
            <a:spLocks noGrp="1"/>
          </p:cNvSpPr>
          <p:nvPr>
            <p:ph type="pic" sz="quarter" idx="10"/>
          </p:nvPr>
        </p:nvSpPr>
        <p:spPr>
          <a:xfrm>
            <a:off x="0" y="1716507"/>
            <a:ext cx="12192000" cy="1856872"/>
          </a:xfrm>
        </p:spPr>
        <p:txBody>
          <a:bodyPr/>
          <a:lstStyle/>
          <a:p>
            <a:endParaRPr lang="ru-RU" dirty="0"/>
          </a:p>
        </p:txBody>
      </p:sp>
      <p:sp>
        <p:nvSpPr>
          <p:cNvPr id="4" name="Прямоугольник 3"/>
          <p:cNvSpPr/>
          <p:nvPr userDrawn="1"/>
        </p:nvSpPr>
        <p:spPr>
          <a:xfrm>
            <a:off x="0" y="0"/>
            <a:ext cx="12192000" cy="17165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dirty="0"/>
          </a:p>
        </p:txBody>
      </p:sp>
      <p:sp>
        <p:nvSpPr>
          <p:cNvPr id="19" name="TextBox 18"/>
          <p:cNvSpPr txBox="1"/>
          <p:nvPr userDrawn="1"/>
        </p:nvSpPr>
        <p:spPr>
          <a:xfrm>
            <a:off x="363308" y="6473041"/>
            <a:ext cx="1584088" cy="230832"/>
          </a:xfrm>
          <a:prstGeom prst="rect">
            <a:avLst/>
          </a:prstGeom>
          <a:noFill/>
        </p:spPr>
        <p:txBody>
          <a:bodyPr wrap="none" rtlCol="0">
            <a:spAutoFit/>
          </a:bodyPr>
          <a:lstStyle/>
          <a:p>
            <a:pPr algn="r"/>
            <a:r>
              <a:rPr lang="en-US" sz="900" b="0" i="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449982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8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1" y="0"/>
            <a:ext cx="6095999" cy="6858000"/>
          </a:xfrm>
        </p:spPr>
        <p:txBody>
          <a:bodyPr/>
          <a:lstStyle/>
          <a:p>
            <a:endParaRPr lang="ru-RU" dirty="0"/>
          </a:p>
        </p:txBody>
      </p:sp>
      <p:sp>
        <p:nvSpPr>
          <p:cNvPr id="8" name="Рисунок 6"/>
          <p:cNvSpPr>
            <a:spLocks noGrp="1"/>
          </p:cNvSpPr>
          <p:nvPr>
            <p:ph type="pic" sz="quarter" idx="11"/>
          </p:nvPr>
        </p:nvSpPr>
        <p:spPr>
          <a:xfrm>
            <a:off x="6096002" y="0"/>
            <a:ext cx="6095998" cy="6858000"/>
          </a:xfrm>
        </p:spPr>
        <p:txBody>
          <a:bodyPr/>
          <a:lstStyle/>
          <a:p>
            <a:endParaRPr lang="ru-RU" dirty="0"/>
          </a:p>
        </p:txBody>
      </p:sp>
    </p:spTree>
    <p:extLst>
      <p:ext uri="{BB962C8B-B14F-4D97-AF65-F5344CB8AC3E}">
        <p14:creationId xmlns:p14="http://schemas.microsoft.com/office/powerpoint/2010/main" val="32836247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9_Пользовательский макет">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475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3423683" y="2870791"/>
            <a:ext cx="3610625" cy="2094614"/>
          </a:xfrm>
          <a:prstGeom prst="rect">
            <a:avLst/>
          </a:prstGeom>
        </p:spPr>
        <p:txBody>
          <a:bodyPr/>
          <a:lstStyle/>
          <a:p>
            <a:endParaRPr lang="ru-RU" dirty="0"/>
          </a:p>
        </p:txBody>
      </p:sp>
      <p:sp>
        <p:nvSpPr>
          <p:cNvPr id="12" name="Рисунок 11"/>
          <p:cNvSpPr>
            <a:spLocks noGrp="1"/>
          </p:cNvSpPr>
          <p:nvPr>
            <p:ph type="pic" sz="quarter" idx="11"/>
          </p:nvPr>
        </p:nvSpPr>
        <p:spPr>
          <a:xfrm>
            <a:off x="6161038" y="0"/>
            <a:ext cx="6030962" cy="6857999"/>
          </a:xfrm>
          <a:prstGeom prst="rect">
            <a:avLst/>
          </a:prstGeom>
        </p:spPr>
        <p:txBody>
          <a:bodyPr/>
          <a:lstStyle/>
          <a:p>
            <a:endParaRPr lang="ru-RU" dirty="0"/>
          </a:p>
        </p:txBody>
      </p:sp>
      <p:sp>
        <p:nvSpPr>
          <p:cNvPr id="11" name="TextBox 1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TextBox 15"/>
          <p:cNvSpPr txBox="1"/>
          <p:nvPr userDrawn="1"/>
        </p:nvSpPr>
        <p:spPr>
          <a:xfrm>
            <a:off x="224285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398512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4_Пользовательский макет">
    <p:spTree>
      <p:nvGrpSpPr>
        <p:cNvPr id="1" name=""/>
        <p:cNvGrpSpPr/>
        <p:nvPr/>
      </p:nvGrpSpPr>
      <p:grpSpPr>
        <a:xfrm>
          <a:off x="0" y="0"/>
          <a:ext cx="0" cy="0"/>
          <a:chOff x="0" y="0"/>
          <a:chExt cx="0" cy="0"/>
        </a:xfrm>
      </p:grpSpPr>
      <p:sp>
        <p:nvSpPr>
          <p:cNvPr id="8" name="Рисунок 6"/>
          <p:cNvSpPr>
            <a:spLocks noGrp="1"/>
          </p:cNvSpPr>
          <p:nvPr>
            <p:ph type="pic" sz="quarter" idx="10"/>
          </p:nvPr>
        </p:nvSpPr>
        <p:spPr>
          <a:xfrm>
            <a:off x="4928719" y="2721933"/>
            <a:ext cx="3610625" cy="2094614"/>
          </a:xfrm>
          <a:prstGeom prst="rect">
            <a:avLst/>
          </a:prstGeom>
        </p:spPr>
        <p:txBody>
          <a:bodyPr/>
          <a:lstStyle/>
          <a:p>
            <a:endParaRPr lang="ru-RU" dirty="0"/>
          </a:p>
        </p:txBody>
      </p:sp>
      <p:sp>
        <p:nvSpPr>
          <p:cNvPr id="14" name="Рисунок 11"/>
          <p:cNvSpPr>
            <a:spLocks noGrp="1"/>
          </p:cNvSpPr>
          <p:nvPr>
            <p:ph type="pic" sz="quarter" idx="11"/>
          </p:nvPr>
        </p:nvSpPr>
        <p:spPr>
          <a:xfrm>
            <a:off x="0" y="0"/>
            <a:ext cx="6030962" cy="6857999"/>
          </a:xfrm>
          <a:prstGeom prst="rect">
            <a:avLst/>
          </a:prstGeom>
        </p:spPr>
        <p:txBody>
          <a:bodyPr/>
          <a:lstStyle/>
          <a:p>
            <a:endParaRPr lang="ru-RU" dirty="0"/>
          </a:p>
        </p:txBody>
      </p:sp>
      <p:sp>
        <p:nvSpPr>
          <p:cNvPr id="15" name="TextBox 14"/>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Прямоугольник 15"/>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9" name="Рисунок 18"/>
          <p:cNvPicPr>
            <a:picLocks noChangeAspect="1"/>
          </p:cNvPicPr>
          <p:nvPr userDrawn="1"/>
        </p:nvPicPr>
        <p:blipFill>
          <a:blip r:embed="rId2"/>
          <a:stretch>
            <a:fillRect/>
          </a:stretch>
        </p:blipFill>
        <p:spPr>
          <a:xfrm>
            <a:off x="10841742" y="225267"/>
            <a:ext cx="159022" cy="160799"/>
          </a:xfrm>
          <a:prstGeom prst="rect">
            <a:avLst/>
          </a:prstGeom>
        </p:spPr>
      </p:pic>
      <p:sp>
        <p:nvSpPr>
          <p:cNvPr id="20" name="TextBox 19"/>
          <p:cNvSpPr txBox="1"/>
          <p:nvPr userDrawn="1"/>
        </p:nvSpPr>
        <p:spPr>
          <a:xfrm>
            <a:off x="685738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047634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8_Пользовательский макет">
    <p:spTree>
      <p:nvGrpSpPr>
        <p:cNvPr id="1" name=""/>
        <p:cNvGrpSpPr/>
        <p:nvPr/>
      </p:nvGrpSpPr>
      <p:grpSpPr>
        <a:xfrm>
          <a:off x="0" y="0"/>
          <a:ext cx="0" cy="0"/>
          <a:chOff x="0" y="0"/>
          <a:chExt cx="0" cy="0"/>
        </a:xfrm>
      </p:grpSpPr>
      <p:sp>
        <p:nvSpPr>
          <p:cNvPr id="10" name="Рисунок 9"/>
          <p:cNvSpPr>
            <a:spLocks noGrp="1"/>
          </p:cNvSpPr>
          <p:nvPr>
            <p:ph type="pic" sz="quarter" idx="10"/>
          </p:nvPr>
        </p:nvSpPr>
        <p:spPr>
          <a:xfrm>
            <a:off x="6112040" y="0"/>
            <a:ext cx="3116182" cy="2751895"/>
          </a:xfrm>
          <a:prstGeom prst="rect">
            <a:avLst/>
          </a:prstGeom>
        </p:spPr>
        <p:txBody>
          <a:bodyPr/>
          <a:lstStyle/>
          <a:p>
            <a:endParaRPr lang="ru-RU" dirty="0"/>
          </a:p>
        </p:txBody>
      </p:sp>
      <p:sp>
        <p:nvSpPr>
          <p:cNvPr id="12" name="Рисунок 11"/>
          <p:cNvSpPr>
            <a:spLocks noGrp="1"/>
          </p:cNvSpPr>
          <p:nvPr>
            <p:ph type="pic" sz="quarter" idx="11"/>
          </p:nvPr>
        </p:nvSpPr>
        <p:spPr>
          <a:xfrm>
            <a:off x="0" y="4174958"/>
            <a:ext cx="6112039" cy="2683041"/>
          </a:xfrm>
          <a:prstGeom prst="rect">
            <a:avLst/>
          </a:prstGeom>
        </p:spPr>
        <p:txBody>
          <a:bodyPr/>
          <a:lstStyle/>
          <a:p>
            <a:endParaRPr lang="ru-RU" dirty="0"/>
          </a:p>
        </p:txBody>
      </p:sp>
      <p:sp>
        <p:nvSpPr>
          <p:cNvPr id="11" name="Рисунок 9"/>
          <p:cNvSpPr>
            <a:spLocks noGrp="1"/>
          </p:cNvSpPr>
          <p:nvPr>
            <p:ph type="pic" sz="quarter" idx="12"/>
          </p:nvPr>
        </p:nvSpPr>
        <p:spPr>
          <a:xfrm>
            <a:off x="9218696" y="-1"/>
            <a:ext cx="2973303" cy="2751895"/>
          </a:xfrm>
          <a:prstGeom prst="rect">
            <a:avLst/>
          </a:prstGeom>
        </p:spPr>
        <p:txBody>
          <a:bodyPr/>
          <a:lstStyle/>
          <a:p>
            <a:endParaRPr lang="ru-RU" dirty="0"/>
          </a:p>
        </p:txBody>
      </p:sp>
      <p:sp>
        <p:nvSpPr>
          <p:cNvPr id="15" name="Рисунок 9"/>
          <p:cNvSpPr>
            <a:spLocks noGrp="1"/>
          </p:cNvSpPr>
          <p:nvPr>
            <p:ph type="pic" sz="quarter" idx="13"/>
          </p:nvPr>
        </p:nvSpPr>
        <p:spPr>
          <a:xfrm>
            <a:off x="6112040" y="2751898"/>
            <a:ext cx="3116182" cy="1423059"/>
          </a:xfrm>
          <a:prstGeom prst="rect">
            <a:avLst/>
          </a:prstGeom>
        </p:spPr>
        <p:txBody>
          <a:bodyPr/>
          <a:lstStyle/>
          <a:p>
            <a:endParaRPr lang="ru-RU" dirty="0"/>
          </a:p>
        </p:txBody>
      </p:sp>
      <p:sp>
        <p:nvSpPr>
          <p:cNvPr id="16" name="Рисунок 9"/>
          <p:cNvSpPr>
            <a:spLocks noGrp="1"/>
          </p:cNvSpPr>
          <p:nvPr>
            <p:ph type="pic" sz="quarter" idx="14"/>
          </p:nvPr>
        </p:nvSpPr>
        <p:spPr>
          <a:xfrm>
            <a:off x="9228222" y="2751897"/>
            <a:ext cx="2963778" cy="4106102"/>
          </a:xfrm>
          <a:prstGeom prst="rect">
            <a:avLst/>
          </a:prstGeom>
        </p:spPr>
        <p:txBody>
          <a:bodyPr/>
          <a:lstStyle/>
          <a:p>
            <a:endParaRPr lang="ru-RU" dirty="0"/>
          </a:p>
        </p:txBody>
      </p:sp>
      <p:sp>
        <p:nvSpPr>
          <p:cNvPr id="17" name="Рисунок 9"/>
          <p:cNvSpPr>
            <a:spLocks noGrp="1"/>
          </p:cNvSpPr>
          <p:nvPr>
            <p:ph type="pic" sz="quarter" idx="15"/>
          </p:nvPr>
        </p:nvSpPr>
        <p:spPr>
          <a:xfrm>
            <a:off x="6112040" y="4174957"/>
            <a:ext cx="3116182" cy="2683043"/>
          </a:xfrm>
          <a:prstGeom prst="rect">
            <a:avLst/>
          </a:prstGeom>
        </p:spPr>
        <p:txBody>
          <a:bodyPr/>
          <a:lstStyle/>
          <a:p>
            <a:endParaRPr lang="ru-RU" dirty="0"/>
          </a:p>
        </p:txBody>
      </p:sp>
    </p:spTree>
    <p:extLst>
      <p:ext uri="{BB962C8B-B14F-4D97-AF65-F5344CB8AC3E}">
        <p14:creationId xmlns:p14="http://schemas.microsoft.com/office/powerpoint/2010/main" val="13065652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Пустой слайд">
    <p:spTree>
      <p:nvGrpSpPr>
        <p:cNvPr id="1" name=""/>
        <p:cNvGrpSpPr/>
        <p:nvPr/>
      </p:nvGrpSpPr>
      <p:grpSpPr>
        <a:xfrm>
          <a:off x="0" y="0"/>
          <a:ext cx="0" cy="0"/>
          <a:chOff x="0" y="0"/>
          <a:chExt cx="0" cy="0"/>
        </a:xfrm>
      </p:grpSpPr>
      <p:sp>
        <p:nvSpPr>
          <p:cNvPr id="7" name="TextBox 6"/>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8" name="Прямоугольник 7"/>
          <p:cNvSpPr/>
          <p:nvPr userDrawn="1"/>
        </p:nvSpPr>
        <p:spPr>
          <a:xfrm>
            <a:off x="11323951" y="1180287"/>
            <a:ext cx="643125"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r>
              <a:rPr lang="en-US" sz="1800" dirty="0">
                <a:solidFill>
                  <a:srgbClr val="0000ED"/>
                </a:solidFill>
                <a:latin typeface="Lato" panose="020F0502020204030203" pitchFamily="34" charset="0"/>
                <a:ea typeface="Lato" panose="020F0502020204030203" pitchFamily="34" charset="0"/>
                <a:cs typeface="Lato" panose="020F0502020204030203" pitchFamily="34" charset="0"/>
              </a:rPr>
              <a:t>.</a:t>
            </a:r>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rgbClr val="0000ED"/>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6064723"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1" name="TextBox 10"/>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10841742" y="225267"/>
            <a:ext cx="159022" cy="160799"/>
          </a:xfrm>
          <a:prstGeom prst="rect">
            <a:avLst/>
          </a:prstGeom>
        </p:spPr>
      </p:pic>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32217049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Титульный слайд">
    <p:spTree>
      <p:nvGrpSpPr>
        <p:cNvPr id="1" name=""/>
        <p:cNvGrpSpPr/>
        <p:nvPr/>
      </p:nvGrpSpPr>
      <p:grpSpPr>
        <a:xfrm>
          <a:off x="0" y="0"/>
          <a:ext cx="0" cy="0"/>
          <a:chOff x="0" y="0"/>
          <a:chExt cx="0" cy="0"/>
        </a:xfrm>
      </p:grpSpPr>
      <p:sp>
        <p:nvSpPr>
          <p:cNvPr id="12" name="Прямоугольный треугольник 11"/>
          <p:cNvSpPr/>
          <p:nvPr userDrawn="1"/>
        </p:nvSpPr>
        <p:spPr>
          <a:xfrm>
            <a:off x="0" y="1150486"/>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Параллелограмм 17"/>
          <p:cNvSpPr/>
          <p:nvPr userDrawn="1"/>
        </p:nvSpPr>
        <p:spPr>
          <a:xfrm>
            <a:off x="-51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bg1">
              <a:lumMod val="75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TextBox 3"/>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5" name="Прямоугольник 4"/>
          <p:cNvSpPr/>
          <p:nvPr userDrawn="1"/>
        </p:nvSpPr>
        <p:spPr>
          <a:xfrm>
            <a:off x="11323951" y="1180287"/>
            <a:ext cx="643125"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r>
              <a:rPr lang="en-US" sz="1800" dirty="0">
                <a:solidFill>
                  <a:srgbClr val="0000ED"/>
                </a:solidFill>
                <a:latin typeface="Lato" panose="020F0502020204030203" pitchFamily="34" charset="0"/>
                <a:ea typeface="Lato" panose="020F0502020204030203" pitchFamily="34" charset="0"/>
                <a:cs typeface="Lato" panose="020F0502020204030203" pitchFamily="34" charset="0"/>
              </a:rPr>
              <a:t>.</a:t>
            </a:r>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5"/>
          <p:cNvCxnSpPr/>
          <p:nvPr userDrawn="1"/>
        </p:nvCxnSpPr>
        <p:spPr>
          <a:xfrm flipH="1">
            <a:off x="11547515" y="1717278"/>
            <a:ext cx="3416" cy="472239"/>
          </a:xfrm>
          <a:prstGeom prst="line">
            <a:avLst/>
          </a:prstGeom>
          <a:ln w="19050">
            <a:solidFill>
              <a:srgbClr val="0000ED"/>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8" name="Рисунок 7"/>
          <p:cNvPicPr>
            <a:picLocks noChangeAspect="1"/>
          </p:cNvPicPr>
          <p:nvPr userDrawn="1"/>
        </p:nvPicPr>
        <p:blipFill>
          <a:blip r:embed="rId2"/>
          <a:stretch>
            <a:fillRect/>
          </a:stretch>
        </p:blipFill>
        <p:spPr>
          <a:xfrm>
            <a:off x="377965" y="225267"/>
            <a:ext cx="159022" cy="160799"/>
          </a:xfrm>
          <a:prstGeom prst="rect">
            <a:avLst/>
          </a:prstGeom>
        </p:spPr>
      </p:pic>
      <p:sp>
        <p:nvSpPr>
          <p:cNvPr id="19" name="TextBox 18"/>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13"/>
          <p:cNvSpPr>
            <a:spLocks noGrp="1"/>
          </p:cNvSpPr>
          <p:nvPr>
            <p:ph type="pic" sz="quarter" idx="10"/>
          </p:nvPr>
        </p:nvSpPr>
        <p:spPr>
          <a:xfrm>
            <a:off x="6049743" y="1675130"/>
            <a:ext cx="4419600" cy="3503613"/>
          </a:xfrm>
          <a:prstGeom prst="rect">
            <a:avLst/>
          </a:prstGeom>
        </p:spPr>
        <p:txBody>
          <a:bodyPr/>
          <a:lstStyle/>
          <a:p>
            <a:endParaRPr lang="ru-RU" dirty="0"/>
          </a:p>
        </p:txBody>
      </p:sp>
    </p:spTree>
    <p:extLst>
      <p:ext uri="{BB962C8B-B14F-4D97-AF65-F5344CB8AC3E}">
        <p14:creationId xmlns:p14="http://schemas.microsoft.com/office/powerpoint/2010/main" val="14536015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Два объекта">
    <p:spTree>
      <p:nvGrpSpPr>
        <p:cNvPr id="1" name=""/>
        <p:cNvGrpSpPr/>
        <p:nvPr/>
      </p:nvGrpSpPr>
      <p:grpSpPr>
        <a:xfrm>
          <a:off x="0" y="0"/>
          <a:ext cx="0" cy="0"/>
          <a:chOff x="0" y="0"/>
          <a:chExt cx="0" cy="0"/>
        </a:xfrm>
      </p:grpSpPr>
      <p:sp>
        <p:nvSpPr>
          <p:cNvPr id="9" name="TextBox 8"/>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0" name="Рисунок 9"/>
          <p:cNvPicPr>
            <a:picLocks noChangeAspect="1"/>
          </p:cNvPicPr>
          <p:nvPr userDrawn="1"/>
        </p:nvPicPr>
        <p:blipFill>
          <a:blip r:embed="rId2"/>
          <a:stretch>
            <a:fillRect/>
          </a:stretch>
        </p:blipFill>
        <p:spPr>
          <a:xfrm>
            <a:off x="377965" y="225267"/>
            <a:ext cx="159022" cy="160799"/>
          </a:xfrm>
          <a:prstGeom prst="rect">
            <a:avLst/>
          </a:prstGeom>
        </p:spPr>
      </p:pic>
      <p:sp>
        <p:nvSpPr>
          <p:cNvPr id="11" name="TextBox 10"/>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3" name="TextBox 12"/>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5" name="Рисунок 4"/>
          <p:cNvSpPr>
            <a:spLocks noGrp="1"/>
          </p:cNvSpPr>
          <p:nvPr>
            <p:ph type="pic" sz="quarter" idx="10"/>
          </p:nvPr>
        </p:nvSpPr>
        <p:spPr>
          <a:xfrm>
            <a:off x="5422791" y="2535251"/>
            <a:ext cx="1435210" cy="2506649"/>
          </a:xfrm>
        </p:spPr>
        <p:txBody>
          <a:bodyPr/>
          <a:lstStyle/>
          <a:p>
            <a:endParaRPr lang="ru-RU" dirty="0"/>
          </a:p>
        </p:txBody>
      </p:sp>
      <p:sp>
        <p:nvSpPr>
          <p:cNvPr id="19" name="Рисунок 4"/>
          <p:cNvSpPr>
            <a:spLocks noGrp="1"/>
          </p:cNvSpPr>
          <p:nvPr>
            <p:ph type="pic" sz="quarter" idx="11"/>
          </p:nvPr>
        </p:nvSpPr>
        <p:spPr>
          <a:xfrm>
            <a:off x="7654305" y="1375649"/>
            <a:ext cx="1432546" cy="2514600"/>
          </a:xfrm>
        </p:spPr>
        <p:txBody>
          <a:bodyPr/>
          <a:lstStyle/>
          <a:p>
            <a:endParaRPr lang="ru-RU" dirty="0"/>
          </a:p>
        </p:txBody>
      </p:sp>
      <p:sp>
        <p:nvSpPr>
          <p:cNvPr id="20" name="Рисунок 4"/>
          <p:cNvSpPr>
            <a:spLocks noGrp="1"/>
          </p:cNvSpPr>
          <p:nvPr>
            <p:ph type="pic" sz="quarter" idx="12"/>
          </p:nvPr>
        </p:nvSpPr>
        <p:spPr>
          <a:xfrm>
            <a:off x="9810171" y="2527300"/>
            <a:ext cx="1425022" cy="2514600"/>
          </a:xfrm>
        </p:spPr>
        <p:txBody>
          <a:bodyPr/>
          <a:lstStyle/>
          <a:p>
            <a:endParaRPr lang="ru-RU" dirty="0"/>
          </a:p>
        </p:txBody>
      </p:sp>
    </p:spTree>
    <p:extLst>
      <p:ext uri="{BB962C8B-B14F-4D97-AF65-F5344CB8AC3E}">
        <p14:creationId xmlns:p14="http://schemas.microsoft.com/office/powerpoint/2010/main" val="10599988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spTree>
      <p:nvGrpSpPr>
        <p:cNvPr id="1" name=""/>
        <p:cNvGrpSpPr/>
        <p:nvPr/>
      </p:nvGrpSpPr>
      <p:grpSpPr>
        <a:xfrm>
          <a:off x="0" y="0"/>
          <a:ext cx="0" cy="0"/>
          <a:chOff x="0" y="0"/>
          <a:chExt cx="0" cy="0"/>
        </a:xfrm>
      </p:grpSpPr>
      <p:sp>
        <p:nvSpPr>
          <p:cNvPr id="7" name="TextBox 6"/>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8" name="Рисунок 7"/>
          <p:cNvPicPr>
            <a:picLocks noChangeAspect="1"/>
          </p:cNvPicPr>
          <p:nvPr userDrawn="1"/>
        </p:nvPicPr>
        <p:blipFill>
          <a:blip r:embed="rId2"/>
          <a:stretch>
            <a:fillRect/>
          </a:stretch>
        </p:blipFill>
        <p:spPr>
          <a:xfrm>
            <a:off x="377965" y="225267"/>
            <a:ext cx="159022" cy="160799"/>
          </a:xfrm>
          <a:prstGeom prst="rect">
            <a:avLst/>
          </a:prstGeom>
        </p:spPr>
      </p:pic>
      <p:sp>
        <p:nvSpPr>
          <p:cNvPr id="9" name="TextBox 8"/>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3" name="Рисунок 2"/>
          <p:cNvSpPr>
            <a:spLocks noGrp="1"/>
          </p:cNvSpPr>
          <p:nvPr>
            <p:ph type="pic" sz="quarter" idx="10"/>
          </p:nvPr>
        </p:nvSpPr>
        <p:spPr>
          <a:xfrm>
            <a:off x="8053137" y="0"/>
            <a:ext cx="4138863" cy="6858000"/>
          </a:xfrm>
        </p:spPr>
        <p:txBody>
          <a:bodyPr/>
          <a:lstStyle/>
          <a:p>
            <a:endParaRPr lang="ru-RU" dirty="0"/>
          </a:p>
        </p:txBody>
      </p:sp>
      <p:sp>
        <p:nvSpPr>
          <p:cNvPr id="5" name="Рисунок 4"/>
          <p:cNvSpPr>
            <a:spLocks noGrp="1"/>
          </p:cNvSpPr>
          <p:nvPr>
            <p:ph type="pic" sz="quarter" idx="11"/>
          </p:nvPr>
        </p:nvSpPr>
        <p:spPr>
          <a:xfrm>
            <a:off x="1208598" y="1614114"/>
            <a:ext cx="2592125" cy="3458817"/>
          </a:xfrm>
        </p:spPr>
        <p:txBody>
          <a:bodyPr/>
          <a:lstStyle/>
          <a:p>
            <a:endParaRPr lang="ru-RU" dirty="0"/>
          </a:p>
        </p:txBody>
      </p:sp>
    </p:spTree>
    <p:extLst>
      <p:ext uri="{BB962C8B-B14F-4D97-AF65-F5344CB8AC3E}">
        <p14:creationId xmlns:p14="http://schemas.microsoft.com/office/powerpoint/2010/main" val="640306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
        <p:nvSpPr>
          <p:cNvPr id="11" name="Прямоугольник 10"/>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3337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12192000" cy="6858000"/>
          </a:xfrm>
          <a:prstGeom prst="rect">
            <a:avLst/>
          </a:prstGeom>
        </p:spPr>
        <p:txBody>
          <a:bodyPr/>
          <a:lstStyle/>
          <a:p>
            <a:endParaRPr lang="ru-RU" dirty="0"/>
          </a:p>
        </p:txBody>
      </p:sp>
      <p:sp>
        <p:nvSpPr>
          <p:cNvPr id="9" name="Рисунок 8"/>
          <p:cNvSpPr>
            <a:spLocks noGrp="1"/>
          </p:cNvSpPr>
          <p:nvPr>
            <p:ph type="pic" sz="quarter" idx="11"/>
          </p:nvPr>
        </p:nvSpPr>
        <p:spPr>
          <a:xfrm>
            <a:off x="757104" y="1491578"/>
            <a:ext cx="2020887" cy="2020888"/>
          </a:xfrm>
          <a:prstGeom prst="rect">
            <a:avLst/>
          </a:prstGeom>
        </p:spPr>
        <p:txBody>
          <a:bodyPr/>
          <a:lstStyle/>
          <a:p>
            <a:endParaRPr lang="ru-RU" dirty="0"/>
          </a:p>
        </p:txBody>
      </p:sp>
      <p:sp>
        <p:nvSpPr>
          <p:cNvPr id="10" name="Рисунок 8"/>
          <p:cNvSpPr>
            <a:spLocks noGrp="1"/>
          </p:cNvSpPr>
          <p:nvPr>
            <p:ph type="pic" sz="quarter" idx="12"/>
          </p:nvPr>
        </p:nvSpPr>
        <p:spPr>
          <a:xfrm>
            <a:off x="757103" y="4306967"/>
            <a:ext cx="2020887" cy="2020888"/>
          </a:xfrm>
          <a:prstGeom prst="rect">
            <a:avLst/>
          </a:prstGeom>
        </p:spPr>
        <p:txBody>
          <a:bodyPr/>
          <a:lstStyle/>
          <a:p>
            <a:endParaRPr lang="ru-RU" dirty="0"/>
          </a:p>
        </p:txBody>
      </p:sp>
      <p:sp>
        <p:nvSpPr>
          <p:cNvPr id="11" name="Рисунок 8"/>
          <p:cNvSpPr>
            <a:spLocks noGrp="1"/>
          </p:cNvSpPr>
          <p:nvPr>
            <p:ph type="pic" sz="quarter" idx="13"/>
          </p:nvPr>
        </p:nvSpPr>
        <p:spPr>
          <a:xfrm>
            <a:off x="6789820" y="1491578"/>
            <a:ext cx="1981033" cy="2020888"/>
          </a:xfrm>
          <a:prstGeom prst="rect">
            <a:avLst/>
          </a:prstGeom>
        </p:spPr>
        <p:txBody>
          <a:bodyPr/>
          <a:lstStyle/>
          <a:p>
            <a:endParaRPr lang="ru-RU" dirty="0"/>
          </a:p>
        </p:txBody>
      </p:sp>
      <p:sp>
        <p:nvSpPr>
          <p:cNvPr id="12" name="Рисунок 8"/>
          <p:cNvSpPr>
            <a:spLocks noGrp="1"/>
          </p:cNvSpPr>
          <p:nvPr>
            <p:ph type="pic" sz="quarter" idx="14"/>
          </p:nvPr>
        </p:nvSpPr>
        <p:spPr>
          <a:xfrm>
            <a:off x="6789819" y="4306967"/>
            <a:ext cx="1981033" cy="2020888"/>
          </a:xfrm>
          <a:prstGeom prst="rect">
            <a:avLst/>
          </a:prstGeom>
        </p:spPr>
        <p:txBody>
          <a:bodyPr/>
          <a:lstStyle/>
          <a:p>
            <a:endParaRPr lang="ru-RU" dirty="0"/>
          </a:p>
        </p:txBody>
      </p:sp>
    </p:spTree>
    <p:extLst>
      <p:ext uri="{BB962C8B-B14F-4D97-AF65-F5344CB8AC3E}">
        <p14:creationId xmlns:p14="http://schemas.microsoft.com/office/powerpoint/2010/main" val="19679140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0_Пользовательский макет">
    <p:spTree>
      <p:nvGrpSpPr>
        <p:cNvPr id="1" name=""/>
        <p:cNvGrpSpPr/>
        <p:nvPr/>
      </p:nvGrpSpPr>
      <p:grpSpPr>
        <a:xfrm>
          <a:off x="0" y="0"/>
          <a:ext cx="0" cy="0"/>
          <a:chOff x="0" y="0"/>
          <a:chExt cx="0" cy="0"/>
        </a:xfrm>
      </p:grpSpPr>
      <p:sp>
        <p:nvSpPr>
          <p:cNvPr id="14" name="Прямоугольник 13"/>
          <p:cNvSpPr/>
          <p:nvPr userDrawn="1"/>
        </p:nvSpPr>
        <p:spPr>
          <a:xfrm>
            <a:off x="0" y="0"/>
            <a:ext cx="4555957" cy="6858000"/>
          </a:xfrm>
          <a:prstGeom prst="rect">
            <a:avLst/>
          </a:prstGeom>
          <a:solidFill>
            <a:schemeClr val="bg2">
              <a:lumMod val="10000"/>
            </a:schemeClr>
          </a:solidFill>
          <a:ln>
            <a:solidFill>
              <a:srgbClr val="39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Рисунок 2"/>
          <p:cNvSpPr>
            <a:spLocks noGrp="1"/>
          </p:cNvSpPr>
          <p:nvPr>
            <p:ph type="pic" sz="quarter" idx="10"/>
          </p:nvPr>
        </p:nvSpPr>
        <p:spPr>
          <a:xfrm>
            <a:off x="5468348" y="1609725"/>
            <a:ext cx="2600325" cy="3457576"/>
          </a:xfrm>
        </p:spPr>
        <p:txBody>
          <a:bodyPr/>
          <a:lstStyle/>
          <a:p>
            <a:endParaRPr lang="ru-RU" dirty="0"/>
          </a:p>
        </p:txBody>
      </p:sp>
      <p:sp>
        <p:nvSpPr>
          <p:cNvPr id="9" name="Прямоугольник 10">
            <a:extLst>
              <a:ext uri="{FF2B5EF4-FFF2-40B4-BE49-F238E27FC236}">
                <a16:creationId xmlns:a16="http://schemas.microsoft.com/office/drawing/2014/main" id="{CFDEB378-1962-4ADA-9849-32DCD4DD469A}"/>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1" name="Прямая соединительная линия 16">
            <a:extLst>
              <a:ext uri="{FF2B5EF4-FFF2-40B4-BE49-F238E27FC236}">
                <a16:creationId xmlns:a16="http://schemas.microsoft.com/office/drawing/2014/main" id="{E151FEBF-C8C9-4F99-9A67-07D02CF66333}"/>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0795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5_Пользовательский макет">
    <p:spTree>
      <p:nvGrpSpPr>
        <p:cNvPr id="1" name=""/>
        <p:cNvGrpSpPr/>
        <p:nvPr/>
      </p:nvGrpSpPr>
      <p:grpSpPr>
        <a:xfrm>
          <a:off x="0" y="0"/>
          <a:ext cx="0" cy="0"/>
          <a:chOff x="0" y="0"/>
          <a:chExt cx="0" cy="0"/>
        </a:xfrm>
      </p:grpSpPr>
      <p:sp>
        <p:nvSpPr>
          <p:cNvPr id="2" name="Прямоугольник 1"/>
          <p:cNvSpPr/>
          <p:nvPr userDrawn="1"/>
        </p:nvSpPr>
        <p:spPr>
          <a:xfrm>
            <a:off x="3705727" y="0"/>
            <a:ext cx="8486274"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TextBox 2"/>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bg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bg1"/>
              </a:solidFill>
              <a:ea typeface="Karla" pitchFamily="2" charset="0"/>
              <a:cs typeface="Poppins SemiBold" panose="02000000000000000000" pitchFamily="2" charset="0"/>
            </a:endParaRPr>
          </a:p>
        </p:txBody>
      </p:sp>
      <p:sp>
        <p:nvSpPr>
          <p:cNvPr id="8" name="TextBox 7"/>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9" name="Рисунок 8"/>
          <p:cNvPicPr>
            <a:picLocks noChangeAspect="1"/>
          </p:cNvPicPr>
          <p:nvPr userDrawn="1"/>
        </p:nvPicPr>
        <p:blipFill>
          <a:blip r:embed="rId2"/>
          <a:stretch>
            <a:fillRect/>
          </a:stretch>
        </p:blipFill>
        <p:spPr>
          <a:xfrm>
            <a:off x="377965" y="225267"/>
            <a:ext cx="159022" cy="160799"/>
          </a:xfrm>
          <a:prstGeom prst="rect">
            <a:avLst/>
          </a:prstGeom>
        </p:spPr>
      </p:pic>
      <p:sp>
        <p:nvSpPr>
          <p:cNvPr id="10" name="TextBox 9"/>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4" name="Рисунок 13"/>
          <p:cNvSpPr>
            <a:spLocks noGrp="1"/>
          </p:cNvSpPr>
          <p:nvPr>
            <p:ph type="pic" sz="quarter" idx="10"/>
          </p:nvPr>
        </p:nvSpPr>
        <p:spPr>
          <a:xfrm>
            <a:off x="6644641" y="3396342"/>
            <a:ext cx="2751908" cy="3461658"/>
          </a:xfrm>
        </p:spPr>
        <p:txBody>
          <a:bodyPr/>
          <a:lstStyle/>
          <a:p>
            <a:endParaRPr lang="ru-RU" dirty="0"/>
          </a:p>
        </p:txBody>
      </p:sp>
    </p:spTree>
    <p:extLst>
      <p:ext uri="{BB962C8B-B14F-4D97-AF65-F5344CB8AC3E}">
        <p14:creationId xmlns:p14="http://schemas.microsoft.com/office/powerpoint/2010/main" val="270691160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2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3916906" y="941694"/>
            <a:ext cx="2469427" cy="5022141"/>
          </a:xfrm>
          <a:prstGeom prst="rect">
            <a:avLst/>
          </a:prstGeom>
        </p:spPr>
        <p:txBody>
          <a:bodyPr/>
          <a:lstStyle/>
          <a:p>
            <a:endParaRPr lang="ru-RU" dirty="0"/>
          </a:p>
        </p:txBody>
      </p:sp>
      <p:sp>
        <p:nvSpPr>
          <p:cNvPr id="9" name="Рисунок 8"/>
          <p:cNvSpPr>
            <a:spLocks noGrp="1"/>
          </p:cNvSpPr>
          <p:nvPr>
            <p:ph type="pic" sz="quarter" idx="11"/>
          </p:nvPr>
        </p:nvSpPr>
        <p:spPr>
          <a:xfrm>
            <a:off x="6564572" y="3220873"/>
            <a:ext cx="2552131" cy="1173706"/>
          </a:xfrm>
          <a:prstGeom prst="rect">
            <a:avLst/>
          </a:prstGeom>
        </p:spPr>
        <p:txBody>
          <a:bodyPr/>
          <a:lstStyle/>
          <a:p>
            <a:endParaRPr lang="ru-RU" dirty="0"/>
          </a:p>
        </p:txBody>
      </p:sp>
      <p:sp>
        <p:nvSpPr>
          <p:cNvPr id="10" name="Рисунок 8"/>
          <p:cNvSpPr>
            <a:spLocks noGrp="1"/>
          </p:cNvSpPr>
          <p:nvPr>
            <p:ph type="pic" sz="quarter" idx="12"/>
          </p:nvPr>
        </p:nvSpPr>
        <p:spPr>
          <a:xfrm>
            <a:off x="6564572" y="941695"/>
            <a:ext cx="4245143" cy="2060812"/>
          </a:xfrm>
          <a:prstGeom prst="rect">
            <a:avLst/>
          </a:prstGeom>
        </p:spPr>
        <p:txBody>
          <a:bodyPr/>
          <a:lstStyle/>
          <a:p>
            <a:endParaRPr lang="ru-RU" dirty="0"/>
          </a:p>
        </p:txBody>
      </p:sp>
      <p:sp>
        <p:nvSpPr>
          <p:cNvPr id="11" name="Рисунок 8"/>
          <p:cNvSpPr>
            <a:spLocks noGrp="1"/>
          </p:cNvSpPr>
          <p:nvPr>
            <p:ph type="pic" sz="quarter" idx="13"/>
          </p:nvPr>
        </p:nvSpPr>
        <p:spPr>
          <a:xfrm>
            <a:off x="9294942" y="3220872"/>
            <a:ext cx="1514641" cy="2742964"/>
          </a:xfrm>
          <a:prstGeom prst="rect">
            <a:avLst/>
          </a:prstGeom>
        </p:spPr>
        <p:txBody>
          <a:bodyPr/>
          <a:lstStyle/>
          <a:p>
            <a:endParaRPr lang="ru-RU" dirty="0"/>
          </a:p>
        </p:txBody>
      </p:sp>
      <p:sp>
        <p:nvSpPr>
          <p:cNvPr id="15" name="TextBox 14"/>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Прямоугольник 15"/>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20" name="Рисунок 8"/>
          <p:cNvSpPr>
            <a:spLocks noGrp="1"/>
          </p:cNvSpPr>
          <p:nvPr>
            <p:ph type="pic" sz="quarter" idx="14"/>
          </p:nvPr>
        </p:nvSpPr>
        <p:spPr>
          <a:xfrm>
            <a:off x="6564572" y="4612945"/>
            <a:ext cx="2552131" cy="1350890"/>
          </a:xfrm>
          <a:prstGeom prst="rect">
            <a:avLst/>
          </a:prstGeom>
        </p:spPr>
        <p:txBody>
          <a:bodyPr/>
          <a:lstStyle/>
          <a:p>
            <a:endParaRPr lang="ru-RU" dirty="0"/>
          </a:p>
        </p:txBody>
      </p:sp>
      <p:sp>
        <p:nvSpPr>
          <p:cNvPr id="21" name="TextBox 2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22" name="Рисунок 21"/>
          <p:cNvPicPr>
            <a:picLocks noChangeAspect="1"/>
          </p:cNvPicPr>
          <p:nvPr userDrawn="1"/>
        </p:nvPicPr>
        <p:blipFill>
          <a:blip r:embed="rId2"/>
          <a:stretch>
            <a:fillRect/>
          </a:stretch>
        </p:blipFill>
        <p:spPr>
          <a:xfrm>
            <a:off x="377965" y="225267"/>
            <a:ext cx="159022" cy="160799"/>
          </a:xfrm>
          <a:prstGeom prst="rect">
            <a:avLst/>
          </a:prstGeom>
        </p:spPr>
      </p:pic>
    </p:spTree>
    <p:extLst>
      <p:ext uri="{BB962C8B-B14F-4D97-AF65-F5344CB8AC3E}">
        <p14:creationId xmlns:p14="http://schemas.microsoft.com/office/powerpoint/2010/main" val="21608074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5_Пользовательский макет">
    <p:spTree>
      <p:nvGrpSpPr>
        <p:cNvPr id="1" name=""/>
        <p:cNvGrpSpPr/>
        <p:nvPr/>
      </p:nvGrpSpPr>
      <p:grpSpPr>
        <a:xfrm>
          <a:off x="0" y="0"/>
          <a:ext cx="0" cy="0"/>
          <a:chOff x="0" y="0"/>
          <a:chExt cx="0" cy="0"/>
        </a:xfrm>
      </p:grpSpPr>
      <p:sp>
        <p:nvSpPr>
          <p:cNvPr id="7" name="Рисунок 2"/>
          <p:cNvSpPr>
            <a:spLocks noGrp="1"/>
          </p:cNvSpPr>
          <p:nvPr>
            <p:ph type="pic" sz="quarter" idx="10"/>
          </p:nvPr>
        </p:nvSpPr>
        <p:spPr>
          <a:xfrm>
            <a:off x="6561138" y="785813"/>
            <a:ext cx="4138612" cy="2438650"/>
          </a:xfrm>
        </p:spPr>
        <p:txBody>
          <a:bodyPr/>
          <a:lstStyle/>
          <a:p>
            <a:endParaRPr lang="ru-RU" dirty="0"/>
          </a:p>
        </p:txBody>
      </p:sp>
      <p:sp>
        <p:nvSpPr>
          <p:cNvPr id="9" name="Прямоугольник 8"/>
          <p:cNvSpPr/>
          <p:nvPr userDrawn="1"/>
        </p:nvSpPr>
        <p:spPr>
          <a:xfrm>
            <a:off x="11323951" y="1180287"/>
            <a:ext cx="614271"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0" name="Прямая соединительная линия 9"/>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21835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4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3084513" cy="6858000"/>
          </a:xfrm>
        </p:spPr>
        <p:txBody>
          <a:bodyPr/>
          <a:lstStyle/>
          <a:p>
            <a:endParaRPr lang="ru-RU" dirty="0"/>
          </a:p>
        </p:txBody>
      </p:sp>
      <p:sp>
        <p:nvSpPr>
          <p:cNvPr id="5" name="Прямоугольник 10">
            <a:extLst>
              <a:ext uri="{FF2B5EF4-FFF2-40B4-BE49-F238E27FC236}">
                <a16:creationId xmlns:a16="http://schemas.microsoft.com/office/drawing/2014/main" id="{F0BF765D-F3F3-45C5-AF31-0D1AB6934100}"/>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16">
            <a:extLst>
              <a:ext uri="{FF2B5EF4-FFF2-40B4-BE49-F238E27FC236}">
                <a16:creationId xmlns:a16="http://schemas.microsoft.com/office/drawing/2014/main" id="{69AEA2CE-E937-4624-BB39-4775C558D0E5}"/>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16803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9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5787188" y="0"/>
            <a:ext cx="640481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Рисунок 8"/>
          <p:cNvSpPr>
            <a:spLocks noGrp="1"/>
          </p:cNvSpPr>
          <p:nvPr>
            <p:ph type="pic" sz="quarter" idx="10"/>
          </p:nvPr>
        </p:nvSpPr>
        <p:spPr>
          <a:xfrm>
            <a:off x="4865573" y="1549400"/>
            <a:ext cx="1889125" cy="3708400"/>
          </a:xfrm>
          <a:prstGeom prst="rect">
            <a:avLst/>
          </a:prstGeom>
        </p:spPr>
        <p:txBody>
          <a:bodyPr/>
          <a:lstStyle/>
          <a:p>
            <a:endParaRPr lang="ru-RU" dirty="0"/>
          </a:p>
        </p:txBody>
      </p:sp>
      <p:sp>
        <p:nvSpPr>
          <p:cNvPr id="10" name="Рисунок 8"/>
          <p:cNvSpPr>
            <a:spLocks noGrp="1"/>
          </p:cNvSpPr>
          <p:nvPr>
            <p:ph type="pic" sz="quarter" idx="11"/>
          </p:nvPr>
        </p:nvSpPr>
        <p:spPr>
          <a:xfrm>
            <a:off x="6745201" y="1549400"/>
            <a:ext cx="1889125" cy="3708400"/>
          </a:xfrm>
          <a:prstGeom prst="rect">
            <a:avLst/>
          </a:prstGeom>
        </p:spPr>
        <p:txBody>
          <a:bodyPr/>
          <a:lstStyle/>
          <a:p>
            <a:endParaRPr lang="ru-RU" dirty="0"/>
          </a:p>
        </p:txBody>
      </p:sp>
      <p:sp>
        <p:nvSpPr>
          <p:cNvPr id="11" name="Рисунок 8"/>
          <p:cNvSpPr>
            <a:spLocks noGrp="1"/>
          </p:cNvSpPr>
          <p:nvPr>
            <p:ph type="pic" sz="quarter" idx="12"/>
          </p:nvPr>
        </p:nvSpPr>
        <p:spPr>
          <a:xfrm>
            <a:off x="8634052" y="1549400"/>
            <a:ext cx="1889125" cy="3708400"/>
          </a:xfrm>
          <a:prstGeom prst="rect">
            <a:avLst/>
          </a:prstGeom>
        </p:spPr>
        <p:txBody>
          <a:bodyPr/>
          <a:lstStyle/>
          <a:p>
            <a:endParaRPr lang="ru-RU" dirty="0"/>
          </a:p>
        </p:txBody>
      </p:sp>
    </p:spTree>
    <p:extLst>
      <p:ext uri="{BB962C8B-B14F-4D97-AF65-F5344CB8AC3E}">
        <p14:creationId xmlns:p14="http://schemas.microsoft.com/office/powerpoint/2010/main" val="1111233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0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8" name="Рисунок 17"/>
          <p:cNvSpPr>
            <a:spLocks noGrp="1"/>
          </p:cNvSpPr>
          <p:nvPr>
            <p:ph type="pic" sz="quarter" idx="10"/>
          </p:nvPr>
        </p:nvSpPr>
        <p:spPr>
          <a:xfrm>
            <a:off x="961956" y="922338"/>
            <a:ext cx="4067311" cy="5148262"/>
          </a:xfrm>
        </p:spPr>
        <p:txBody>
          <a:bodyPr/>
          <a:lstStyle/>
          <a:p>
            <a:endParaRPr lang="ru-RU" dirty="0"/>
          </a:p>
        </p:txBody>
      </p:sp>
      <p:sp>
        <p:nvSpPr>
          <p:cNvPr id="19" name="Рисунок 17"/>
          <p:cNvSpPr>
            <a:spLocks noGrp="1"/>
          </p:cNvSpPr>
          <p:nvPr>
            <p:ph type="pic" sz="quarter" idx="11"/>
          </p:nvPr>
        </p:nvSpPr>
        <p:spPr>
          <a:xfrm>
            <a:off x="5163843" y="922338"/>
            <a:ext cx="5769836" cy="2491422"/>
          </a:xfrm>
        </p:spPr>
        <p:txBody>
          <a:bodyPr/>
          <a:lstStyle/>
          <a:p>
            <a:endParaRPr lang="ru-RU" dirty="0"/>
          </a:p>
        </p:txBody>
      </p:sp>
      <p:sp>
        <p:nvSpPr>
          <p:cNvPr id="20" name="Рисунок 17"/>
          <p:cNvSpPr>
            <a:spLocks noGrp="1"/>
          </p:cNvSpPr>
          <p:nvPr>
            <p:ph type="pic" sz="quarter" idx="12"/>
          </p:nvPr>
        </p:nvSpPr>
        <p:spPr>
          <a:xfrm>
            <a:off x="5163843" y="3544389"/>
            <a:ext cx="5769836" cy="2526211"/>
          </a:xfrm>
        </p:spPr>
        <p:txBody>
          <a:bodyPr/>
          <a:lstStyle/>
          <a:p>
            <a:endParaRPr lang="ru-RU" dirty="0"/>
          </a:p>
        </p:txBody>
      </p:sp>
    </p:spTree>
    <p:extLst>
      <p:ext uri="{BB962C8B-B14F-4D97-AF65-F5344CB8AC3E}">
        <p14:creationId xmlns:p14="http://schemas.microsoft.com/office/powerpoint/2010/main" val="141957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0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9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13"/>
          <p:cNvSpPr>
            <a:spLocks noGrp="1"/>
          </p:cNvSpPr>
          <p:nvPr>
            <p:ph type="pic" sz="quarter" idx="10"/>
          </p:nvPr>
        </p:nvSpPr>
        <p:spPr>
          <a:xfrm>
            <a:off x="5905500" y="2310064"/>
            <a:ext cx="4895850" cy="3107754"/>
          </a:xfrm>
        </p:spPr>
        <p:txBody>
          <a:bodyPr/>
          <a:lstStyle/>
          <a:p>
            <a:endParaRPr lang="ru-RU" dirty="0"/>
          </a:p>
        </p:txBody>
      </p:sp>
    </p:spTree>
    <p:extLst>
      <p:ext uri="{BB962C8B-B14F-4D97-AF65-F5344CB8AC3E}">
        <p14:creationId xmlns:p14="http://schemas.microsoft.com/office/powerpoint/2010/main" val="2420441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8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61427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4" name="Рисунок 13"/>
          <p:cNvSpPr>
            <a:spLocks noGrp="1"/>
          </p:cNvSpPr>
          <p:nvPr>
            <p:ph type="pic" sz="quarter" idx="10"/>
          </p:nvPr>
        </p:nvSpPr>
        <p:spPr>
          <a:xfrm>
            <a:off x="1518698" y="2544417"/>
            <a:ext cx="4126727" cy="2615980"/>
          </a:xfrm>
        </p:spPr>
        <p:txBody>
          <a:bodyPr/>
          <a:lstStyle/>
          <a:p>
            <a:endParaRPr lang="ru-RU" dirty="0"/>
          </a:p>
        </p:txBody>
      </p:sp>
    </p:spTree>
    <p:extLst>
      <p:ext uri="{BB962C8B-B14F-4D97-AF65-F5344CB8AC3E}">
        <p14:creationId xmlns:p14="http://schemas.microsoft.com/office/powerpoint/2010/main" val="3290210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5_Пользовательский макет">
    <p:spTree>
      <p:nvGrpSpPr>
        <p:cNvPr id="1" name=""/>
        <p:cNvGrpSpPr/>
        <p:nvPr/>
      </p:nvGrpSpPr>
      <p:grpSpPr>
        <a:xfrm>
          <a:off x="0" y="0"/>
          <a:ext cx="0" cy="0"/>
          <a:chOff x="0" y="0"/>
          <a:chExt cx="0" cy="0"/>
        </a:xfrm>
      </p:grpSpPr>
      <p:sp>
        <p:nvSpPr>
          <p:cNvPr id="6" name="Рисунок 19"/>
          <p:cNvSpPr>
            <a:spLocks noGrp="1"/>
          </p:cNvSpPr>
          <p:nvPr>
            <p:ph type="pic" sz="quarter" idx="10"/>
          </p:nvPr>
        </p:nvSpPr>
        <p:spPr>
          <a:xfrm>
            <a:off x="6096000" y="0"/>
            <a:ext cx="3076072" cy="2286000"/>
          </a:xfrm>
        </p:spPr>
        <p:txBody>
          <a:bodyPr/>
          <a:lstStyle/>
          <a:p>
            <a:endParaRPr lang="ru-RU" dirty="0"/>
          </a:p>
        </p:txBody>
      </p:sp>
      <p:sp>
        <p:nvSpPr>
          <p:cNvPr id="7" name="Рисунок 19"/>
          <p:cNvSpPr>
            <a:spLocks noGrp="1"/>
          </p:cNvSpPr>
          <p:nvPr>
            <p:ph type="pic" sz="quarter" idx="11"/>
          </p:nvPr>
        </p:nvSpPr>
        <p:spPr>
          <a:xfrm>
            <a:off x="9172072" y="2286000"/>
            <a:ext cx="3011904" cy="2286000"/>
          </a:xfrm>
          <a:ln>
            <a:noFill/>
          </a:ln>
        </p:spPr>
        <p:txBody>
          <a:bodyPr/>
          <a:lstStyle/>
          <a:p>
            <a:endParaRPr lang="ru-RU" dirty="0"/>
          </a:p>
        </p:txBody>
      </p:sp>
      <p:sp>
        <p:nvSpPr>
          <p:cNvPr id="8" name="Рисунок 19"/>
          <p:cNvSpPr>
            <a:spLocks noGrp="1"/>
          </p:cNvSpPr>
          <p:nvPr>
            <p:ph type="pic" sz="quarter" idx="12"/>
          </p:nvPr>
        </p:nvSpPr>
        <p:spPr>
          <a:xfrm>
            <a:off x="6108028" y="4572000"/>
            <a:ext cx="3064043" cy="2286000"/>
          </a:xfrm>
        </p:spPr>
        <p:txBody>
          <a:bodyPr/>
          <a:lstStyle/>
          <a:p>
            <a:endParaRPr lang="ru-RU" dirty="0"/>
          </a:p>
        </p:txBody>
      </p:sp>
      <p:sp>
        <p:nvSpPr>
          <p:cNvPr id="9" name="TextBox 8"/>
          <p:cNvSpPr txBox="1"/>
          <p:nvPr userDrawn="1"/>
        </p:nvSpPr>
        <p:spPr>
          <a:xfrm>
            <a:off x="502436"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0" name="Рисунок 9"/>
          <p:cNvPicPr>
            <a:picLocks noChangeAspect="1"/>
          </p:cNvPicPr>
          <p:nvPr userDrawn="1"/>
        </p:nvPicPr>
        <p:blipFill>
          <a:blip r:embed="rId2"/>
          <a:stretch>
            <a:fillRect/>
          </a:stretch>
        </p:blipFill>
        <p:spPr>
          <a:xfrm>
            <a:off x="349390" y="225267"/>
            <a:ext cx="159022" cy="160799"/>
          </a:xfrm>
          <a:prstGeom prst="rect">
            <a:avLst/>
          </a:prstGeom>
        </p:spPr>
      </p:pic>
      <p:sp>
        <p:nvSpPr>
          <p:cNvPr id="11" name="Прямоугольник 10"/>
          <p:cNvSpPr/>
          <p:nvPr userDrawn="1"/>
        </p:nvSpPr>
        <p:spPr>
          <a:xfrm>
            <a:off x="263563"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2" name="Прямая соединительная линия 11"/>
          <p:cNvCxnSpPr/>
          <p:nvPr userDrawn="1"/>
        </p:nvCxnSpPr>
        <p:spPr>
          <a:xfrm flipH="1">
            <a:off x="487127"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150136"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7190318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2_Пользовательский макет">
    <p:spTree>
      <p:nvGrpSpPr>
        <p:cNvPr id="1" name=""/>
        <p:cNvGrpSpPr/>
        <p:nvPr/>
      </p:nvGrpSpPr>
      <p:grpSpPr>
        <a:xfrm>
          <a:off x="0" y="0"/>
          <a:ext cx="0" cy="0"/>
          <a:chOff x="0" y="0"/>
          <a:chExt cx="0" cy="0"/>
        </a:xfrm>
      </p:grpSpPr>
      <p:sp>
        <p:nvSpPr>
          <p:cNvPr id="16" name="Рисунок 21"/>
          <p:cNvSpPr>
            <a:spLocks noGrp="1"/>
          </p:cNvSpPr>
          <p:nvPr>
            <p:ph type="pic" sz="quarter" idx="12"/>
          </p:nvPr>
        </p:nvSpPr>
        <p:spPr>
          <a:xfrm>
            <a:off x="-4011" y="4572000"/>
            <a:ext cx="3023936" cy="2286000"/>
          </a:xfrm>
        </p:spPr>
        <p:txBody>
          <a:bodyPr/>
          <a:lstStyle/>
          <a:p>
            <a:endParaRPr lang="ru-RU" dirty="0"/>
          </a:p>
        </p:txBody>
      </p:sp>
      <p:sp>
        <p:nvSpPr>
          <p:cNvPr id="17" name="Рисунок 21"/>
          <p:cNvSpPr>
            <a:spLocks noGrp="1"/>
          </p:cNvSpPr>
          <p:nvPr>
            <p:ph type="pic" sz="quarter" idx="14"/>
          </p:nvPr>
        </p:nvSpPr>
        <p:spPr>
          <a:xfrm>
            <a:off x="3019926" y="2286000"/>
            <a:ext cx="3092118" cy="2286000"/>
          </a:xfrm>
        </p:spPr>
        <p:txBody>
          <a:bodyPr/>
          <a:lstStyle/>
          <a:p>
            <a:endParaRPr lang="ru-RU" dirty="0"/>
          </a:p>
        </p:txBody>
      </p:sp>
      <p:sp>
        <p:nvSpPr>
          <p:cNvPr id="18" name="Рисунок 19"/>
          <p:cNvSpPr>
            <a:spLocks noGrp="1"/>
          </p:cNvSpPr>
          <p:nvPr>
            <p:ph type="pic" sz="quarter" idx="16"/>
          </p:nvPr>
        </p:nvSpPr>
        <p:spPr>
          <a:xfrm>
            <a:off x="6112044" y="0"/>
            <a:ext cx="3043988" cy="2286000"/>
          </a:xfrm>
        </p:spPr>
        <p:txBody>
          <a:bodyPr/>
          <a:lstStyle/>
          <a:p>
            <a:endParaRPr lang="ru-RU" dirty="0"/>
          </a:p>
        </p:txBody>
      </p:sp>
      <p:sp>
        <p:nvSpPr>
          <p:cNvPr id="19" name="Рисунок 21"/>
          <p:cNvSpPr>
            <a:spLocks noGrp="1"/>
          </p:cNvSpPr>
          <p:nvPr>
            <p:ph type="pic" sz="quarter" idx="18"/>
          </p:nvPr>
        </p:nvSpPr>
        <p:spPr>
          <a:xfrm>
            <a:off x="6112043" y="4572000"/>
            <a:ext cx="3043989" cy="2286000"/>
          </a:xfrm>
        </p:spPr>
        <p:txBody>
          <a:bodyPr/>
          <a:lstStyle/>
          <a:p>
            <a:endParaRPr lang="ru-RU" dirty="0"/>
          </a:p>
        </p:txBody>
      </p:sp>
      <p:sp>
        <p:nvSpPr>
          <p:cNvPr id="20" name="Рисунок 21"/>
          <p:cNvSpPr>
            <a:spLocks noGrp="1"/>
          </p:cNvSpPr>
          <p:nvPr>
            <p:ph type="pic" sz="quarter" idx="20"/>
          </p:nvPr>
        </p:nvSpPr>
        <p:spPr>
          <a:xfrm>
            <a:off x="9156032" y="2286000"/>
            <a:ext cx="3035968" cy="2286000"/>
          </a:xfrm>
        </p:spPr>
        <p:txBody>
          <a:bodyPr/>
          <a:lstStyle/>
          <a:p>
            <a:endParaRPr lang="ru-RU" dirty="0"/>
          </a:p>
        </p:txBody>
      </p:sp>
      <p:sp>
        <p:nvSpPr>
          <p:cNvPr id="21" name="Рисунок 19"/>
          <p:cNvSpPr>
            <a:spLocks noGrp="1"/>
          </p:cNvSpPr>
          <p:nvPr>
            <p:ph type="pic" sz="quarter" idx="10"/>
          </p:nvPr>
        </p:nvSpPr>
        <p:spPr>
          <a:xfrm>
            <a:off x="0" y="0"/>
            <a:ext cx="3011904" cy="2286000"/>
          </a:xfrm>
        </p:spPr>
        <p:txBody>
          <a:bodyPr/>
          <a:lstStyle/>
          <a:p>
            <a:endParaRPr lang="ru-RU" dirty="0"/>
          </a:p>
        </p:txBody>
      </p:sp>
    </p:spTree>
    <p:extLst>
      <p:ext uri="{BB962C8B-B14F-4D97-AF65-F5344CB8AC3E}">
        <p14:creationId xmlns:p14="http://schemas.microsoft.com/office/powerpoint/2010/main" val="3215573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7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12192000" cy="6858000"/>
          </a:xfrm>
        </p:spPr>
        <p:txBody>
          <a:bodyPr/>
          <a:lstStyle/>
          <a:p>
            <a:endParaRPr lang="ru-RU" dirty="0"/>
          </a:p>
        </p:txBody>
      </p:sp>
    </p:spTree>
    <p:extLst>
      <p:ext uri="{BB962C8B-B14F-4D97-AF65-F5344CB8AC3E}">
        <p14:creationId xmlns:p14="http://schemas.microsoft.com/office/powerpoint/2010/main" val="51879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D3A474-A970-4111-AB00-CC07202BC5E5}" type="datetimeFigureOut">
              <a:rPr lang="ru-RU" smtClean="0"/>
              <a:t>22.04.2021</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01CDA-C83E-414C-808C-D7CCDDEE9763}" type="slidenum">
              <a:rPr lang="ru-RU" smtClean="0"/>
              <a:t>‹#›</a:t>
            </a:fld>
            <a:endParaRPr lang="ru-RU" dirty="0"/>
          </a:p>
        </p:txBody>
      </p:sp>
    </p:spTree>
    <p:extLst>
      <p:ext uri="{BB962C8B-B14F-4D97-AF65-F5344CB8AC3E}">
        <p14:creationId xmlns:p14="http://schemas.microsoft.com/office/powerpoint/2010/main" val="4200342372"/>
      </p:ext>
    </p:extLst>
  </p:cSld>
  <p:clrMap bg1="lt1" tx1="dk1" bg2="lt2" tx2="dk2" accent1="accent1" accent2="accent2" accent3="accent3" accent4="accent4" accent5="accent5" accent6="accent6" hlink="hlink" folHlink="folHlink"/>
  <p:sldLayoutIdLst>
    <p:sldLayoutId id="2147483798" r:id="rId1"/>
    <p:sldLayoutId id="2147483839" r:id="rId2"/>
    <p:sldLayoutId id="2147483800" r:id="rId3"/>
    <p:sldLayoutId id="2147483848" r:id="rId4"/>
    <p:sldLayoutId id="2147483847" r:id="rId5"/>
    <p:sldLayoutId id="2147483846" r:id="rId6"/>
    <p:sldLayoutId id="2147483843" r:id="rId7"/>
    <p:sldLayoutId id="2147483840" r:id="rId8"/>
    <p:sldLayoutId id="2147483835" r:id="rId9"/>
    <p:sldLayoutId id="2147483834" r:id="rId10"/>
    <p:sldLayoutId id="2147483841" r:id="rId11"/>
    <p:sldLayoutId id="2147483805" r:id="rId12"/>
    <p:sldLayoutId id="2147483806" r:id="rId13"/>
    <p:sldLayoutId id="2147483844" r:id="rId14"/>
    <p:sldLayoutId id="2147483845" r:id="rId15"/>
    <p:sldLayoutId id="2147483838" r:id="rId16"/>
    <p:sldLayoutId id="2147483818" r:id="rId17"/>
    <p:sldLayoutId id="2147483819" r:id="rId18"/>
    <p:sldLayoutId id="2147483820" r:id="rId19"/>
    <p:sldLayoutId id="2147483824" r:id="rId20"/>
    <p:sldLayoutId id="2147483836" r:id="rId21"/>
    <p:sldLayoutId id="2147483837" r:id="rId22"/>
    <p:sldLayoutId id="2147483825" r:id="rId23"/>
    <p:sldLayoutId id="2147483826" r:id="rId24"/>
    <p:sldLayoutId id="2147483828" r:id="rId25"/>
    <p:sldLayoutId id="2147483831" r:id="rId26"/>
    <p:sldLayoutId id="2147483649" r:id="rId27"/>
    <p:sldLayoutId id="2147483652" r:id="rId28"/>
    <p:sldLayoutId id="2147483662" r:id="rId29"/>
    <p:sldLayoutId id="2147483667" r:id="rId30"/>
    <p:sldLayoutId id="2147483670" r:id="rId31"/>
    <p:sldLayoutId id="2147483675" r:id="rId32"/>
    <p:sldLayoutId id="2147483684" r:id="rId33"/>
    <p:sldLayoutId id="2147483833" r:id="rId34"/>
    <p:sldLayoutId id="2147483842" r:id="rId35"/>
    <p:sldLayoutId id="2147483849"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6.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thebalancecareers.com/how-to-create-a-professional-brand-2059761"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0" y="-23126"/>
            <a:ext cx="6476064" cy="6881126"/>
            <a:chOff x="-17818" y="-9527"/>
            <a:chExt cx="6476064" cy="6881126"/>
          </a:xfrm>
          <a:solidFill>
            <a:srgbClr val="0E4200"/>
          </a:solidFill>
        </p:grpSpPr>
        <p:sp>
          <p:nvSpPr>
            <p:cNvPr id="12" name="Прямоугольный треугольник 11"/>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rgbClr val="39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араллелограмм 17"/>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rgbClr val="0A2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
        <p:nvSpPr>
          <p:cNvPr id="16" name="Заголовок 1"/>
          <p:cNvSpPr txBox="1">
            <a:spLocks/>
          </p:cNvSpPr>
          <p:nvPr/>
        </p:nvSpPr>
        <p:spPr>
          <a:xfrm>
            <a:off x="5258490" y="2233130"/>
            <a:ext cx="5128286" cy="134989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spc="100" dirty="0">
                <a:latin typeface="Poppins SemiBold" panose="02000000000000000000" pitchFamily="2" charset="0"/>
                <a:ea typeface="Lato" panose="020F0502020204030203" pitchFamily="34" charset="0"/>
                <a:cs typeface="Poppins SemiBold" panose="02000000000000000000" pitchFamily="2" charset="0"/>
              </a:rPr>
              <a:t>The Power of Your</a:t>
            </a:r>
          </a:p>
          <a:p>
            <a:r>
              <a:rPr lang="en-US" b="1" spc="100" dirty="0">
                <a:solidFill>
                  <a:srgbClr val="39FF00"/>
                </a:solidFill>
                <a:latin typeface="Nixie"/>
                <a:ea typeface="Lato" panose="020F0502020204030203" pitchFamily="34" charset="0"/>
                <a:cs typeface="Poppins SemiBold" panose="02000000000000000000" pitchFamily="2" charset="0"/>
              </a:rPr>
              <a:t>Digital Brand</a:t>
            </a:r>
          </a:p>
          <a:p>
            <a:endParaRPr lang="ru-RU" sz="4000" b="1" spc="100" dirty="0">
              <a:latin typeface="Nixie"/>
              <a:ea typeface="Lato" panose="020F0502020204030203" pitchFamily="34" charset="0"/>
              <a:cs typeface="Poppins SemiBold" panose="02000000000000000000" pitchFamily="2" charset="0"/>
            </a:endParaRPr>
          </a:p>
        </p:txBody>
      </p:sp>
      <p:sp>
        <p:nvSpPr>
          <p:cNvPr id="17" name="Подзаголовок 2"/>
          <p:cNvSpPr txBox="1">
            <a:spLocks/>
          </p:cNvSpPr>
          <p:nvPr/>
        </p:nvSpPr>
        <p:spPr>
          <a:xfrm>
            <a:off x="5286924" y="1845748"/>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2400" i="1" dirty="0">
                <a:latin typeface="Poppins SemiBold" panose="02000000000000000000" pitchFamily="2" charset="0"/>
                <a:ea typeface="Linux Libertine" panose="02000503000000000000" pitchFamily="2" charset="0"/>
                <a:cs typeface="Poppins SemiBold" panose="02000000000000000000" pitchFamily="2" charset="0"/>
              </a:rPr>
              <a:t>The Communications Lab @ HGSE Presents…</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3" name="Заголовок 1">
            <a:extLst>
              <a:ext uri="{FF2B5EF4-FFF2-40B4-BE49-F238E27FC236}">
                <a16:creationId xmlns:a16="http://schemas.microsoft.com/office/drawing/2014/main" id="{294F1006-139A-4AEA-BC50-C35BB14D430D}"/>
              </a:ext>
            </a:extLst>
          </p:cNvPr>
          <p:cNvSpPr txBox="1">
            <a:spLocks/>
          </p:cNvSpPr>
          <p:nvPr/>
        </p:nvSpPr>
        <p:spPr>
          <a:xfrm>
            <a:off x="5258490" y="3563350"/>
            <a:ext cx="5189524" cy="134989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spc="100" dirty="0">
                <a:latin typeface="Poppins SemiBold" panose="02000000000000000000" pitchFamily="2" charset="0"/>
                <a:ea typeface="Lato" panose="020F0502020204030203" pitchFamily="34" charset="0"/>
                <a:cs typeface="Poppins SemiBold" panose="02000000000000000000" pitchFamily="2" charset="0"/>
              </a:rPr>
              <a:t>Leveraging Multimedia to Curate a Career Oriented  Professional Profile </a:t>
            </a:r>
            <a:endParaRPr lang="ru-RU" sz="2400" spc="100" dirty="0">
              <a:latin typeface="Nixie"/>
              <a:ea typeface="Lato" panose="020F0502020204030203" pitchFamily="34" charset="0"/>
              <a:cs typeface="Poppins SemiBold" panose="02000000000000000000" pitchFamily="2" charset="0"/>
            </a:endParaRPr>
          </a:p>
        </p:txBody>
      </p:sp>
      <p:sp>
        <p:nvSpPr>
          <p:cNvPr id="31" name="Подзаголовок 2">
            <a:extLst>
              <a:ext uri="{FF2B5EF4-FFF2-40B4-BE49-F238E27FC236}">
                <a16:creationId xmlns:a16="http://schemas.microsoft.com/office/drawing/2014/main" id="{A6EF7946-57F2-48B6-B1ED-2E7353A4CEC8}"/>
              </a:ext>
            </a:extLst>
          </p:cNvPr>
          <p:cNvSpPr txBox="1">
            <a:spLocks/>
          </p:cNvSpPr>
          <p:nvPr/>
        </p:nvSpPr>
        <p:spPr>
          <a:xfrm>
            <a:off x="5297028" y="5035999"/>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2400" i="1" dirty="0">
                <a:latin typeface="Poppins SemiBold" panose="02000000000000000000" pitchFamily="2" charset="0"/>
                <a:ea typeface="Linux Libertine" panose="02000503000000000000" pitchFamily="2" charset="0"/>
                <a:cs typeface="Poppins SemiBold" panose="02000000000000000000" pitchFamily="2" charset="0"/>
              </a:rPr>
              <a:t>April 2021 </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395334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Заголовок 1"/>
          <p:cNvSpPr txBox="1">
            <a:spLocks/>
          </p:cNvSpPr>
          <p:nvPr/>
        </p:nvSpPr>
        <p:spPr>
          <a:xfrm>
            <a:off x="552759" y="1182386"/>
            <a:ext cx="4881562" cy="1353120"/>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YOUR DIGITAL BRAND</a:t>
            </a:r>
          </a:p>
          <a:p>
            <a:r>
              <a:rPr lang="en-US" sz="38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REINVENTING</a:t>
            </a:r>
          </a:p>
          <a:p>
            <a:r>
              <a:rPr lang="en-US" sz="38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YOURSELF</a:t>
            </a:r>
            <a:r>
              <a:rPr lang="en-US" sz="1400" spc="100" normalizeH="1" baseline="1000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3</a:t>
            </a:r>
            <a:endParaRPr lang="en-US" sz="1400" spc="100" normalizeH="1" baseline="1000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44" name="Подзаголовок 2"/>
          <p:cNvSpPr txBox="1">
            <a:spLocks/>
          </p:cNvSpPr>
          <p:nvPr/>
        </p:nvSpPr>
        <p:spPr>
          <a:xfrm>
            <a:off x="552760" y="2583634"/>
            <a:ext cx="5013852" cy="14230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Oftentimes, graduate school is used to transition from one career to the next. How you do so matters. Having an overarching strategy and knowing how to promote your professional self online could make all the difference when trying to land your dream job. </a:t>
            </a:r>
          </a:p>
        </p:txBody>
      </p:sp>
      <p:sp>
        <p:nvSpPr>
          <p:cNvPr id="46" name="Подзаголовок 2"/>
          <p:cNvSpPr txBox="1">
            <a:spLocks/>
          </p:cNvSpPr>
          <p:nvPr/>
        </p:nvSpPr>
        <p:spPr>
          <a:xfrm>
            <a:off x="1015791" y="85600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p:txBody>
      </p:sp>
      <p:sp>
        <p:nvSpPr>
          <p:cNvPr id="3" name="Рисунок 2"/>
          <p:cNvSpPr>
            <a:spLocks noGrp="1"/>
          </p:cNvSpPr>
          <p:nvPr>
            <p:ph type="pic" sz="quarter" idx="10"/>
          </p:nvPr>
        </p:nvSpPr>
        <p:spPr/>
        <p:style>
          <a:lnRef idx="2">
            <a:schemeClr val="dk1"/>
          </a:lnRef>
          <a:fillRef idx="1">
            <a:schemeClr val="lt1"/>
          </a:fillRef>
          <a:effectRef idx="0">
            <a:schemeClr val="dk1"/>
          </a:effectRef>
          <a:fontRef idx="minor">
            <a:schemeClr val="dk1"/>
          </a:fontRef>
        </p:style>
      </p:sp>
      <p:sp>
        <p:nvSpPr>
          <p:cNvPr id="4" name="Рисунок 3"/>
          <p:cNvSpPr>
            <a:spLocks noGrp="1"/>
          </p:cNvSpPr>
          <p:nvPr>
            <p:ph type="pic" sz="quarter" idx="12"/>
          </p:nvPr>
        </p:nvSpPr>
        <p:spPr/>
        <p:style>
          <a:lnRef idx="2">
            <a:schemeClr val="dk1"/>
          </a:lnRef>
          <a:fillRef idx="1">
            <a:schemeClr val="lt1"/>
          </a:fillRef>
          <a:effectRef idx="0">
            <a:schemeClr val="dk1"/>
          </a:effectRef>
          <a:fontRef idx="minor">
            <a:schemeClr val="dk1"/>
          </a:fontRef>
        </p:style>
      </p:sp>
      <p:sp>
        <p:nvSpPr>
          <p:cNvPr id="5" name="Рисунок 4"/>
          <p:cNvSpPr>
            <a:spLocks noGrp="1"/>
          </p:cNvSpPr>
          <p:nvPr>
            <p:ph type="pic" sz="quarter" idx="13"/>
          </p:nvPr>
        </p:nvSpPr>
        <p:spPr>
          <a:xfrm>
            <a:off x="6112040" y="2751898"/>
            <a:ext cx="3116182" cy="1423059"/>
          </a:xfrm>
        </p:spPr>
        <p:style>
          <a:lnRef idx="2">
            <a:schemeClr val="dk1"/>
          </a:lnRef>
          <a:fillRef idx="1">
            <a:schemeClr val="lt1"/>
          </a:fillRef>
          <a:effectRef idx="0">
            <a:schemeClr val="dk1"/>
          </a:effectRef>
          <a:fontRef idx="minor">
            <a:schemeClr val="dk1"/>
          </a:fontRef>
        </p:style>
      </p:sp>
      <p:sp>
        <p:nvSpPr>
          <p:cNvPr id="6" name="Рисунок 5"/>
          <p:cNvSpPr>
            <a:spLocks noGrp="1"/>
          </p:cNvSpPr>
          <p:nvPr>
            <p:ph type="pic" sz="quarter" idx="14"/>
          </p:nvPr>
        </p:nvSpPr>
        <p:spPr/>
        <p:style>
          <a:lnRef idx="2">
            <a:schemeClr val="dk1"/>
          </a:lnRef>
          <a:fillRef idx="1">
            <a:schemeClr val="lt1"/>
          </a:fillRef>
          <a:effectRef idx="0">
            <a:schemeClr val="dk1"/>
          </a:effectRef>
          <a:fontRef idx="minor">
            <a:schemeClr val="dk1"/>
          </a:fontRef>
        </p:style>
      </p:sp>
      <p:sp>
        <p:nvSpPr>
          <p:cNvPr id="7" name="Рисунок 6"/>
          <p:cNvSpPr>
            <a:spLocks noGrp="1"/>
          </p:cNvSpPr>
          <p:nvPr>
            <p:ph type="pic" sz="quarter" idx="15"/>
          </p:nvPr>
        </p:nvSpPr>
        <p:spPr/>
        <p:style>
          <a:lnRef idx="2">
            <a:schemeClr val="dk1"/>
          </a:lnRef>
          <a:fillRef idx="1">
            <a:schemeClr val="lt1"/>
          </a:fillRef>
          <a:effectRef idx="0">
            <a:schemeClr val="dk1"/>
          </a:effectRef>
          <a:fontRef idx="minor">
            <a:schemeClr val="dk1"/>
          </a:fontRef>
        </p:style>
      </p:sp>
      <p:sp>
        <p:nvSpPr>
          <p:cNvPr id="19" name="TextBox 18">
            <a:extLst>
              <a:ext uri="{FF2B5EF4-FFF2-40B4-BE49-F238E27FC236}">
                <a16:creationId xmlns:a16="http://schemas.microsoft.com/office/drawing/2014/main" id="{2DBE2283-3035-4234-A212-B4518A60A2C4}"/>
              </a:ext>
            </a:extLst>
          </p:cNvPr>
          <p:cNvSpPr txBox="1"/>
          <p:nvPr/>
        </p:nvSpPr>
        <p:spPr>
          <a:xfrm>
            <a:off x="6676316" y="684916"/>
            <a:ext cx="2275711" cy="523220"/>
          </a:xfrm>
          <a:prstGeom prst="rect">
            <a:avLst/>
          </a:prstGeom>
          <a:solidFill>
            <a:srgbClr val="0E4200"/>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b="1" dirty="0">
                <a:solidFill>
                  <a:schemeClr val="bg1"/>
                </a:solidFill>
              </a:rPr>
              <a:t>STEP 1</a:t>
            </a:r>
          </a:p>
        </p:txBody>
      </p:sp>
      <p:sp>
        <p:nvSpPr>
          <p:cNvPr id="27" name="TextBox 26">
            <a:extLst>
              <a:ext uri="{FF2B5EF4-FFF2-40B4-BE49-F238E27FC236}">
                <a16:creationId xmlns:a16="http://schemas.microsoft.com/office/drawing/2014/main" id="{8A675638-789C-4E04-B6F2-17E19504E9C3}"/>
              </a:ext>
            </a:extLst>
          </p:cNvPr>
          <p:cNvSpPr txBox="1"/>
          <p:nvPr/>
        </p:nvSpPr>
        <p:spPr>
          <a:xfrm>
            <a:off x="9773650" y="684916"/>
            <a:ext cx="1835223" cy="523220"/>
          </a:xfrm>
          <a:prstGeom prst="rect">
            <a:avLst/>
          </a:prstGeom>
          <a:solidFill>
            <a:srgbClr val="0E4200"/>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ru-RU"/>
            </a:defPPr>
            <a:lvl1pPr algn="ctr">
              <a:defRPr sz="2800" b="1">
                <a:solidFill>
                  <a:schemeClr val="bg1"/>
                </a:solidFill>
              </a:defRPr>
            </a:lvl1pPr>
          </a:lstStyle>
          <a:p>
            <a:r>
              <a:rPr lang="en-US" dirty="0"/>
              <a:t>STEP 2</a:t>
            </a:r>
          </a:p>
        </p:txBody>
      </p:sp>
      <p:sp>
        <p:nvSpPr>
          <p:cNvPr id="28" name="TextBox 27">
            <a:extLst>
              <a:ext uri="{FF2B5EF4-FFF2-40B4-BE49-F238E27FC236}">
                <a16:creationId xmlns:a16="http://schemas.microsoft.com/office/drawing/2014/main" id="{1EF22533-D146-4D68-8C55-4BBBF9880985}"/>
              </a:ext>
            </a:extLst>
          </p:cNvPr>
          <p:cNvSpPr txBox="1"/>
          <p:nvPr/>
        </p:nvSpPr>
        <p:spPr>
          <a:xfrm>
            <a:off x="9773650" y="1240912"/>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Distinguish yourself </a:t>
            </a:r>
          </a:p>
        </p:txBody>
      </p:sp>
      <p:sp>
        <p:nvSpPr>
          <p:cNvPr id="29" name="TextBox 28">
            <a:extLst>
              <a:ext uri="{FF2B5EF4-FFF2-40B4-BE49-F238E27FC236}">
                <a16:creationId xmlns:a16="http://schemas.microsoft.com/office/drawing/2014/main" id="{EAFDD420-957C-4DAF-9090-5D58C67A3C88}"/>
              </a:ext>
            </a:extLst>
          </p:cNvPr>
          <p:cNvSpPr txBox="1"/>
          <p:nvPr/>
        </p:nvSpPr>
        <p:spPr>
          <a:xfrm>
            <a:off x="6676316" y="2843382"/>
            <a:ext cx="1835223" cy="523220"/>
          </a:xfrm>
          <a:prstGeom prst="rect">
            <a:avLst/>
          </a:prstGeom>
          <a:solidFill>
            <a:srgbClr val="0E4200"/>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ru-RU"/>
            </a:defPPr>
            <a:lvl1pPr algn="ctr">
              <a:defRPr sz="2800" b="1">
                <a:solidFill>
                  <a:schemeClr val="bg1"/>
                </a:solidFill>
              </a:defRPr>
            </a:lvl1pPr>
          </a:lstStyle>
          <a:p>
            <a:r>
              <a:rPr lang="en-US" dirty="0"/>
              <a:t>STEP 5</a:t>
            </a:r>
          </a:p>
        </p:txBody>
      </p:sp>
      <p:sp>
        <p:nvSpPr>
          <p:cNvPr id="30" name="TextBox 29">
            <a:extLst>
              <a:ext uri="{FF2B5EF4-FFF2-40B4-BE49-F238E27FC236}">
                <a16:creationId xmlns:a16="http://schemas.microsoft.com/office/drawing/2014/main" id="{F9EC0DCB-1BBF-40B4-9C31-9FD0955B6409}"/>
              </a:ext>
            </a:extLst>
          </p:cNvPr>
          <p:cNvSpPr txBox="1"/>
          <p:nvPr/>
        </p:nvSpPr>
        <p:spPr>
          <a:xfrm>
            <a:off x="6676316" y="3399378"/>
            <a:ext cx="2316126"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Promote </a:t>
            </a:r>
          </a:p>
        </p:txBody>
      </p:sp>
      <p:sp>
        <p:nvSpPr>
          <p:cNvPr id="31" name="TextBox 30">
            <a:extLst>
              <a:ext uri="{FF2B5EF4-FFF2-40B4-BE49-F238E27FC236}">
                <a16:creationId xmlns:a16="http://schemas.microsoft.com/office/drawing/2014/main" id="{342D5358-70C9-4E68-8A63-A09A5738B716}"/>
              </a:ext>
            </a:extLst>
          </p:cNvPr>
          <p:cNvSpPr txBox="1"/>
          <p:nvPr/>
        </p:nvSpPr>
        <p:spPr>
          <a:xfrm>
            <a:off x="6676316" y="4421764"/>
            <a:ext cx="1835223" cy="523220"/>
          </a:xfrm>
          <a:prstGeom prst="rect">
            <a:avLst/>
          </a:prstGeom>
          <a:solidFill>
            <a:srgbClr val="0E4200"/>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ru-RU"/>
            </a:defPPr>
            <a:lvl1pPr algn="ctr">
              <a:defRPr sz="2800" b="1">
                <a:solidFill>
                  <a:schemeClr val="bg1"/>
                </a:solidFill>
              </a:defRPr>
            </a:lvl1pPr>
          </a:lstStyle>
          <a:p>
            <a:r>
              <a:rPr lang="en-US" dirty="0"/>
              <a:t>STEP 4</a:t>
            </a:r>
          </a:p>
        </p:txBody>
      </p:sp>
      <p:sp>
        <p:nvSpPr>
          <p:cNvPr id="32" name="TextBox 31">
            <a:extLst>
              <a:ext uri="{FF2B5EF4-FFF2-40B4-BE49-F238E27FC236}">
                <a16:creationId xmlns:a16="http://schemas.microsoft.com/office/drawing/2014/main" id="{DD24F4F7-0E03-4F6F-A38C-3880D315332E}"/>
              </a:ext>
            </a:extLst>
          </p:cNvPr>
          <p:cNvSpPr txBox="1"/>
          <p:nvPr/>
        </p:nvSpPr>
        <p:spPr>
          <a:xfrm>
            <a:off x="6676316" y="4977760"/>
            <a:ext cx="1835223" cy="138499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Leverage digital media </a:t>
            </a:r>
          </a:p>
        </p:txBody>
      </p:sp>
      <p:sp>
        <p:nvSpPr>
          <p:cNvPr id="33" name="TextBox 32">
            <a:extLst>
              <a:ext uri="{FF2B5EF4-FFF2-40B4-BE49-F238E27FC236}">
                <a16:creationId xmlns:a16="http://schemas.microsoft.com/office/drawing/2014/main" id="{1F528F9A-9431-4A4F-A362-C473E2FC4FCF}"/>
              </a:ext>
            </a:extLst>
          </p:cNvPr>
          <p:cNvSpPr txBox="1"/>
          <p:nvPr/>
        </p:nvSpPr>
        <p:spPr>
          <a:xfrm>
            <a:off x="9773650" y="3596380"/>
            <a:ext cx="1835223" cy="523220"/>
          </a:xfrm>
          <a:prstGeom prst="rect">
            <a:avLst/>
          </a:prstGeom>
          <a:solidFill>
            <a:srgbClr val="0E4200"/>
          </a:solidFill>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ru-RU"/>
            </a:defPPr>
            <a:lvl1pPr algn="ctr">
              <a:defRPr sz="2800" b="1">
                <a:solidFill>
                  <a:schemeClr val="bg1"/>
                </a:solidFill>
              </a:defRPr>
            </a:lvl1pPr>
          </a:lstStyle>
          <a:p>
            <a:r>
              <a:rPr lang="en-US" dirty="0"/>
              <a:t>STEP 3</a:t>
            </a:r>
          </a:p>
        </p:txBody>
      </p:sp>
      <p:sp>
        <p:nvSpPr>
          <p:cNvPr id="34" name="TextBox 33">
            <a:extLst>
              <a:ext uri="{FF2B5EF4-FFF2-40B4-BE49-F238E27FC236}">
                <a16:creationId xmlns:a16="http://schemas.microsoft.com/office/drawing/2014/main" id="{137EE475-6BA9-4D1C-88CB-CB7F77407D36}"/>
              </a:ext>
            </a:extLst>
          </p:cNvPr>
          <p:cNvSpPr txBox="1"/>
          <p:nvPr/>
        </p:nvSpPr>
        <p:spPr>
          <a:xfrm>
            <a:off x="9773650" y="4152376"/>
            <a:ext cx="1835223" cy="181588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Develop your transition narrative </a:t>
            </a:r>
          </a:p>
        </p:txBody>
      </p:sp>
      <p:sp>
        <p:nvSpPr>
          <p:cNvPr id="21" name="TextBox 20">
            <a:extLst>
              <a:ext uri="{FF2B5EF4-FFF2-40B4-BE49-F238E27FC236}">
                <a16:creationId xmlns:a16="http://schemas.microsoft.com/office/drawing/2014/main" id="{D61B1F27-BE11-49DA-8CAF-AFEE16DDEEDB}"/>
              </a:ext>
            </a:extLst>
          </p:cNvPr>
          <p:cNvSpPr txBox="1"/>
          <p:nvPr/>
        </p:nvSpPr>
        <p:spPr>
          <a:xfrm>
            <a:off x="6676316" y="1198885"/>
            <a:ext cx="2316126" cy="138499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Define your goals and acquire skills </a:t>
            </a:r>
          </a:p>
        </p:txBody>
      </p:sp>
      <p:pic>
        <p:nvPicPr>
          <p:cNvPr id="10" name="Picture Placeholder 9">
            <a:extLst>
              <a:ext uri="{FF2B5EF4-FFF2-40B4-BE49-F238E27FC236}">
                <a16:creationId xmlns:a16="http://schemas.microsoft.com/office/drawing/2014/main" id="{3D6FB391-5D33-4EFA-9449-37F02730EE58}"/>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17078" b="17078"/>
          <a:stretch>
            <a:fillRect/>
          </a:stretch>
        </p:blipFill>
        <p:spPr/>
      </p:pic>
      <p:sp>
        <p:nvSpPr>
          <p:cNvPr id="22" name="Rectangle 21">
            <a:extLst>
              <a:ext uri="{FF2B5EF4-FFF2-40B4-BE49-F238E27FC236}">
                <a16:creationId xmlns:a16="http://schemas.microsoft.com/office/drawing/2014/main" id="{1B3F6851-A883-4FD8-A7D2-79342AFD4070}"/>
              </a:ext>
            </a:extLst>
          </p:cNvPr>
          <p:cNvSpPr/>
          <p:nvPr/>
        </p:nvSpPr>
        <p:spPr>
          <a:xfrm>
            <a:off x="6121565" y="6395531"/>
            <a:ext cx="6070434" cy="49524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3. Clark, D. (2011). Reinventing Your Personal Brand. </a:t>
            </a:r>
            <a:r>
              <a:rPr lang="en-US" sz="900" i="1" dirty="0"/>
              <a:t>Harvard Business Review</a:t>
            </a:r>
            <a:r>
              <a:rPr lang="en-US" sz="900" dirty="0"/>
              <a:t>, 89(3), 78–81.</a:t>
            </a:r>
          </a:p>
        </p:txBody>
      </p:sp>
    </p:spTree>
    <p:extLst>
      <p:ext uri="{BB962C8B-B14F-4D97-AF65-F5344CB8AC3E}">
        <p14:creationId xmlns:p14="http://schemas.microsoft.com/office/powerpoint/2010/main" val="12585470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32" grpId="0" animBg="1"/>
      <p:bldP spid="34"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DIGITAL MEDIUMS</a:t>
            </a:r>
            <a:endParaRPr lang="ru-RU" b="1" spc="100" dirty="0">
              <a:solidFill>
                <a:schemeClr val="bg1"/>
              </a:solidFill>
              <a:latin typeface="Nixie"/>
              <a:ea typeface="Lato" panose="020F0502020204030203" pitchFamily="34" charset="0"/>
              <a:cs typeface="Poppins SemiBold" panose="02000000000000000000" pitchFamily="2" charset="0"/>
            </a:endParaRPr>
          </a:p>
        </p:txBody>
      </p:sp>
      <p:pic>
        <p:nvPicPr>
          <p:cNvPr id="7" name="Picture Placeholder 6">
            <a:extLst>
              <a:ext uri="{FF2B5EF4-FFF2-40B4-BE49-F238E27FC236}">
                <a16:creationId xmlns:a16="http://schemas.microsoft.com/office/drawing/2014/main" id="{1DCF18C8-7428-4A51-B810-F74AA0DFEF8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8574" b="38574"/>
          <a:stretch>
            <a:fillRect/>
          </a:stretch>
        </p:blipFill>
        <p:spPr>
          <a:xfrm>
            <a:off x="0" y="1716507"/>
            <a:ext cx="12192000" cy="1574238"/>
          </a:xfrm>
        </p:spPr>
      </p:pic>
      <p:sp>
        <p:nvSpPr>
          <p:cNvPr id="39" name="Рисунок 2">
            <a:extLst>
              <a:ext uri="{FF2B5EF4-FFF2-40B4-BE49-F238E27FC236}">
                <a16:creationId xmlns:a16="http://schemas.microsoft.com/office/drawing/2014/main" id="{5A48CDBE-4008-40A0-BC57-5CEB4D353DA6}"/>
              </a:ext>
            </a:extLst>
          </p:cNvPr>
          <p:cNvSpPr txBox="1">
            <a:spLocks/>
          </p:cNvSpPr>
          <p:nvPr/>
        </p:nvSpPr>
        <p:spPr>
          <a:xfrm>
            <a:off x="0"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Personal  Website </a:t>
            </a:r>
          </a:p>
        </p:txBody>
      </p:sp>
      <p:sp>
        <p:nvSpPr>
          <p:cNvPr id="40" name="Рисунок 2">
            <a:extLst>
              <a:ext uri="{FF2B5EF4-FFF2-40B4-BE49-F238E27FC236}">
                <a16:creationId xmlns:a16="http://schemas.microsoft.com/office/drawing/2014/main" id="{D60DEBCF-658A-4495-9E4D-497BCCE13DB6}"/>
              </a:ext>
            </a:extLst>
          </p:cNvPr>
          <p:cNvSpPr txBox="1">
            <a:spLocks/>
          </p:cNvSpPr>
          <p:nvPr/>
        </p:nvSpPr>
        <p:spPr>
          <a:xfrm>
            <a:off x="3055957" y="3283540"/>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Social Networks </a:t>
            </a:r>
          </a:p>
        </p:txBody>
      </p:sp>
      <p:sp>
        <p:nvSpPr>
          <p:cNvPr id="42" name="Рисунок 2">
            <a:extLst>
              <a:ext uri="{FF2B5EF4-FFF2-40B4-BE49-F238E27FC236}">
                <a16:creationId xmlns:a16="http://schemas.microsoft.com/office/drawing/2014/main" id="{EBF03D69-B572-43E4-BB17-9B35AB90FEED}"/>
              </a:ext>
            </a:extLst>
          </p:cNvPr>
          <p:cNvSpPr txBox="1">
            <a:spLocks/>
          </p:cNvSpPr>
          <p:nvPr/>
        </p:nvSpPr>
        <p:spPr>
          <a:xfrm>
            <a:off x="6111906"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LinkedIn</a:t>
            </a:r>
          </a:p>
        </p:txBody>
      </p:sp>
      <p:sp>
        <p:nvSpPr>
          <p:cNvPr id="43" name="Рисунок 2">
            <a:extLst>
              <a:ext uri="{FF2B5EF4-FFF2-40B4-BE49-F238E27FC236}">
                <a16:creationId xmlns:a16="http://schemas.microsoft.com/office/drawing/2014/main" id="{C2AB7AC8-24EC-4B84-923E-8B3773135C1A}"/>
              </a:ext>
            </a:extLst>
          </p:cNvPr>
          <p:cNvSpPr txBox="1">
            <a:spLocks/>
          </p:cNvSpPr>
          <p:nvPr/>
        </p:nvSpPr>
        <p:spPr>
          <a:xfrm>
            <a:off x="9167865" y="3290745"/>
            <a:ext cx="3024135"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Others</a:t>
            </a:r>
          </a:p>
        </p:txBody>
      </p:sp>
      <p:sp>
        <p:nvSpPr>
          <p:cNvPr id="4" name="Oval 3">
            <a:extLst>
              <a:ext uri="{FF2B5EF4-FFF2-40B4-BE49-F238E27FC236}">
                <a16:creationId xmlns:a16="http://schemas.microsoft.com/office/drawing/2014/main" id="{DCECE222-4E1E-435F-8F96-BDCC6FA27BD3}"/>
              </a:ext>
            </a:extLst>
          </p:cNvPr>
          <p:cNvSpPr/>
          <p:nvPr/>
        </p:nvSpPr>
        <p:spPr>
          <a:xfrm>
            <a:off x="1138893" y="3429000"/>
            <a:ext cx="914400" cy="914400"/>
          </a:xfrm>
          <a:prstGeom prst="ellipse">
            <a:avLst/>
          </a:prstGeom>
          <a:solidFill>
            <a:schemeClr val="bg1"/>
          </a:solidFill>
          <a:ln w="41275">
            <a:solidFill>
              <a:srgbClr val="39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chemeClr val="tx1"/>
                </a:solidFill>
              </a:rPr>
              <a:t>1</a:t>
            </a:r>
          </a:p>
        </p:txBody>
      </p:sp>
      <p:sp>
        <p:nvSpPr>
          <p:cNvPr id="48" name="Oval 47">
            <a:extLst>
              <a:ext uri="{FF2B5EF4-FFF2-40B4-BE49-F238E27FC236}">
                <a16:creationId xmlns:a16="http://schemas.microsoft.com/office/drawing/2014/main" id="{EFAEC848-E40D-403D-B89F-5EF2AEBBE5DC}"/>
              </a:ext>
            </a:extLst>
          </p:cNvPr>
          <p:cNvSpPr/>
          <p:nvPr/>
        </p:nvSpPr>
        <p:spPr>
          <a:xfrm>
            <a:off x="4205847" y="3429000"/>
            <a:ext cx="914400" cy="914400"/>
          </a:xfrm>
          <a:prstGeom prst="ellipse">
            <a:avLst/>
          </a:prstGeom>
          <a:solidFill>
            <a:schemeClr val="bg1"/>
          </a:solidFill>
          <a:ln w="41275">
            <a:solidFill>
              <a:srgbClr val="39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chemeClr val="tx1"/>
                </a:solidFill>
              </a:rPr>
              <a:t>2</a:t>
            </a:r>
          </a:p>
        </p:txBody>
      </p:sp>
      <p:sp>
        <p:nvSpPr>
          <p:cNvPr id="49" name="Oval 48">
            <a:extLst>
              <a:ext uri="{FF2B5EF4-FFF2-40B4-BE49-F238E27FC236}">
                <a16:creationId xmlns:a16="http://schemas.microsoft.com/office/drawing/2014/main" id="{7A775CBA-9C17-453B-A7E2-386E05D1E2FC}"/>
              </a:ext>
            </a:extLst>
          </p:cNvPr>
          <p:cNvSpPr/>
          <p:nvPr/>
        </p:nvSpPr>
        <p:spPr>
          <a:xfrm>
            <a:off x="7177187" y="3429000"/>
            <a:ext cx="914400" cy="914400"/>
          </a:xfrm>
          <a:prstGeom prst="ellipse">
            <a:avLst/>
          </a:prstGeom>
          <a:solidFill>
            <a:schemeClr val="bg1"/>
          </a:solidFill>
          <a:ln w="41275">
            <a:solidFill>
              <a:srgbClr val="39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chemeClr val="tx1"/>
                </a:solidFill>
              </a:rPr>
              <a:t>3</a:t>
            </a:r>
          </a:p>
        </p:txBody>
      </p:sp>
      <p:sp>
        <p:nvSpPr>
          <p:cNvPr id="50" name="Oval 49">
            <a:extLst>
              <a:ext uri="{FF2B5EF4-FFF2-40B4-BE49-F238E27FC236}">
                <a16:creationId xmlns:a16="http://schemas.microsoft.com/office/drawing/2014/main" id="{57592B66-5E9E-4D1A-B5F5-E61E8553233F}"/>
              </a:ext>
            </a:extLst>
          </p:cNvPr>
          <p:cNvSpPr/>
          <p:nvPr/>
        </p:nvSpPr>
        <p:spPr>
          <a:xfrm>
            <a:off x="10222732" y="3429000"/>
            <a:ext cx="914400" cy="914400"/>
          </a:xfrm>
          <a:prstGeom prst="ellipse">
            <a:avLst/>
          </a:prstGeom>
          <a:solidFill>
            <a:schemeClr val="bg1"/>
          </a:solidFill>
          <a:ln w="41275">
            <a:solidFill>
              <a:srgbClr val="39FF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chemeClr val="tx1"/>
                </a:solidFill>
              </a:rPr>
              <a:t>4</a:t>
            </a:r>
          </a:p>
        </p:txBody>
      </p:sp>
    </p:spTree>
    <p:extLst>
      <p:ext uri="{BB962C8B-B14F-4D97-AF65-F5344CB8AC3E}">
        <p14:creationId xmlns:p14="http://schemas.microsoft.com/office/powerpoint/2010/main" val="32530472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DIGITAL MEDIUMS</a:t>
            </a:r>
            <a:endParaRPr lang="ru-RU" b="1" spc="100" dirty="0">
              <a:solidFill>
                <a:schemeClr val="bg1"/>
              </a:solidFill>
              <a:latin typeface="Nixie"/>
              <a:ea typeface="Lato" panose="020F0502020204030203" pitchFamily="34" charset="0"/>
              <a:cs typeface="Poppins SemiBold" panose="02000000000000000000" pitchFamily="2" charset="0"/>
            </a:endParaRPr>
          </a:p>
        </p:txBody>
      </p:sp>
      <p:pic>
        <p:nvPicPr>
          <p:cNvPr id="7" name="Picture Placeholder 6">
            <a:extLst>
              <a:ext uri="{FF2B5EF4-FFF2-40B4-BE49-F238E27FC236}">
                <a16:creationId xmlns:a16="http://schemas.microsoft.com/office/drawing/2014/main" id="{1DCF18C8-7428-4A51-B810-F74AA0DFEF8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8574" b="38574"/>
          <a:stretch>
            <a:fillRect/>
          </a:stretch>
        </p:blipFill>
        <p:spPr>
          <a:xfrm>
            <a:off x="0" y="1716507"/>
            <a:ext cx="12192000" cy="1574238"/>
          </a:xfrm>
        </p:spPr>
      </p:pic>
      <p:sp>
        <p:nvSpPr>
          <p:cNvPr id="39" name="Рисунок 2">
            <a:extLst>
              <a:ext uri="{FF2B5EF4-FFF2-40B4-BE49-F238E27FC236}">
                <a16:creationId xmlns:a16="http://schemas.microsoft.com/office/drawing/2014/main" id="{5A48CDBE-4008-40A0-BC57-5CEB4D353DA6}"/>
              </a:ext>
            </a:extLst>
          </p:cNvPr>
          <p:cNvSpPr txBox="1">
            <a:spLocks/>
          </p:cNvSpPr>
          <p:nvPr/>
        </p:nvSpPr>
        <p:spPr>
          <a:xfrm>
            <a:off x="0"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Personal  Website </a:t>
            </a:r>
          </a:p>
        </p:txBody>
      </p:sp>
      <p:sp>
        <p:nvSpPr>
          <p:cNvPr id="40" name="Рисунок 2">
            <a:extLst>
              <a:ext uri="{FF2B5EF4-FFF2-40B4-BE49-F238E27FC236}">
                <a16:creationId xmlns:a16="http://schemas.microsoft.com/office/drawing/2014/main" id="{D60DEBCF-658A-4495-9E4D-497BCCE13DB6}"/>
              </a:ext>
            </a:extLst>
          </p:cNvPr>
          <p:cNvSpPr txBox="1">
            <a:spLocks/>
          </p:cNvSpPr>
          <p:nvPr/>
        </p:nvSpPr>
        <p:spPr>
          <a:xfrm>
            <a:off x="3055957" y="3283540"/>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Social Networks </a:t>
            </a:r>
          </a:p>
        </p:txBody>
      </p:sp>
      <p:sp>
        <p:nvSpPr>
          <p:cNvPr id="42" name="Рисунок 2">
            <a:extLst>
              <a:ext uri="{FF2B5EF4-FFF2-40B4-BE49-F238E27FC236}">
                <a16:creationId xmlns:a16="http://schemas.microsoft.com/office/drawing/2014/main" id="{EBF03D69-B572-43E4-BB17-9B35AB90FEED}"/>
              </a:ext>
            </a:extLst>
          </p:cNvPr>
          <p:cNvSpPr txBox="1">
            <a:spLocks/>
          </p:cNvSpPr>
          <p:nvPr/>
        </p:nvSpPr>
        <p:spPr>
          <a:xfrm>
            <a:off x="6111906"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LinkedIn</a:t>
            </a:r>
          </a:p>
        </p:txBody>
      </p:sp>
      <p:sp>
        <p:nvSpPr>
          <p:cNvPr id="43" name="Рисунок 2">
            <a:extLst>
              <a:ext uri="{FF2B5EF4-FFF2-40B4-BE49-F238E27FC236}">
                <a16:creationId xmlns:a16="http://schemas.microsoft.com/office/drawing/2014/main" id="{C2AB7AC8-24EC-4B84-923E-8B3773135C1A}"/>
              </a:ext>
            </a:extLst>
          </p:cNvPr>
          <p:cNvSpPr txBox="1">
            <a:spLocks/>
          </p:cNvSpPr>
          <p:nvPr/>
        </p:nvSpPr>
        <p:spPr>
          <a:xfrm>
            <a:off x="9167865" y="3290745"/>
            <a:ext cx="3024135"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Others</a:t>
            </a:r>
          </a:p>
        </p:txBody>
      </p:sp>
      <p:sp>
        <p:nvSpPr>
          <p:cNvPr id="4" name="Oval 3">
            <a:extLst>
              <a:ext uri="{FF2B5EF4-FFF2-40B4-BE49-F238E27FC236}">
                <a16:creationId xmlns:a16="http://schemas.microsoft.com/office/drawing/2014/main" id="{DCECE222-4E1E-435F-8F96-BDCC6FA27BD3}"/>
              </a:ext>
            </a:extLst>
          </p:cNvPr>
          <p:cNvSpPr/>
          <p:nvPr/>
        </p:nvSpPr>
        <p:spPr>
          <a:xfrm>
            <a:off x="1138893"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1</a:t>
            </a:r>
          </a:p>
        </p:txBody>
      </p:sp>
      <p:sp>
        <p:nvSpPr>
          <p:cNvPr id="48" name="Oval 47">
            <a:extLst>
              <a:ext uri="{FF2B5EF4-FFF2-40B4-BE49-F238E27FC236}">
                <a16:creationId xmlns:a16="http://schemas.microsoft.com/office/drawing/2014/main" id="{EFAEC848-E40D-403D-B89F-5EF2AEBBE5DC}"/>
              </a:ext>
            </a:extLst>
          </p:cNvPr>
          <p:cNvSpPr/>
          <p:nvPr/>
        </p:nvSpPr>
        <p:spPr>
          <a:xfrm>
            <a:off x="420584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2</a:t>
            </a:r>
          </a:p>
        </p:txBody>
      </p:sp>
      <p:sp>
        <p:nvSpPr>
          <p:cNvPr id="49" name="Oval 48">
            <a:extLst>
              <a:ext uri="{FF2B5EF4-FFF2-40B4-BE49-F238E27FC236}">
                <a16:creationId xmlns:a16="http://schemas.microsoft.com/office/drawing/2014/main" id="{7A775CBA-9C17-453B-A7E2-386E05D1E2FC}"/>
              </a:ext>
            </a:extLst>
          </p:cNvPr>
          <p:cNvSpPr/>
          <p:nvPr/>
        </p:nvSpPr>
        <p:spPr>
          <a:xfrm>
            <a:off x="717718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3</a:t>
            </a:r>
          </a:p>
        </p:txBody>
      </p:sp>
      <p:sp>
        <p:nvSpPr>
          <p:cNvPr id="50" name="Oval 49">
            <a:extLst>
              <a:ext uri="{FF2B5EF4-FFF2-40B4-BE49-F238E27FC236}">
                <a16:creationId xmlns:a16="http://schemas.microsoft.com/office/drawing/2014/main" id="{57592B66-5E9E-4D1A-B5F5-E61E8553233F}"/>
              </a:ext>
            </a:extLst>
          </p:cNvPr>
          <p:cNvSpPr/>
          <p:nvPr/>
        </p:nvSpPr>
        <p:spPr>
          <a:xfrm>
            <a:off x="10222732"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4</a:t>
            </a:r>
          </a:p>
        </p:txBody>
      </p:sp>
      <p:sp>
        <p:nvSpPr>
          <p:cNvPr id="13" name="Рисунок 2">
            <a:extLst>
              <a:ext uri="{FF2B5EF4-FFF2-40B4-BE49-F238E27FC236}">
                <a16:creationId xmlns:a16="http://schemas.microsoft.com/office/drawing/2014/main" id="{9504076D-AAB7-4385-BD0B-4774E68DDD9D}"/>
              </a:ext>
            </a:extLst>
          </p:cNvPr>
          <p:cNvSpPr txBox="1">
            <a:spLocks/>
          </p:cNvSpPr>
          <p:nvPr/>
        </p:nvSpPr>
        <p:spPr>
          <a:xfrm>
            <a:off x="1939794" y="947253"/>
            <a:ext cx="8312413" cy="5376890"/>
          </a:xfrm>
          <a:prstGeom prst="rect">
            <a:avLst/>
          </a:prstGeom>
          <a:solidFill>
            <a:srgbClr val="0A2E00">
              <a:alpha val="84000"/>
            </a:srgbClr>
          </a:solid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chemeClr val="bg1"/>
                </a:solidFill>
              </a:rPr>
              <a:t>Personal  Website </a:t>
            </a:r>
          </a:p>
        </p:txBody>
      </p:sp>
    </p:spTree>
    <p:extLst>
      <p:ext uri="{BB962C8B-B14F-4D97-AF65-F5344CB8AC3E}">
        <p14:creationId xmlns:p14="http://schemas.microsoft.com/office/powerpoint/2010/main" val="173020248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2351192"/>
            <a:ext cx="3841759" cy="3545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Content</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Bio, published work, accomplishments</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URL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Use your name to increase searchability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Copyright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Include copyright disclaimer on your website – takes many shapes and forms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Reach out to Carol Kentner, HGSE Digital Scholarship Librarian, for  additional details about CC licensing and copyright </a:t>
            </a:r>
          </a:p>
          <a:p>
            <a:pPr marL="457200" lvl="1" indent="0">
              <a:lnSpc>
                <a:spcPts val="1800"/>
              </a:lnSpc>
              <a:spcBef>
                <a:spcPts val="1200"/>
              </a:spcBef>
              <a:buNone/>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29994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a:p>
            <a:pPr marL="0" indent="0" algn="ctr">
              <a:lnSpc>
                <a:spcPts val="1800"/>
              </a:lnSpc>
              <a:spcBef>
                <a:spcPts val="1200"/>
              </a:spcBef>
              <a:buNone/>
            </a:pPr>
            <a:endPar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615295"/>
            <a:ext cx="4881562" cy="73589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PERSONAL WEBSITE</a:t>
            </a:r>
          </a:p>
        </p:txBody>
      </p:sp>
      <p:pic>
        <p:nvPicPr>
          <p:cNvPr id="7" name="Picture Placeholder 6">
            <a:extLst>
              <a:ext uri="{FF2B5EF4-FFF2-40B4-BE49-F238E27FC236}">
                <a16:creationId xmlns:a16="http://schemas.microsoft.com/office/drawing/2014/main" id="{1BBF2C13-FA9B-4DB9-81E9-67E2A1CA28B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Tree>
    <p:extLst>
      <p:ext uri="{BB962C8B-B14F-4D97-AF65-F5344CB8AC3E}">
        <p14:creationId xmlns:p14="http://schemas.microsoft.com/office/powerpoint/2010/main" val="13272351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DIGITAL MEDIUMS</a:t>
            </a:r>
            <a:endParaRPr lang="ru-RU" b="1" spc="100" dirty="0">
              <a:solidFill>
                <a:schemeClr val="bg1"/>
              </a:solidFill>
              <a:latin typeface="Nixie"/>
              <a:ea typeface="Lato" panose="020F0502020204030203" pitchFamily="34" charset="0"/>
              <a:cs typeface="Poppins SemiBold" panose="02000000000000000000" pitchFamily="2" charset="0"/>
            </a:endParaRPr>
          </a:p>
        </p:txBody>
      </p:sp>
      <p:pic>
        <p:nvPicPr>
          <p:cNvPr id="7" name="Picture Placeholder 6">
            <a:extLst>
              <a:ext uri="{FF2B5EF4-FFF2-40B4-BE49-F238E27FC236}">
                <a16:creationId xmlns:a16="http://schemas.microsoft.com/office/drawing/2014/main" id="{1DCF18C8-7428-4A51-B810-F74AA0DFEF8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8574" b="38574"/>
          <a:stretch>
            <a:fillRect/>
          </a:stretch>
        </p:blipFill>
        <p:spPr>
          <a:xfrm>
            <a:off x="0" y="1716507"/>
            <a:ext cx="12192000" cy="1574238"/>
          </a:xfrm>
        </p:spPr>
      </p:pic>
      <p:sp>
        <p:nvSpPr>
          <p:cNvPr id="39" name="Рисунок 2">
            <a:extLst>
              <a:ext uri="{FF2B5EF4-FFF2-40B4-BE49-F238E27FC236}">
                <a16:creationId xmlns:a16="http://schemas.microsoft.com/office/drawing/2014/main" id="{5A48CDBE-4008-40A0-BC57-5CEB4D353DA6}"/>
              </a:ext>
            </a:extLst>
          </p:cNvPr>
          <p:cNvSpPr txBox="1">
            <a:spLocks/>
          </p:cNvSpPr>
          <p:nvPr/>
        </p:nvSpPr>
        <p:spPr>
          <a:xfrm>
            <a:off x="0"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Personal  Website </a:t>
            </a:r>
          </a:p>
        </p:txBody>
      </p:sp>
      <p:sp>
        <p:nvSpPr>
          <p:cNvPr id="40" name="Рисунок 2">
            <a:extLst>
              <a:ext uri="{FF2B5EF4-FFF2-40B4-BE49-F238E27FC236}">
                <a16:creationId xmlns:a16="http://schemas.microsoft.com/office/drawing/2014/main" id="{D60DEBCF-658A-4495-9E4D-497BCCE13DB6}"/>
              </a:ext>
            </a:extLst>
          </p:cNvPr>
          <p:cNvSpPr txBox="1">
            <a:spLocks/>
          </p:cNvSpPr>
          <p:nvPr/>
        </p:nvSpPr>
        <p:spPr>
          <a:xfrm>
            <a:off x="3055957" y="3283540"/>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Social Networks </a:t>
            </a:r>
          </a:p>
        </p:txBody>
      </p:sp>
      <p:sp>
        <p:nvSpPr>
          <p:cNvPr id="42" name="Рисунок 2">
            <a:extLst>
              <a:ext uri="{FF2B5EF4-FFF2-40B4-BE49-F238E27FC236}">
                <a16:creationId xmlns:a16="http://schemas.microsoft.com/office/drawing/2014/main" id="{EBF03D69-B572-43E4-BB17-9B35AB90FEED}"/>
              </a:ext>
            </a:extLst>
          </p:cNvPr>
          <p:cNvSpPr txBox="1">
            <a:spLocks/>
          </p:cNvSpPr>
          <p:nvPr/>
        </p:nvSpPr>
        <p:spPr>
          <a:xfrm>
            <a:off x="6111906"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LinkedIn</a:t>
            </a:r>
          </a:p>
        </p:txBody>
      </p:sp>
      <p:sp>
        <p:nvSpPr>
          <p:cNvPr id="43" name="Рисунок 2">
            <a:extLst>
              <a:ext uri="{FF2B5EF4-FFF2-40B4-BE49-F238E27FC236}">
                <a16:creationId xmlns:a16="http://schemas.microsoft.com/office/drawing/2014/main" id="{C2AB7AC8-24EC-4B84-923E-8B3773135C1A}"/>
              </a:ext>
            </a:extLst>
          </p:cNvPr>
          <p:cNvSpPr txBox="1">
            <a:spLocks/>
          </p:cNvSpPr>
          <p:nvPr/>
        </p:nvSpPr>
        <p:spPr>
          <a:xfrm>
            <a:off x="9167865" y="3290745"/>
            <a:ext cx="3024135"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Others</a:t>
            </a:r>
          </a:p>
        </p:txBody>
      </p:sp>
      <p:sp>
        <p:nvSpPr>
          <p:cNvPr id="4" name="Oval 3">
            <a:extLst>
              <a:ext uri="{FF2B5EF4-FFF2-40B4-BE49-F238E27FC236}">
                <a16:creationId xmlns:a16="http://schemas.microsoft.com/office/drawing/2014/main" id="{DCECE222-4E1E-435F-8F96-BDCC6FA27BD3}"/>
              </a:ext>
            </a:extLst>
          </p:cNvPr>
          <p:cNvSpPr/>
          <p:nvPr/>
        </p:nvSpPr>
        <p:spPr>
          <a:xfrm>
            <a:off x="1138893"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1</a:t>
            </a:r>
          </a:p>
        </p:txBody>
      </p:sp>
      <p:sp>
        <p:nvSpPr>
          <p:cNvPr id="48" name="Oval 47">
            <a:extLst>
              <a:ext uri="{FF2B5EF4-FFF2-40B4-BE49-F238E27FC236}">
                <a16:creationId xmlns:a16="http://schemas.microsoft.com/office/drawing/2014/main" id="{EFAEC848-E40D-403D-B89F-5EF2AEBBE5DC}"/>
              </a:ext>
            </a:extLst>
          </p:cNvPr>
          <p:cNvSpPr/>
          <p:nvPr/>
        </p:nvSpPr>
        <p:spPr>
          <a:xfrm>
            <a:off x="420584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2</a:t>
            </a:r>
          </a:p>
        </p:txBody>
      </p:sp>
      <p:sp>
        <p:nvSpPr>
          <p:cNvPr id="49" name="Oval 48">
            <a:extLst>
              <a:ext uri="{FF2B5EF4-FFF2-40B4-BE49-F238E27FC236}">
                <a16:creationId xmlns:a16="http://schemas.microsoft.com/office/drawing/2014/main" id="{7A775CBA-9C17-453B-A7E2-386E05D1E2FC}"/>
              </a:ext>
            </a:extLst>
          </p:cNvPr>
          <p:cNvSpPr/>
          <p:nvPr/>
        </p:nvSpPr>
        <p:spPr>
          <a:xfrm>
            <a:off x="717718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3</a:t>
            </a:r>
          </a:p>
        </p:txBody>
      </p:sp>
      <p:sp>
        <p:nvSpPr>
          <p:cNvPr id="50" name="Oval 49">
            <a:extLst>
              <a:ext uri="{FF2B5EF4-FFF2-40B4-BE49-F238E27FC236}">
                <a16:creationId xmlns:a16="http://schemas.microsoft.com/office/drawing/2014/main" id="{57592B66-5E9E-4D1A-B5F5-E61E8553233F}"/>
              </a:ext>
            </a:extLst>
          </p:cNvPr>
          <p:cNvSpPr/>
          <p:nvPr/>
        </p:nvSpPr>
        <p:spPr>
          <a:xfrm>
            <a:off x="10222732"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4</a:t>
            </a:r>
          </a:p>
        </p:txBody>
      </p:sp>
      <p:sp>
        <p:nvSpPr>
          <p:cNvPr id="13" name="Рисунок 2">
            <a:extLst>
              <a:ext uri="{FF2B5EF4-FFF2-40B4-BE49-F238E27FC236}">
                <a16:creationId xmlns:a16="http://schemas.microsoft.com/office/drawing/2014/main" id="{19F440F6-BE48-46DB-B3D2-4036FCF8701F}"/>
              </a:ext>
            </a:extLst>
          </p:cNvPr>
          <p:cNvSpPr txBox="1">
            <a:spLocks/>
          </p:cNvSpPr>
          <p:nvPr/>
        </p:nvSpPr>
        <p:spPr>
          <a:xfrm>
            <a:off x="1939794" y="947253"/>
            <a:ext cx="8312413" cy="5376890"/>
          </a:xfrm>
          <a:prstGeom prst="rect">
            <a:avLst/>
          </a:prstGeom>
          <a:solidFill>
            <a:srgbClr val="0A2E00">
              <a:alpha val="84000"/>
            </a:srgbClr>
          </a:solid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chemeClr val="bg1"/>
                </a:solidFill>
              </a:rPr>
              <a:t>Social Networks</a:t>
            </a:r>
          </a:p>
        </p:txBody>
      </p:sp>
    </p:spTree>
    <p:extLst>
      <p:ext uri="{BB962C8B-B14F-4D97-AF65-F5344CB8AC3E}">
        <p14:creationId xmlns:p14="http://schemas.microsoft.com/office/powerpoint/2010/main" val="2318884520"/>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2351192"/>
            <a:ext cx="3841759" cy="338160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Facebook + IG + Others</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Tagging and Privacy Settings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Twitter</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Goal: connect, talk and build meaningful professional relationships; be targeted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Employ social media manager tools to control/filter endless supply of tweets (e.g. </a:t>
            </a:r>
            <a:r>
              <a:rPr lang="en-US" sz="1400" dirty="0" err="1">
                <a:solidFill>
                  <a:schemeClr val="bg1">
                    <a:lumMod val="50000"/>
                  </a:schemeClr>
                </a:solidFill>
                <a:latin typeface="Poppins" panose="02000000000000000000" pitchFamily="2" charset="0"/>
                <a:ea typeface="Karla" pitchFamily="2" charset="0"/>
                <a:cs typeface="Poppins" panose="02000000000000000000" pitchFamily="2" charset="0"/>
              </a:rPr>
              <a:t>HootSuite</a:t>
            </a: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 Later, </a:t>
            </a:r>
            <a:r>
              <a:rPr lang="en-US" sz="1400" dirty="0" err="1">
                <a:solidFill>
                  <a:schemeClr val="bg1">
                    <a:lumMod val="50000"/>
                  </a:schemeClr>
                </a:solidFill>
                <a:latin typeface="Poppins" panose="02000000000000000000" pitchFamily="2" charset="0"/>
                <a:ea typeface="Karla" pitchFamily="2" charset="0"/>
                <a:cs typeface="Poppins" panose="02000000000000000000" pitchFamily="2" charset="0"/>
              </a:rPr>
              <a:t>Sendible</a:t>
            </a: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 </a:t>
            </a:r>
            <a:r>
              <a:rPr lang="en-US" sz="1400" dirty="0" err="1">
                <a:solidFill>
                  <a:schemeClr val="bg1">
                    <a:lumMod val="50000"/>
                  </a:schemeClr>
                </a:solidFill>
                <a:latin typeface="Poppins" panose="02000000000000000000" pitchFamily="2" charset="0"/>
                <a:ea typeface="Karla" pitchFamily="2" charset="0"/>
                <a:cs typeface="Poppins" panose="02000000000000000000" pitchFamily="2" charset="0"/>
              </a:rPr>
              <a:t>SocialOomph</a:t>
            </a: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 Social Clout)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Create “Twitter Lists” with appropriate names  / Live Chats / Retweeted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Be active, follow prospective employers</a:t>
            </a:r>
          </a:p>
          <a:p>
            <a:pPr lvl="2">
              <a:lnSpc>
                <a:spcPts val="1800"/>
              </a:lnSpc>
              <a:spcBef>
                <a:spcPts val="1200"/>
              </a:spcBef>
              <a:buFont typeface="Courier New" panose="02070309020205020404" pitchFamily="49" charset="0"/>
              <a:buChar char="o"/>
            </a:pPr>
            <a:endParaRPr lang="en-US" sz="12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marL="457200" lvl="1" indent="0">
              <a:lnSpc>
                <a:spcPts val="1800"/>
              </a:lnSpc>
              <a:spcBef>
                <a:spcPts val="1200"/>
              </a:spcBef>
              <a:buNone/>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615295"/>
            <a:ext cx="4881562" cy="73589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SOCIAL NETWORKS</a:t>
            </a:r>
            <a:r>
              <a:rPr lang="en-US" sz="1200" spc="100" normalizeH="1" baseline="1000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4</a:t>
            </a:r>
          </a:p>
        </p:txBody>
      </p:sp>
      <p:pic>
        <p:nvPicPr>
          <p:cNvPr id="7" name="Picture Placeholder 6">
            <a:extLst>
              <a:ext uri="{FF2B5EF4-FFF2-40B4-BE49-F238E27FC236}">
                <a16:creationId xmlns:a16="http://schemas.microsoft.com/office/drawing/2014/main" id="{1BBF2C13-FA9B-4DB9-81E9-67E2A1CA28B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9" name="Rectangle 8">
            <a:extLst>
              <a:ext uri="{FF2B5EF4-FFF2-40B4-BE49-F238E27FC236}">
                <a16:creationId xmlns:a16="http://schemas.microsoft.com/office/drawing/2014/main" id="{BBB659CD-4142-4AC9-B969-F0A9A6BA6B35}"/>
              </a:ext>
            </a:extLst>
          </p:cNvPr>
          <p:cNvSpPr/>
          <p:nvPr/>
        </p:nvSpPr>
        <p:spPr>
          <a:xfrm>
            <a:off x="76670" y="6379104"/>
            <a:ext cx="4578450" cy="41592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4. Samuel, A. (2013). Work Smarter with Twitter and </a:t>
            </a:r>
            <a:r>
              <a:rPr lang="en-US" sz="900" dirty="0" err="1"/>
              <a:t>HootSuite</a:t>
            </a:r>
            <a:r>
              <a:rPr lang="en-US" sz="900" dirty="0"/>
              <a:t>. </a:t>
            </a:r>
            <a:r>
              <a:rPr lang="en-US" sz="900" i="1" dirty="0"/>
              <a:t>Harvard Business School Cases</a:t>
            </a:r>
            <a:r>
              <a:rPr lang="en-US" sz="900" dirty="0"/>
              <a:t>, 1.</a:t>
            </a:r>
          </a:p>
        </p:txBody>
      </p:sp>
      <p:sp>
        <p:nvSpPr>
          <p:cNvPr id="10" name="Подзаголовок 2">
            <a:extLst>
              <a:ext uri="{FF2B5EF4-FFF2-40B4-BE49-F238E27FC236}">
                <a16:creationId xmlns:a16="http://schemas.microsoft.com/office/drawing/2014/main" id="{E22167B9-EBA8-442E-8A49-A9A5CEB46CA7}"/>
              </a:ext>
            </a:extLst>
          </p:cNvPr>
          <p:cNvSpPr txBox="1">
            <a:spLocks/>
          </p:cNvSpPr>
          <p:nvPr/>
        </p:nvSpPr>
        <p:spPr>
          <a:xfrm>
            <a:off x="1003758" y="129994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a:p>
            <a:pPr marL="0" indent="0" algn="ctr">
              <a:lnSpc>
                <a:spcPts val="1800"/>
              </a:lnSpc>
              <a:spcBef>
                <a:spcPts val="1200"/>
              </a:spcBef>
              <a:buNone/>
            </a:pPr>
            <a:endPar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19101046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DIGITAL MEDIUMS</a:t>
            </a:r>
            <a:endParaRPr lang="ru-RU" b="1" spc="100" dirty="0">
              <a:solidFill>
                <a:schemeClr val="bg1"/>
              </a:solidFill>
              <a:latin typeface="Nixie"/>
              <a:ea typeface="Lato" panose="020F0502020204030203" pitchFamily="34" charset="0"/>
              <a:cs typeface="Poppins SemiBold" panose="02000000000000000000" pitchFamily="2" charset="0"/>
            </a:endParaRPr>
          </a:p>
        </p:txBody>
      </p:sp>
      <p:pic>
        <p:nvPicPr>
          <p:cNvPr id="7" name="Picture Placeholder 6">
            <a:extLst>
              <a:ext uri="{FF2B5EF4-FFF2-40B4-BE49-F238E27FC236}">
                <a16:creationId xmlns:a16="http://schemas.microsoft.com/office/drawing/2014/main" id="{1DCF18C8-7428-4A51-B810-F74AA0DFEF8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8574" b="38574"/>
          <a:stretch>
            <a:fillRect/>
          </a:stretch>
        </p:blipFill>
        <p:spPr>
          <a:xfrm>
            <a:off x="0" y="1716507"/>
            <a:ext cx="12192000" cy="1574238"/>
          </a:xfrm>
        </p:spPr>
      </p:pic>
      <p:sp>
        <p:nvSpPr>
          <p:cNvPr id="39" name="Рисунок 2">
            <a:extLst>
              <a:ext uri="{FF2B5EF4-FFF2-40B4-BE49-F238E27FC236}">
                <a16:creationId xmlns:a16="http://schemas.microsoft.com/office/drawing/2014/main" id="{5A48CDBE-4008-40A0-BC57-5CEB4D353DA6}"/>
              </a:ext>
            </a:extLst>
          </p:cNvPr>
          <p:cNvSpPr txBox="1">
            <a:spLocks/>
          </p:cNvSpPr>
          <p:nvPr/>
        </p:nvSpPr>
        <p:spPr>
          <a:xfrm>
            <a:off x="0"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Personal  Website </a:t>
            </a:r>
          </a:p>
        </p:txBody>
      </p:sp>
      <p:sp>
        <p:nvSpPr>
          <p:cNvPr id="40" name="Рисунок 2">
            <a:extLst>
              <a:ext uri="{FF2B5EF4-FFF2-40B4-BE49-F238E27FC236}">
                <a16:creationId xmlns:a16="http://schemas.microsoft.com/office/drawing/2014/main" id="{D60DEBCF-658A-4495-9E4D-497BCCE13DB6}"/>
              </a:ext>
            </a:extLst>
          </p:cNvPr>
          <p:cNvSpPr txBox="1">
            <a:spLocks/>
          </p:cNvSpPr>
          <p:nvPr/>
        </p:nvSpPr>
        <p:spPr>
          <a:xfrm>
            <a:off x="3055957" y="3283540"/>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Social Networks </a:t>
            </a:r>
          </a:p>
        </p:txBody>
      </p:sp>
      <p:sp>
        <p:nvSpPr>
          <p:cNvPr id="42" name="Рисунок 2">
            <a:extLst>
              <a:ext uri="{FF2B5EF4-FFF2-40B4-BE49-F238E27FC236}">
                <a16:creationId xmlns:a16="http://schemas.microsoft.com/office/drawing/2014/main" id="{EBF03D69-B572-43E4-BB17-9B35AB90FEED}"/>
              </a:ext>
            </a:extLst>
          </p:cNvPr>
          <p:cNvSpPr txBox="1">
            <a:spLocks/>
          </p:cNvSpPr>
          <p:nvPr/>
        </p:nvSpPr>
        <p:spPr>
          <a:xfrm>
            <a:off x="6111906" y="3290745"/>
            <a:ext cx="3044952"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LinkedIn</a:t>
            </a:r>
          </a:p>
        </p:txBody>
      </p:sp>
      <p:sp>
        <p:nvSpPr>
          <p:cNvPr id="43" name="Рисунок 2">
            <a:extLst>
              <a:ext uri="{FF2B5EF4-FFF2-40B4-BE49-F238E27FC236}">
                <a16:creationId xmlns:a16="http://schemas.microsoft.com/office/drawing/2014/main" id="{C2AB7AC8-24EC-4B84-923E-8B3773135C1A}"/>
              </a:ext>
            </a:extLst>
          </p:cNvPr>
          <p:cNvSpPr txBox="1">
            <a:spLocks/>
          </p:cNvSpPr>
          <p:nvPr/>
        </p:nvSpPr>
        <p:spPr>
          <a:xfrm>
            <a:off x="9167865" y="3290745"/>
            <a:ext cx="3024135" cy="3567255"/>
          </a:xfrm>
          <a:prstGeom prst="rect">
            <a:avLst/>
          </a:prstGeom>
          <a:solidFill>
            <a:schemeClr val="bg1"/>
          </a:solidFill>
          <a:ln>
            <a:solidFill>
              <a:srgbClr val="0A2E00"/>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rgbClr val="0A2E00"/>
                </a:solidFill>
              </a:rPr>
              <a:t>Others</a:t>
            </a:r>
          </a:p>
        </p:txBody>
      </p:sp>
      <p:sp>
        <p:nvSpPr>
          <p:cNvPr id="4" name="Oval 3">
            <a:extLst>
              <a:ext uri="{FF2B5EF4-FFF2-40B4-BE49-F238E27FC236}">
                <a16:creationId xmlns:a16="http://schemas.microsoft.com/office/drawing/2014/main" id="{DCECE222-4E1E-435F-8F96-BDCC6FA27BD3}"/>
              </a:ext>
            </a:extLst>
          </p:cNvPr>
          <p:cNvSpPr/>
          <p:nvPr/>
        </p:nvSpPr>
        <p:spPr>
          <a:xfrm>
            <a:off x="1138893"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1</a:t>
            </a:r>
          </a:p>
        </p:txBody>
      </p:sp>
      <p:sp>
        <p:nvSpPr>
          <p:cNvPr id="48" name="Oval 47">
            <a:extLst>
              <a:ext uri="{FF2B5EF4-FFF2-40B4-BE49-F238E27FC236}">
                <a16:creationId xmlns:a16="http://schemas.microsoft.com/office/drawing/2014/main" id="{EFAEC848-E40D-403D-B89F-5EF2AEBBE5DC}"/>
              </a:ext>
            </a:extLst>
          </p:cNvPr>
          <p:cNvSpPr/>
          <p:nvPr/>
        </p:nvSpPr>
        <p:spPr>
          <a:xfrm>
            <a:off x="420584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2</a:t>
            </a:r>
          </a:p>
        </p:txBody>
      </p:sp>
      <p:sp>
        <p:nvSpPr>
          <p:cNvPr id="49" name="Oval 48">
            <a:extLst>
              <a:ext uri="{FF2B5EF4-FFF2-40B4-BE49-F238E27FC236}">
                <a16:creationId xmlns:a16="http://schemas.microsoft.com/office/drawing/2014/main" id="{7A775CBA-9C17-453B-A7E2-386E05D1E2FC}"/>
              </a:ext>
            </a:extLst>
          </p:cNvPr>
          <p:cNvSpPr/>
          <p:nvPr/>
        </p:nvSpPr>
        <p:spPr>
          <a:xfrm>
            <a:off x="7177187"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3</a:t>
            </a:r>
          </a:p>
        </p:txBody>
      </p:sp>
      <p:sp>
        <p:nvSpPr>
          <p:cNvPr id="50" name="Oval 49">
            <a:extLst>
              <a:ext uri="{FF2B5EF4-FFF2-40B4-BE49-F238E27FC236}">
                <a16:creationId xmlns:a16="http://schemas.microsoft.com/office/drawing/2014/main" id="{57592B66-5E9E-4D1A-B5F5-E61E8553233F}"/>
              </a:ext>
            </a:extLst>
          </p:cNvPr>
          <p:cNvSpPr/>
          <p:nvPr/>
        </p:nvSpPr>
        <p:spPr>
          <a:xfrm>
            <a:off x="10222732" y="3429000"/>
            <a:ext cx="914400" cy="914400"/>
          </a:xfrm>
          <a:prstGeom prst="ellipse">
            <a:avLst/>
          </a:prstGeom>
          <a:solidFill>
            <a:srgbClr val="39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a:solidFill>
                  <a:srgbClr val="0A2E00"/>
                </a:solidFill>
              </a:rPr>
              <a:t>4</a:t>
            </a:r>
          </a:p>
        </p:txBody>
      </p:sp>
      <p:sp>
        <p:nvSpPr>
          <p:cNvPr id="13" name="Рисунок 2">
            <a:extLst>
              <a:ext uri="{FF2B5EF4-FFF2-40B4-BE49-F238E27FC236}">
                <a16:creationId xmlns:a16="http://schemas.microsoft.com/office/drawing/2014/main" id="{19F440F6-BE48-46DB-B3D2-4036FCF8701F}"/>
              </a:ext>
            </a:extLst>
          </p:cNvPr>
          <p:cNvSpPr txBox="1">
            <a:spLocks/>
          </p:cNvSpPr>
          <p:nvPr/>
        </p:nvSpPr>
        <p:spPr>
          <a:xfrm>
            <a:off x="1939794" y="947253"/>
            <a:ext cx="8312413" cy="5376890"/>
          </a:xfrm>
          <a:prstGeom prst="rect">
            <a:avLst/>
          </a:prstGeom>
          <a:solidFill>
            <a:srgbClr val="0A2E00">
              <a:alpha val="84000"/>
            </a:srgbClr>
          </a:solidFill>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000" b="1" dirty="0">
                <a:solidFill>
                  <a:schemeClr val="bg1"/>
                </a:solidFill>
              </a:rPr>
              <a:t>Others</a:t>
            </a:r>
          </a:p>
        </p:txBody>
      </p:sp>
    </p:spTree>
    <p:extLst>
      <p:ext uri="{BB962C8B-B14F-4D97-AF65-F5344CB8AC3E}">
        <p14:creationId xmlns:p14="http://schemas.microsoft.com/office/powerpoint/2010/main" val="4270551267"/>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2351192"/>
            <a:ext cx="3841759" cy="35458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Blogs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Goal: Professionally oriented well written blog posts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Highlights skills and expertise in a given professional domain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Email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Professional signature line that includes 1) name; 2) title; 3) credentials; 4) links </a:t>
            </a: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Chat Forums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Good idea to update privacy settings and make sure posts are anonymized </a:t>
            </a:r>
          </a:p>
          <a:p>
            <a:pPr lvl="1">
              <a:lnSpc>
                <a:spcPts val="1800"/>
              </a:lnSpc>
              <a:spcBef>
                <a:spcPts val="1200"/>
              </a:spcBef>
              <a:buFont typeface="Courier New" panose="02070309020205020404" pitchFamily="49" charset="0"/>
              <a:buChar char="o"/>
            </a:pPr>
            <a:r>
              <a:rPr lang="en-US" sz="1400" dirty="0">
                <a:solidFill>
                  <a:schemeClr val="bg1">
                    <a:lumMod val="50000"/>
                  </a:schemeClr>
                </a:solidFill>
                <a:latin typeface="Poppins" panose="02000000000000000000" pitchFamily="2" charset="0"/>
                <a:ea typeface="Karla" pitchFamily="2" charset="0"/>
                <a:cs typeface="Poppins" panose="02000000000000000000" pitchFamily="2" charset="0"/>
              </a:rPr>
              <a:t>Linked back to identifying info? </a:t>
            </a:r>
          </a:p>
          <a:p>
            <a:pPr marL="457200" lvl="1" indent="0">
              <a:lnSpc>
                <a:spcPts val="1800"/>
              </a:lnSpc>
              <a:spcBef>
                <a:spcPts val="1200"/>
              </a:spcBef>
              <a:buNone/>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marL="457200" lvl="1" indent="0">
              <a:lnSpc>
                <a:spcPts val="1800"/>
              </a:lnSpc>
              <a:spcBef>
                <a:spcPts val="1200"/>
              </a:spcBef>
              <a:buNone/>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615295"/>
            <a:ext cx="4881562" cy="73589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Other Mediums</a:t>
            </a:r>
            <a:r>
              <a:rPr lang="en-US" sz="1200" spc="100" normalizeH="1" baseline="1000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5</a:t>
            </a:r>
          </a:p>
        </p:txBody>
      </p:sp>
      <p:pic>
        <p:nvPicPr>
          <p:cNvPr id="7" name="Picture Placeholder 6">
            <a:extLst>
              <a:ext uri="{FF2B5EF4-FFF2-40B4-BE49-F238E27FC236}">
                <a16:creationId xmlns:a16="http://schemas.microsoft.com/office/drawing/2014/main" id="{1BBF2C13-FA9B-4DB9-81E9-67E2A1CA28B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9" name="Rectangle 8">
            <a:extLst>
              <a:ext uri="{FF2B5EF4-FFF2-40B4-BE49-F238E27FC236}">
                <a16:creationId xmlns:a16="http://schemas.microsoft.com/office/drawing/2014/main" id="{8492C06B-CA9A-4EFA-9574-1E8764E6E22A}"/>
              </a:ext>
            </a:extLst>
          </p:cNvPr>
          <p:cNvSpPr/>
          <p:nvPr/>
        </p:nvSpPr>
        <p:spPr>
          <a:xfrm>
            <a:off x="0" y="6444602"/>
            <a:ext cx="4577475" cy="323054"/>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5. Doyle, A. (2019). How to Create a Professional Brand: Best Tips for Creating a Professional Brand. Retrieved from https://www.thebalancecareers.com/how-to-create-a-professional-brand-2059761</a:t>
            </a:r>
          </a:p>
        </p:txBody>
      </p:sp>
      <p:sp>
        <p:nvSpPr>
          <p:cNvPr id="10" name="Подзаголовок 2">
            <a:extLst>
              <a:ext uri="{FF2B5EF4-FFF2-40B4-BE49-F238E27FC236}">
                <a16:creationId xmlns:a16="http://schemas.microsoft.com/office/drawing/2014/main" id="{60A8F88B-ABB5-487D-9EB6-07AE55256900}"/>
              </a:ext>
            </a:extLst>
          </p:cNvPr>
          <p:cNvSpPr txBox="1">
            <a:spLocks/>
          </p:cNvSpPr>
          <p:nvPr/>
        </p:nvSpPr>
        <p:spPr>
          <a:xfrm>
            <a:off x="1003758" y="129994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INTRO TO YOUR DIGITAL BRAND</a:t>
            </a:r>
          </a:p>
          <a:p>
            <a:pPr marL="0" indent="0" algn="ctr">
              <a:lnSpc>
                <a:spcPts val="1800"/>
              </a:lnSpc>
              <a:spcBef>
                <a:spcPts val="1200"/>
              </a:spcBef>
              <a:buNone/>
            </a:pPr>
            <a:endPar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107967063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YOUR      DIGITAL BRAND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LINKEDIN DEEP DIVE </a:t>
            </a:r>
          </a:p>
        </p:txBody>
      </p:sp>
      <p:sp>
        <p:nvSpPr>
          <p:cNvPr id="31" name="Прямоугольник 30"/>
          <p:cNvSpPr/>
          <p:nvPr/>
        </p:nvSpPr>
        <p:spPr>
          <a:xfrm>
            <a:off x="239232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DIGITAL BRAND TIPS</a:t>
            </a:r>
          </a:p>
        </p:txBody>
      </p:sp>
      <p:sp>
        <p:nvSpPr>
          <p:cNvPr id="27" name="Прямоугольник 26"/>
          <p:cNvSpPr/>
          <p:nvPr/>
        </p:nvSpPr>
        <p:spPr>
          <a:xfrm>
            <a:off x="629461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a:cxnSpLocks/>
          </p:cNvCxnSpPr>
          <p:nvPr/>
        </p:nvCxnSpPr>
        <p:spPr>
          <a:xfrm>
            <a:off x="3324176"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a:cxnSpLocks/>
          </p:cNvCxnSpPr>
          <p:nvPr/>
        </p:nvCxnSpPr>
        <p:spPr>
          <a:xfrm>
            <a:off x="7245493"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cxnSpLocks/>
          </p:cNvCxnSpPr>
          <p:nvPr/>
        </p:nvCxnSpPr>
        <p:spPr>
          <a:xfrm>
            <a:off x="3359012"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a:cxnSpLocks/>
          </p:cNvCxnSpPr>
          <p:nvPr/>
        </p:nvCxnSpPr>
        <p:spPr>
          <a:xfrm>
            <a:off x="7245493"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YOUR DIGITAL BRAND</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2" name="Rectangle 21">
            <a:extLst>
              <a:ext uri="{FF2B5EF4-FFF2-40B4-BE49-F238E27FC236}">
                <a16:creationId xmlns:a16="http://schemas.microsoft.com/office/drawing/2014/main" id="{12AAD0ED-3AA6-4BB7-8545-783A7F9D7C06}"/>
              </a:ext>
            </a:extLst>
          </p:cNvPr>
          <p:cNvSpPr/>
          <p:nvPr/>
        </p:nvSpPr>
        <p:spPr>
          <a:xfrm>
            <a:off x="1495634" y="2188677"/>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45A7278-DD29-4AB6-B23A-B91762C818A2}"/>
              </a:ext>
            </a:extLst>
          </p:cNvPr>
          <p:cNvSpPr/>
          <p:nvPr/>
        </p:nvSpPr>
        <p:spPr>
          <a:xfrm>
            <a:off x="5508880" y="3929322"/>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97049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P spid="22"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Прямая соединительная линия 60"/>
          <p:cNvCxnSpPr>
            <a:cxnSpLocks/>
          </p:cNvCxnSpPr>
          <p:nvPr/>
        </p:nvCxnSpPr>
        <p:spPr>
          <a:xfrm>
            <a:off x="-55571" y="3430716"/>
            <a:ext cx="12463120"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LINKEDIN DEEP DIVE</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Curating Your LinkedIn Profile</a:t>
            </a:r>
            <a:r>
              <a:rPr lang="en-US" sz="1400" spc="100" normalizeH="1" baseline="1000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6</a:t>
            </a:r>
            <a:endParaRPr lang="ru-RU" sz="1400" spc="100" normalizeH="1" baseline="100000" dirty="0">
              <a:solidFill>
                <a:schemeClr val="bg1"/>
              </a:solidFill>
              <a:latin typeface="Nixie"/>
              <a:ea typeface="Lato" panose="020F0502020204030203" pitchFamily="34" charset="0"/>
              <a:cs typeface="Poppins SemiBold" panose="02000000000000000000" pitchFamily="2" charset="0"/>
            </a:endParaRPr>
          </a:p>
        </p:txBody>
      </p:sp>
      <p:sp>
        <p:nvSpPr>
          <p:cNvPr id="45" name="Текст 11">
            <a:extLst>
              <a:ext uri="{FF2B5EF4-FFF2-40B4-BE49-F238E27FC236}">
                <a16:creationId xmlns:a16="http://schemas.microsoft.com/office/drawing/2014/main" id="{EBCECACE-60BD-4876-9497-CAC90A3CAC46}"/>
              </a:ext>
            </a:extLst>
          </p:cNvPr>
          <p:cNvSpPr txBox="1">
            <a:spLocks/>
          </p:cNvSpPr>
          <p:nvPr/>
        </p:nvSpPr>
        <p:spPr>
          <a:xfrm>
            <a:off x="2829522"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rgbClr val="39FF00"/>
                </a:solidFill>
                <a:latin typeface="Poppins SemiBold" panose="02000000000000000000" pitchFamily="2" charset="0"/>
                <a:cs typeface="Poppins SemiBold" panose="02000000000000000000" pitchFamily="2" charset="0"/>
              </a:rPr>
              <a:t>TELL YOUR STORY </a:t>
            </a:r>
          </a:p>
        </p:txBody>
      </p:sp>
      <p:sp>
        <p:nvSpPr>
          <p:cNvPr id="47" name="Текст 11">
            <a:extLst>
              <a:ext uri="{FF2B5EF4-FFF2-40B4-BE49-F238E27FC236}">
                <a16:creationId xmlns:a16="http://schemas.microsoft.com/office/drawing/2014/main" id="{DF21653B-EE29-4615-9A17-9EFBD9382FC7}"/>
              </a:ext>
            </a:extLst>
          </p:cNvPr>
          <p:cNvSpPr txBox="1">
            <a:spLocks/>
          </p:cNvSpPr>
          <p:nvPr/>
        </p:nvSpPr>
        <p:spPr>
          <a:xfrm>
            <a:off x="41720" y="4081028"/>
            <a:ext cx="3186315"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rgbClr val="39FF00"/>
                </a:solidFill>
                <a:latin typeface="Poppins SemiBold" panose="02000000000000000000" pitchFamily="2" charset="0"/>
                <a:cs typeface="Poppins SemiBold" panose="02000000000000000000" pitchFamily="2" charset="0"/>
              </a:rPr>
              <a:t>OPTIMIZE YOUR HEADLINE</a:t>
            </a:r>
          </a:p>
        </p:txBody>
      </p:sp>
      <p:sp>
        <p:nvSpPr>
          <p:cNvPr id="33" name="Текст 11">
            <a:extLst>
              <a:ext uri="{FF2B5EF4-FFF2-40B4-BE49-F238E27FC236}">
                <a16:creationId xmlns:a16="http://schemas.microsoft.com/office/drawing/2014/main" id="{8A5F7149-56B6-4D06-9575-6AE9F5359A22}"/>
              </a:ext>
            </a:extLst>
          </p:cNvPr>
          <p:cNvSpPr txBox="1">
            <a:spLocks/>
          </p:cNvSpPr>
          <p:nvPr/>
        </p:nvSpPr>
        <p:spPr>
          <a:xfrm>
            <a:off x="5741551"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rgbClr val="39FF00"/>
                </a:solidFill>
                <a:latin typeface="Poppins SemiBold" panose="02000000000000000000" pitchFamily="2" charset="0"/>
                <a:cs typeface="Poppins SemiBold" panose="02000000000000000000" pitchFamily="2" charset="0"/>
              </a:rPr>
              <a:t>TAILOR YOUR EXPERIENCES</a:t>
            </a:r>
          </a:p>
        </p:txBody>
      </p:sp>
      <p:pic>
        <p:nvPicPr>
          <p:cNvPr id="7" name="Picture Placeholder 6">
            <a:extLst>
              <a:ext uri="{FF2B5EF4-FFF2-40B4-BE49-F238E27FC236}">
                <a16:creationId xmlns:a16="http://schemas.microsoft.com/office/drawing/2014/main" id="{1DCF18C8-7428-4A51-B810-F74AA0DFEF8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38574" b="38574"/>
          <a:stretch>
            <a:fillRect/>
          </a:stretch>
        </p:blipFill>
        <p:spPr/>
      </p:pic>
      <p:sp>
        <p:nvSpPr>
          <p:cNvPr id="34" name="Текст 11">
            <a:extLst>
              <a:ext uri="{FF2B5EF4-FFF2-40B4-BE49-F238E27FC236}">
                <a16:creationId xmlns:a16="http://schemas.microsoft.com/office/drawing/2014/main" id="{A954C582-0221-40DE-AB63-C6D82FDD850F}"/>
              </a:ext>
            </a:extLst>
          </p:cNvPr>
          <p:cNvSpPr txBox="1">
            <a:spLocks/>
          </p:cNvSpPr>
          <p:nvPr/>
        </p:nvSpPr>
        <p:spPr>
          <a:xfrm>
            <a:off x="8673355"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rgbClr val="39FF00"/>
                </a:solidFill>
                <a:latin typeface="Poppins SemiBold" panose="02000000000000000000" pitchFamily="2" charset="0"/>
                <a:cs typeface="Poppins SemiBold" panose="02000000000000000000" pitchFamily="2" charset="0"/>
              </a:rPr>
              <a:t>ADD RECS + </a:t>
            </a:r>
          </a:p>
        </p:txBody>
      </p:sp>
      <p:sp>
        <p:nvSpPr>
          <p:cNvPr id="35" name="Подзаголовок 2">
            <a:extLst>
              <a:ext uri="{FF2B5EF4-FFF2-40B4-BE49-F238E27FC236}">
                <a16:creationId xmlns:a16="http://schemas.microsoft.com/office/drawing/2014/main" id="{A5A417D3-47C9-4D7E-BB7D-6865BBE99FE2}"/>
              </a:ext>
            </a:extLst>
          </p:cNvPr>
          <p:cNvSpPr txBox="1">
            <a:spLocks/>
          </p:cNvSpPr>
          <p:nvPr/>
        </p:nvSpPr>
        <p:spPr>
          <a:xfrm>
            <a:off x="178283" y="4465156"/>
            <a:ext cx="2857930" cy="2028682"/>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Setup your headline to maximize your impact when employees search your name </a:t>
            </a:r>
          </a:p>
        </p:txBody>
      </p:sp>
      <p:sp>
        <p:nvSpPr>
          <p:cNvPr id="36" name="Подзаголовок 2">
            <a:extLst>
              <a:ext uri="{FF2B5EF4-FFF2-40B4-BE49-F238E27FC236}">
                <a16:creationId xmlns:a16="http://schemas.microsoft.com/office/drawing/2014/main" id="{763A9926-0665-4FC8-9417-AAD0D2D24594}"/>
              </a:ext>
            </a:extLst>
          </p:cNvPr>
          <p:cNvSpPr txBox="1">
            <a:spLocks/>
          </p:cNvSpPr>
          <p:nvPr/>
        </p:nvSpPr>
        <p:spPr>
          <a:xfrm>
            <a:off x="3111753" y="4465156"/>
            <a:ext cx="285793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Akin to your online elevator pitch; short and impactful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Go beyond describing or listing tasks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State your value through the results or impact of what you do</a:t>
            </a:r>
          </a:p>
        </p:txBody>
      </p:sp>
      <p:sp>
        <p:nvSpPr>
          <p:cNvPr id="37" name="Подзаголовок 2">
            <a:extLst>
              <a:ext uri="{FF2B5EF4-FFF2-40B4-BE49-F238E27FC236}">
                <a16:creationId xmlns:a16="http://schemas.microsoft.com/office/drawing/2014/main" id="{64EF6185-2A43-4125-B1AC-B95404D7DDA1}"/>
              </a:ext>
            </a:extLst>
          </p:cNvPr>
          <p:cNvSpPr txBox="1">
            <a:spLocks/>
          </p:cNvSpPr>
          <p:nvPr/>
        </p:nvSpPr>
        <p:spPr>
          <a:xfrm>
            <a:off x="6045223" y="4465156"/>
            <a:ext cx="285793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Focus on only relevant accomplishments and professional experiences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Be concrete; be specific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Avoid focusing on responsibilities</a:t>
            </a:r>
          </a:p>
        </p:txBody>
      </p:sp>
      <p:sp>
        <p:nvSpPr>
          <p:cNvPr id="38" name="Подзаголовок 2">
            <a:extLst>
              <a:ext uri="{FF2B5EF4-FFF2-40B4-BE49-F238E27FC236}">
                <a16:creationId xmlns:a16="http://schemas.microsoft.com/office/drawing/2014/main" id="{1CB06D52-D803-4DF3-A193-DE9971EDA03B}"/>
              </a:ext>
            </a:extLst>
          </p:cNvPr>
          <p:cNvSpPr txBox="1">
            <a:spLocks/>
          </p:cNvSpPr>
          <p:nvPr/>
        </p:nvSpPr>
        <p:spPr>
          <a:xfrm>
            <a:off x="8992741" y="4465156"/>
            <a:ext cx="285793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Make them relevant to the jobs you are applying for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Provide direction to your recommenders</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Other profile pieces </a:t>
            </a:r>
            <a:endParaRPr lang="en-US" sz="8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lvl="1">
              <a:lnSpc>
                <a:spcPts val="1800"/>
              </a:lnSpc>
              <a:spcBef>
                <a:spcPts val="1200"/>
              </a:spcBef>
            </a:pPr>
            <a:endParaRPr lang="en-US" sz="12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grpSp>
        <p:nvGrpSpPr>
          <p:cNvPr id="24" name="Группа 1">
            <a:extLst>
              <a:ext uri="{FF2B5EF4-FFF2-40B4-BE49-F238E27FC236}">
                <a16:creationId xmlns:a16="http://schemas.microsoft.com/office/drawing/2014/main" id="{CBAC564B-2374-42D0-871B-5F192AB45EB4}"/>
              </a:ext>
            </a:extLst>
          </p:cNvPr>
          <p:cNvGrpSpPr/>
          <p:nvPr/>
        </p:nvGrpSpPr>
        <p:grpSpPr>
          <a:xfrm>
            <a:off x="3939838" y="2772076"/>
            <a:ext cx="1246310" cy="1246310"/>
            <a:chOff x="2152220" y="3984546"/>
            <a:chExt cx="1246310" cy="1246310"/>
          </a:xfrm>
        </p:grpSpPr>
        <p:sp>
          <p:nvSpPr>
            <p:cNvPr id="25" name="Овал 61">
              <a:extLst>
                <a:ext uri="{FF2B5EF4-FFF2-40B4-BE49-F238E27FC236}">
                  <a16:creationId xmlns:a16="http://schemas.microsoft.com/office/drawing/2014/main" id="{F13C8708-C7B5-4D29-B256-70997637A1E5}"/>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Овал 40">
              <a:extLst>
                <a:ext uri="{FF2B5EF4-FFF2-40B4-BE49-F238E27FC236}">
                  <a16:creationId xmlns:a16="http://schemas.microsoft.com/office/drawing/2014/main" id="{2A771806-1B3A-404F-B412-3D804B5B5C6B}"/>
                </a:ext>
              </a:extLst>
            </p:cNvPr>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2</a:t>
              </a:r>
              <a:endParaRPr lang="ru-RU" sz="2000" b="1" dirty="0">
                <a:solidFill>
                  <a:schemeClr val="tx1"/>
                </a:solidFill>
              </a:endParaRPr>
            </a:p>
          </p:txBody>
        </p:sp>
      </p:grpSp>
      <p:grpSp>
        <p:nvGrpSpPr>
          <p:cNvPr id="27" name="Группа 1">
            <a:extLst>
              <a:ext uri="{FF2B5EF4-FFF2-40B4-BE49-F238E27FC236}">
                <a16:creationId xmlns:a16="http://schemas.microsoft.com/office/drawing/2014/main" id="{DF4D3A69-3252-44AD-9046-ABEE07F76FAC}"/>
              </a:ext>
            </a:extLst>
          </p:cNvPr>
          <p:cNvGrpSpPr/>
          <p:nvPr/>
        </p:nvGrpSpPr>
        <p:grpSpPr>
          <a:xfrm>
            <a:off x="6869195" y="2772076"/>
            <a:ext cx="1246310" cy="1246310"/>
            <a:chOff x="2152220" y="3984546"/>
            <a:chExt cx="1246310" cy="1246310"/>
          </a:xfrm>
        </p:grpSpPr>
        <p:sp>
          <p:nvSpPr>
            <p:cNvPr id="28" name="Овал 61">
              <a:extLst>
                <a:ext uri="{FF2B5EF4-FFF2-40B4-BE49-F238E27FC236}">
                  <a16:creationId xmlns:a16="http://schemas.microsoft.com/office/drawing/2014/main" id="{198A7666-CBB0-4162-80AC-9522A61937D5}"/>
                </a:ext>
              </a:extLst>
            </p:cNvPr>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Овал 40">
              <a:extLst>
                <a:ext uri="{FF2B5EF4-FFF2-40B4-BE49-F238E27FC236}">
                  <a16:creationId xmlns:a16="http://schemas.microsoft.com/office/drawing/2014/main" id="{406B9617-BDB1-4504-BB41-0FEF9164ECDF}"/>
                </a:ext>
              </a:extLst>
            </p:cNvPr>
            <p:cNvSpPr/>
            <p:nvPr/>
          </p:nvSpPr>
          <p:spPr>
            <a:xfrm>
              <a:off x="2299905" y="4132231"/>
              <a:ext cx="950940" cy="950940"/>
            </a:xfrm>
            <a:prstGeom prst="ellipse">
              <a:avLst/>
            </a:prstGeom>
            <a:solidFill>
              <a:schemeClr val="tx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3</a:t>
              </a:r>
              <a:endParaRPr lang="ru-RU" sz="2000" b="1" dirty="0">
                <a:solidFill>
                  <a:schemeClr val="bg1"/>
                </a:solidFill>
              </a:endParaRPr>
            </a:p>
          </p:txBody>
        </p:sp>
      </p:grpSp>
      <p:grpSp>
        <p:nvGrpSpPr>
          <p:cNvPr id="30" name="Группа 1">
            <a:extLst>
              <a:ext uri="{FF2B5EF4-FFF2-40B4-BE49-F238E27FC236}">
                <a16:creationId xmlns:a16="http://schemas.microsoft.com/office/drawing/2014/main" id="{88629099-9005-4398-8311-461641AC70B4}"/>
              </a:ext>
            </a:extLst>
          </p:cNvPr>
          <p:cNvGrpSpPr/>
          <p:nvPr/>
        </p:nvGrpSpPr>
        <p:grpSpPr>
          <a:xfrm>
            <a:off x="9798551" y="2772076"/>
            <a:ext cx="1246310" cy="1246310"/>
            <a:chOff x="2152220" y="3984546"/>
            <a:chExt cx="1246310" cy="1246310"/>
          </a:xfrm>
        </p:grpSpPr>
        <p:sp>
          <p:nvSpPr>
            <p:cNvPr id="31" name="Овал 61">
              <a:extLst>
                <a:ext uri="{FF2B5EF4-FFF2-40B4-BE49-F238E27FC236}">
                  <a16:creationId xmlns:a16="http://schemas.microsoft.com/office/drawing/2014/main" id="{ADF40DE3-E183-4F05-83EF-C296E388FE34}"/>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 name="Овал 40">
              <a:extLst>
                <a:ext uri="{FF2B5EF4-FFF2-40B4-BE49-F238E27FC236}">
                  <a16:creationId xmlns:a16="http://schemas.microsoft.com/office/drawing/2014/main" id="{B095FBED-1074-4F30-A34C-AE5F7343F7B0}"/>
                </a:ext>
              </a:extLst>
            </p:cNvPr>
            <p:cNvSpPr/>
            <p:nvPr/>
          </p:nvSpPr>
          <p:spPr>
            <a:xfrm>
              <a:off x="2299905" y="4132231"/>
              <a:ext cx="950940" cy="950940"/>
            </a:xfrm>
            <a:prstGeom prst="ellipse">
              <a:avLst/>
            </a:prstGeom>
            <a:solidFill>
              <a:schemeClr val="tx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4</a:t>
              </a:r>
              <a:endParaRPr lang="ru-RU" sz="2000" b="1" dirty="0">
                <a:solidFill>
                  <a:schemeClr val="bg1"/>
                </a:solidFill>
              </a:endParaRPr>
            </a:p>
          </p:txBody>
        </p:sp>
      </p:grpSp>
      <p:grpSp>
        <p:nvGrpSpPr>
          <p:cNvPr id="2" name="Группа 1"/>
          <p:cNvGrpSpPr/>
          <p:nvPr/>
        </p:nvGrpSpPr>
        <p:grpSpPr>
          <a:xfrm>
            <a:off x="1010481" y="2772076"/>
            <a:ext cx="1246310" cy="1246310"/>
            <a:chOff x="2152220" y="3984546"/>
            <a:chExt cx="1246310" cy="1246310"/>
          </a:xfrm>
        </p:grpSpPr>
        <p:sp>
          <p:nvSpPr>
            <p:cNvPr id="62" name="Овал 61"/>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1" name="Овал 40"/>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1</a:t>
              </a:r>
              <a:endParaRPr lang="ru-RU" sz="2000" b="1" dirty="0">
                <a:solidFill>
                  <a:schemeClr val="tx1"/>
                </a:solidFill>
              </a:endParaRPr>
            </a:p>
          </p:txBody>
        </p:sp>
      </p:grpSp>
      <p:sp>
        <p:nvSpPr>
          <p:cNvPr id="39" name="Rectangle 38">
            <a:extLst>
              <a:ext uri="{FF2B5EF4-FFF2-40B4-BE49-F238E27FC236}">
                <a16:creationId xmlns:a16="http://schemas.microsoft.com/office/drawing/2014/main" id="{EDECC698-5B77-4A13-AA2A-1C9EC94B9198}"/>
              </a:ext>
            </a:extLst>
          </p:cNvPr>
          <p:cNvSpPr/>
          <p:nvPr/>
        </p:nvSpPr>
        <p:spPr>
          <a:xfrm>
            <a:off x="125931" y="6559591"/>
            <a:ext cx="12013717" cy="22449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6. Heifetz, J. (2015). How to Use Your LinkedIn Profile to Power a Career Transition. </a:t>
            </a:r>
            <a:r>
              <a:rPr lang="en-US" sz="900" i="1" dirty="0"/>
              <a:t>Harvard Business Review Digital Articles</a:t>
            </a:r>
            <a:r>
              <a:rPr lang="en-US" sz="900" dirty="0"/>
              <a:t>, 2–5.</a:t>
            </a:r>
          </a:p>
        </p:txBody>
      </p:sp>
    </p:spTree>
    <p:extLst>
      <p:ext uri="{BB962C8B-B14F-4D97-AF65-F5344CB8AC3E}">
        <p14:creationId xmlns:p14="http://schemas.microsoft.com/office/powerpoint/2010/main" val="34769261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7" grpId="0"/>
      <p:bldP spid="33" grpId="0"/>
      <p:bldP spid="34" grpId="0"/>
      <p:bldP spid="35" grpId="0" animBg="1"/>
      <p:bldP spid="36" grpId="0" animBg="1"/>
      <p:bldP spid="37" grpId="0" animBg="1"/>
      <p:bldP spid="3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E2F5068-E9DD-4585-974D-F845D5972F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9908" y="1644428"/>
            <a:ext cx="3092423" cy="3071643"/>
          </a:xfrm>
          <a:prstGeom prst="rect">
            <a:avLst/>
          </a:prstGeom>
        </p:spPr>
      </p:pic>
      <p:grpSp>
        <p:nvGrpSpPr>
          <p:cNvPr id="2" name="Группа 1"/>
          <p:cNvGrpSpPr/>
          <p:nvPr/>
        </p:nvGrpSpPr>
        <p:grpSpPr>
          <a:xfrm>
            <a:off x="4106250" y="4735825"/>
            <a:ext cx="514350" cy="545489"/>
            <a:chOff x="5540928" y="4743450"/>
            <a:chExt cx="514350" cy="545489"/>
          </a:xfrm>
        </p:grpSpPr>
        <p:sp>
          <p:nvSpPr>
            <p:cNvPr id="44" name="Прямоугольник 43"/>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a:t>
              </a:r>
              <a:endParaRPr lang="ru-RU" dirty="0">
                <a:solidFill>
                  <a:schemeClr val="bg1"/>
                </a:solidFill>
              </a:endParaRPr>
            </a:p>
          </p:txBody>
        </p:sp>
        <p:sp>
          <p:nvSpPr>
            <p:cNvPr id="45" name="Прямоугольник 44"/>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6" name="Прямоугольник 45"/>
          <p:cNvSpPr/>
          <p:nvPr/>
        </p:nvSpPr>
        <p:spPr>
          <a:xfrm>
            <a:off x="3737741" y="5343490"/>
            <a:ext cx="1251369"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Workshops</a:t>
            </a:r>
          </a:p>
        </p:txBody>
      </p:sp>
      <p:sp>
        <p:nvSpPr>
          <p:cNvPr id="13" name="Заголовок 1"/>
          <p:cNvSpPr txBox="1">
            <a:spLocks/>
          </p:cNvSpPr>
          <p:nvPr/>
        </p:nvSpPr>
        <p:spPr>
          <a:xfrm>
            <a:off x="569013" y="1499039"/>
            <a:ext cx="3246668"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WHAT</a:t>
            </a:r>
          </a:p>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WE DO</a:t>
            </a:r>
            <a:endParaRPr lang="en-US" b="1" spc="100" dirty="0">
              <a:solidFill>
                <a:srgbClr val="0000ED"/>
              </a:solidFill>
              <a:latin typeface="Poppins SemiBold" panose="02000000000000000000" pitchFamily="2" charset="0"/>
              <a:ea typeface="Lato" panose="020F0502020204030203" pitchFamily="34" charset="0"/>
              <a:cs typeface="Poppins SemiBold" panose="02000000000000000000" pitchFamily="2" charset="0"/>
            </a:endParaRP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6" name="Подзаголовок 2"/>
          <p:cNvSpPr txBox="1">
            <a:spLocks/>
          </p:cNvSpPr>
          <p:nvPr/>
        </p:nvSpPr>
        <p:spPr>
          <a:xfrm>
            <a:off x="569013" y="3697573"/>
            <a:ext cx="2301187" cy="20313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400" kern="0" dirty="0">
                <a:solidFill>
                  <a:schemeClr val="bg1">
                    <a:lumMod val="50000"/>
                  </a:schemeClr>
                </a:solidFill>
                <a:latin typeface="Poppins" panose="02000000000000000000" pitchFamily="2" charset="0"/>
                <a:ea typeface="Karla" pitchFamily="2" charset="0"/>
                <a:cs typeface="Poppins" panose="02000000000000000000" pitchFamily="2" charset="0"/>
              </a:rPr>
              <a:t>We are a HGSE resource created to help graduate students develop their presentation skills and to provide a space and opportunity for students to cultivate their oral and visual communication skills </a:t>
            </a:r>
            <a:endParaRPr lang="en-US" sz="14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27" name="Подзаголовок 2"/>
          <p:cNvSpPr txBox="1">
            <a:spLocks/>
          </p:cNvSpPr>
          <p:nvPr/>
        </p:nvSpPr>
        <p:spPr>
          <a:xfrm>
            <a:off x="588366" y="118460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Adobe Caslon Pro" panose="0205050205050A020403" pitchFamily="18" charset="0"/>
              </a:rPr>
              <a:t># ABOUT US</a:t>
            </a:r>
            <a:endParaRPr lang="ru-RU" sz="1600" b="1" i="1" dirty="0">
              <a:solidFill>
                <a:srgbClr val="39FF00"/>
              </a:solidFill>
            </a:endParaRPr>
          </a:p>
        </p:txBody>
      </p:sp>
      <p:sp>
        <p:nvSpPr>
          <p:cNvPr id="30" name="Rectangle 29">
            <a:extLst>
              <a:ext uri="{FF2B5EF4-FFF2-40B4-BE49-F238E27FC236}">
                <a16:creationId xmlns:a16="http://schemas.microsoft.com/office/drawing/2014/main" id="{F384B62F-E7E8-4CF5-867C-85F5C988B664}"/>
              </a:ext>
            </a:extLst>
          </p:cNvPr>
          <p:cNvSpPr/>
          <p:nvPr/>
        </p:nvSpPr>
        <p:spPr>
          <a:xfrm>
            <a:off x="8898409" y="1535"/>
            <a:ext cx="3357091" cy="6858000"/>
          </a:xfrm>
          <a:prstGeom prst="rect">
            <a:avLst/>
          </a:prstGeom>
          <a:solidFill>
            <a:schemeClr val="bg1">
              <a:lumMod val="85000"/>
              <a:alpha val="24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28" name="Прямая соединительная линия 27"/>
          <p:cNvCxnSpPr>
            <a:cxnSpLocks/>
          </p:cNvCxnSpPr>
          <p:nvPr/>
        </p:nvCxnSpPr>
        <p:spPr>
          <a:xfrm>
            <a:off x="681405" y="3346540"/>
            <a:ext cx="408977" cy="0"/>
          </a:xfrm>
          <a:prstGeom prst="line">
            <a:avLst/>
          </a:prstGeom>
          <a:ln w="34925">
            <a:solidFill>
              <a:schemeClr val="bg2">
                <a:lumMod val="25000"/>
              </a:schemeClr>
            </a:solidFill>
          </a:ln>
        </p:spPr>
        <p:style>
          <a:lnRef idx="1">
            <a:schemeClr val="dk1"/>
          </a:lnRef>
          <a:fillRef idx="0">
            <a:schemeClr val="dk1"/>
          </a:fillRef>
          <a:effectRef idx="0">
            <a:schemeClr val="dk1"/>
          </a:effectRef>
          <a:fontRef idx="minor">
            <a:schemeClr val="tx1"/>
          </a:fontRef>
        </p:style>
      </p:cxnSp>
      <p:pic>
        <p:nvPicPr>
          <p:cNvPr id="25" name="Picture 24">
            <a:extLst>
              <a:ext uri="{FF2B5EF4-FFF2-40B4-BE49-F238E27FC236}">
                <a16:creationId xmlns:a16="http://schemas.microsoft.com/office/drawing/2014/main" id="{C109CB23-DA44-463F-8E93-424C3CC353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2530" y="1644428"/>
            <a:ext cx="3092423" cy="3072384"/>
          </a:xfrm>
          <a:prstGeom prst="rect">
            <a:avLst/>
          </a:prstGeom>
        </p:spPr>
      </p:pic>
      <p:pic>
        <p:nvPicPr>
          <p:cNvPr id="29" name="Picture 28">
            <a:extLst>
              <a:ext uri="{FF2B5EF4-FFF2-40B4-BE49-F238E27FC236}">
                <a16:creationId xmlns:a16="http://schemas.microsoft.com/office/drawing/2014/main" id="{BE802DA2-BF62-4387-9675-43D03B07C1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5152" y="1648368"/>
            <a:ext cx="3052132" cy="3071643"/>
          </a:xfrm>
          <a:prstGeom prst="rect">
            <a:avLst/>
          </a:prstGeom>
        </p:spPr>
      </p:pic>
      <p:grpSp>
        <p:nvGrpSpPr>
          <p:cNvPr id="40" name="Группа 1">
            <a:extLst>
              <a:ext uri="{FF2B5EF4-FFF2-40B4-BE49-F238E27FC236}">
                <a16:creationId xmlns:a16="http://schemas.microsoft.com/office/drawing/2014/main" id="{EA92474C-7888-4241-9B6A-58F96874FB17}"/>
              </a:ext>
            </a:extLst>
          </p:cNvPr>
          <p:cNvGrpSpPr/>
          <p:nvPr/>
        </p:nvGrpSpPr>
        <p:grpSpPr>
          <a:xfrm>
            <a:off x="7211400" y="4735825"/>
            <a:ext cx="514350" cy="545489"/>
            <a:chOff x="5540928" y="4743450"/>
            <a:chExt cx="514350" cy="545489"/>
          </a:xfrm>
        </p:grpSpPr>
        <p:sp>
          <p:nvSpPr>
            <p:cNvPr id="41" name="Прямоугольник 43">
              <a:extLst>
                <a:ext uri="{FF2B5EF4-FFF2-40B4-BE49-F238E27FC236}">
                  <a16:creationId xmlns:a16="http://schemas.microsoft.com/office/drawing/2014/main" id="{EA15C089-DE25-46CE-BFE0-49CF9AD3231A}"/>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endParaRPr lang="ru-RU" dirty="0">
                <a:solidFill>
                  <a:schemeClr val="bg1"/>
                </a:solidFill>
              </a:endParaRPr>
            </a:p>
          </p:txBody>
        </p:sp>
        <p:sp>
          <p:nvSpPr>
            <p:cNvPr id="42" name="Прямоугольник 44">
              <a:extLst>
                <a:ext uri="{FF2B5EF4-FFF2-40B4-BE49-F238E27FC236}">
                  <a16:creationId xmlns:a16="http://schemas.microsoft.com/office/drawing/2014/main" id="{5BF258B3-5197-4C6A-9690-B5F80F70160A}"/>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3" name="Прямоугольник 45">
            <a:extLst>
              <a:ext uri="{FF2B5EF4-FFF2-40B4-BE49-F238E27FC236}">
                <a16:creationId xmlns:a16="http://schemas.microsoft.com/office/drawing/2014/main" id="{092663B5-A386-44C3-8B24-55A4A85026D1}"/>
              </a:ext>
            </a:extLst>
          </p:cNvPr>
          <p:cNvSpPr/>
          <p:nvPr/>
        </p:nvSpPr>
        <p:spPr>
          <a:xfrm>
            <a:off x="6924100" y="5343490"/>
            <a:ext cx="1088952"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Webinars</a:t>
            </a:r>
          </a:p>
        </p:txBody>
      </p:sp>
      <p:grpSp>
        <p:nvGrpSpPr>
          <p:cNvPr id="50" name="Группа 1">
            <a:extLst>
              <a:ext uri="{FF2B5EF4-FFF2-40B4-BE49-F238E27FC236}">
                <a16:creationId xmlns:a16="http://schemas.microsoft.com/office/drawing/2014/main" id="{6EBAA191-40B2-4401-9882-27152C45D25D}"/>
              </a:ext>
            </a:extLst>
          </p:cNvPr>
          <p:cNvGrpSpPr/>
          <p:nvPr/>
        </p:nvGrpSpPr>
        <p:grpSpPr>
          <a:xfrm>
            <a:off x="10299702" y="4735825"/>
            <a:ext cx="514350" cy="545489"/>
            <a:chOff x="5540928" y="4743450"/>
            <a:chExt cx="514350" cy="545489"/>
          </a:xfrm>
        </p:grpSpPr>
        <p:sp>
          <p:nvSpPr>
            <p:cNvPr id="51" name="Прямоугольник 43">
              <a:extLst>
                <a:ext uri="{FF2B5EF4-FFF2-40B4-BE49-F238E27FC236}">
                  <a16:creationId xmlns:a16="http://schemas.microsoft.com/office/drawing/2014/main" id="{0AE2A2CF-30C9-4441-BB14-436C1BC3BF54}"/>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endParaRPr lang="ru-RU" dirty="0">
                <a:solidFill>
                  <a:schemeClr val="bg1"/>
                </a:solidFill>
              </a:endParaRPr>
            </a:p>
          </p:txBody>
        </p:sp>
        <p:sp>
          <p:nvSpPr>
            <p:cNvPr id="55" name="Прямоугольник 44">
              <a:extLst>
                <a:ext uri="{FF2B5EF4-FFF2-40B4-BE49-F238E27FC236}">
                  <a16:creationId xmlns:a16="http://schemas.microsoft.com/office/drawing/2014/main" id="{606245BD-D467-4B15-9958-96E2094762B7}"/>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56" name="Прямоугольник 45">
            <a:extLst>
              <a:ext uri="{FF2B5EF4-FFF2-40B4-BE49-F238E27FC236}">
                <a16:creationId xmlns:a16="http://schemas.microsoft.com/office/drawing/2014/main" id="{612B3978-88F5-4DD9-85C6-679A1D063723}"/>
              </a:ext>
            </a:extLst>
          </p:cNvPr>
          <p:cNvSpPr/>
          <p:nvPr/>
        </p:nvSpPr>
        <p:spPr>
          <a:xfrm>
            <a:off x="9812702" y="5343490"/>
            <a:ext cx="1488356"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Consultations</a:t>
            </a:r>
          </a:p>
        </p:txBody>
      </p:sp>
      <p:sp>
        <p:nvSpPr>
          <p:cNvPr id="22" name="TextBox 21">
            <a:extLst>
              <a:ext uri="{FF2B5EF4-FFF2-40B4-BE49-F238E27FC236}">
                <a16:creationId xmlns:a16="http://schemas.microsoft.com/office/drawing/2014/main" id="{8A440199-6E11-4807-99A1-08E061D30A69}"/>
              </a:ext>
            </a:extLst>
          </p:cNvPr>
          <p:cNvSpPr txBox="1"/>
          <p:nvPr/>
        </p:nvSpPr>
        <p:spPr>
          <a:xfrm>
            <a:off x="588366" y="6432783"/>
            <a:ext cx="11420922" cy="338554"/>
          </a:xfrm>
          <a:prstGeom prst="rect">
            <a:avLst/>
          </a:prstGeom>
          <a:noFill/>
        </p:spPr>
        <p:txBody>
          <a:bodyPr wrap="square" rtlCol="0">
            <a:spAutoFit/>
          </a:bodyPr>
          <a:lstStyle/>
          <a:p>
            <a:r>
              <a:rPr lang="en-US" sz="800" dirty="0"/>
              <a:t>Note: Photos included in this presentation are from </a:t>
            </a:r>
            <a:r>
              <a:rPr lang="en-US" sz="800" dirty="0" err="1"/>
              <a:t>Unsplash.com</a:t>
            </a:r>
            <a:r>
              <a:rPr lang="en-US" sz="800" dirty="0"/>
              <a:t> and </a:t>
            </a:r>
            <a:r>
              <a:rPr lang="en-US" sz="800" dirty="0" err="1"/>
              <a:t>Flickr.com</a:t>
            </a:r>
            <a:r>
              <a:rPr lang="en-US" sz="800" dirty="0"/>
              <a:t>. </a:t>
            </a:r>
            <a:r>
              <a:rPr lang="en-US" sz="800" dirty="0" err="1"/>
              <a:t>Unsplash</a:t>
            </a:r>
            <a:r>
              <a:rPr lang="en-US" sz="800" dirty="0"/>
              <a:t> is a free online service that provides professional quality photos which can be used for commercial or non-commercial purposes without the need of permission or credit. </a:t>
            </a:r>
            <a:r>
              <a:rPr lang="en-US" sz="800" dirty="0" err="1"/>
              <a:t>Flickr.com</a:t>
            </a:r>
            <a:r>
              <a:rPr lang="en-US" sz="800" dirty="0"/>
              <a:t> is a photograph management and sharing website. Note that only some photographs on Flickr can be used without permission; be sure to check each photograph’s individual copyright information. </a:t>
            </a:r>
          </a:p>
        </p:txBody>
      </p:sp>
    </p:spTree>
    <p:extLst>
      <p:ext uri="{BB962C8B-B14F-4D97-AF65-F5344CB8AC3E}">
        <p14:creationId xmlns:p14="http://schemas.microsoft.com/office/powerpoint/2010/main" val="3920372319"/>
      </p:ext>
    </p:extLst>
  </p:cSld>
  <p:clrMapOvr>
    <a:masterClrMapping/>
  </p:clrMapOvr>
  <mc:AlternateContent xmlns:mc="http://schemas.openxmlformats.org/markup-compatibility/2006" xmlns:p14="http://schemas.microsoft.com/office/powerpoint/2010/main">
    <mc:Choice Requires="p14">
      <p:transition spd="slow" p14:dur="1600">
        <p14:prism dir="d"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5623976" y="652613"/>
            <a:ext cx="1371600" cy="1371600"/>
            <a:chOff x="571169" y="1087922"/>
            <a:chExt cx="647651" cy="645711"/>
          </a:xfrm>
          <a:solidFill>
            <a:srgbClr val="39FF00"/>
          </a:solidFill>
        </p:grpSpPr>
        <p:sp>
          <p:nvSpPr>
            <p:cNvPr id="4" name="Прямоугольник 3"/>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971605" y="1385181"/>
              <a:ext cx="189381" cy="217339"/>
            </a:xfrm>
            <a:prstGeom prst="rect">
              <a:avLst/>
            </a:prstGeom>
            <a:grpFill/>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1</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Optimize Your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Headline  </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LINKEDIN DEEP DIVE</a:t>
            </a:r>
          </a:p>
        </p:txBody>
      </p:sp>
      <p:sp>
        <p:nvSpPr>
          <p:cNvPr id="35" name="Подзаголовок 2"/>
          <p:cNvSpPr txBox="1">
            <a:spLocks/>
          </p:cNvSpPr>
          <p:nvPr/>
        </p:nvSpPr>
        <p:spPr>
          <a:xfrm>
            <a:off x="921178" y="3467843"/>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By default, this space is reserved for your current job description, instead make it an eye-catching headline about your professional self </a:t>
            </a:r>
          </a:p>
        </p:txBody>
      </p:sp>
      <p:pic>
        <p:nvPicPr>
          <p:cNvPr id="8" name="Picture 7">
            <a:extLst>
              <a:ext uri="{FF2B5EF4-FFF2-40B4-BE49-F238E27FC236}">
                <a16:creationId xmlns:a16="http://schemas.microsoft.com/office/drawing/2014/main" id="{C862318B-65B0-470C-AC62-D791A6343D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826183"/>
            <a:ext cx="2404720" cy="2031818"/>
          </a:xfrm>
          <a:prstGeom prst="rect">
            <a:avLst/>
          </a:prstGeom>
        </p:spPr>
      </p:pic>
      <p:pic>
        <p:nvPicPr>
          <p:cNvPr id="18" name="Picture 17">
            <a:extLst>
              <a:ext uri="{FF2B5EF4-FFF2-40B4-BE49-F238E27FC236}">
                <a16:creationId xmlns:a16="http://schemas.microsoft.com/office/drawing/2014/main" id="{16800512-91EB-497C-8A13-57844CB7D7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3871" y="4826183"/>
            <a:ext cx="2404720" cy="2031818"/>
          </a:xfrm>
          <a:prstGeom prst="rect">
            <a:avLst/>
          </a:prstGeom>
        </p:spPr>
      </p:pic>
      <p:sp>
        <p:nvSpPr>
          <p:cNvPr id="19" name="Подзаголовок 2">
            <a:extLst>
              <a:ext uri="{FF2B5EF4-FFF2-40B4-BE49-F238E27FC236}">
                <a16:creationId xmlns:a16="http://schemas.microsoft.com/office/drawing/2014/main" id="{22387E37-BC5D-430D-B0DA-17C46B709E6B}"/>
              </a:ext>
            </a:extLst>
          </p:cNvPr>
          <p:cNvSpPr txBox="1">
            <a:spLocks/>
          </p:cNvSpPr>
          <p:nvPr/>
        </p:nvSpPr>
        <p:spPr>
          <a:xfrm>
            <a:off x="7197668" y="6526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KEEP IT SHORT AND SWEET</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You only have ~120 characters</a:t>
            </a:r>
          </a:p>
        </p:txBody>
      </p:sp>
      <p:grpSp>
        <p:nvGrpSpPr>
          <p:cNvPr id="30" name="Группа 19">
            <a:extLst>
              <a:ext uri="{FF2B5EF4-FFF2-40B4-BE49-F238E27FC236}">
                <a16:creationId xmlns:a16="http://schemas.microsoft.com/office/drawing/2014/main" id="{7DD1FB96-7716-413B-88CB-2322C90F94AF}"/>
              </a:ext>
            </a:extLst>
          </p:cNvPr>
          <p:cNvGrpSpPr/>
          <p:nvPr/>
        </p:nvGrpSpPr>
        <p:grpSpPr>
          <a:xfrm>
            <a:off x="5623976" y="2570329"/>
            <a:ext cx="1371600" cy="1371600"/>
            <a:chOff x="571169" y="1087922"/>
            <a:chExt cx="647651" cy="645711"/>
          </a:xfrm>
          <a:solidFill>
            <a:srgbClr val="39FF00"/>
          </a:solidFill>
        </p:grpSpPr>
        <p:sp>
          <p:nvSpPr>
            <p:cNvPr id="31" name="Прямоугольник 3">
              <a:extLst>
                <a:ext uri="{FF2B5EF4-FFF2-40B4-BE49-F238E27FC236}">
                  <a16:creationId xmlns:a16="http://schemas.microsoft.com/office/drawing/2014/main" id="{52669CCC-1794-4078-AC41-EBE574C1B4B2}"/>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рямоугольник 4">
              <a:extLst>
                <a:ext uri="{FF2B5EF4-FFF2-40B4-BE49-F238E27FC236}">
                  <a16:creationId xmlns:a16="http://schemas.microsoft.com/office/drawing/2014/main" id="{5A3EC224-8158-4F37-B731-D4F9AE67B6CB}"/>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5">
              <a:extLst>
                <a:ext uri="{FF2B5EF4-FFF2-40B4-BE49-F238E27FC236}">
                  <a16:creationId xmlns:a16="http://schemas.microsoft.com/office/drawing/2014/main" id="{403469ED-B3AC-4949-B44F-93BEA045F6AD}"/>
                </a:ext>
              </a:extLst>
            </p:cNvPr>
            <p:cNvSpPr/>
            <p:nvPr/>
          </p:nvSpPr>
          <p:spPr>
            <a:xfrm>
              <a:off x="964794" y="1385181"/>
              <a:ext cx="196193" cy="217339"/>
            </a:xfrm>
            <a:prstGeom prst="rect">
              <a:avLst/>
            </a:prstGeom>
            <a:grpFill/>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6653991C-C262-45F2-B2C1-A8311505C17E}"/>
              </a:ext>
            </a:extLst>
          </p:cNvPr>
          <p:cNvSpPr txBox="1">
            <a:spLocks/>
          </p:cNvSpPr>
          <p:nvPr/>
        </p:nvSpPr>
        <p:spPr>
          <a:xfrm>
            <a:off x="7197668" y="2574611"/>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PRIORITIZE &amp; MAKE IT COUNT</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What do you most want a prospective employer to remember about you? This is your “hook” to get employers to click into your profile. </a:t>
            </a:r>
          </a:p>
        </p:txBody>
      </p:sp>
      <p:sp>
        <p:nvSpPr>
          <p:cNvPr id="28" name="Подзаголовок 2">
            <a:extLst>
              <a:ext uri="{FF2B5EF4-FFF2-40B4-BE49-F238E27FC236}">
                <a16:creationId xmlns:a16="http://schemas.microsoft.com/office/drawing/2014/main" id="{D7340E82-B55F-451F-AC0A-3D1EB9434901}"/>
              </a:ext>
            </a:extLst>
          </p:cNvPr>
          <p:cNvSpPr txBox="1">
            <a:spLocks/>
          </p:cNvSpPr>
          <p:nvPr/>
        </p:nvSpPr>
        <p:spPr>
          <a:xfrm>
            <a:off x="5703462" y="4220962"/>
            <a:ext cx="5628025" cy="2426892"/>
          </a:xfrm>
          <a:prstGeom prst="rect">
            <a:avLst/>
          </a:prstGeom>
          <a:ln>
            <a:solidFill>
              <a:srgbClr val="0E4200"/>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HONEST ASSESSMENT</a:t>
            </a:r>
          </a:p>
          <a:p>
            <a:pPr marL="0" indent="0">
              <a:lnSpc>
                <a:spcPts val="1500"/>
              </a:lnSpc>
              <a:spcBef>
                <a:spcPts val="1200"/>
              </a:spcBef>
              <a:buNone/>
            </a:pPr>
            <a:r>
              <a:rPr lang="en-US" sz="1400" b="1" dirty="0">
                <a:latin typeface="Poppins" panose="02000000000000000000" pitchFamily="2" charset="0"/>
                <a:ea typeface="Karla" pitchFamily="2" charset="0"/>
                <a:cs typeface="Poppins" panose="02000000000000000000" pitchFamily="2" charset="0"/>
              </a:rPr>
              <a:t>Search for people in LinkedIn similar to you </a:t>
            </a:r>
          </a:p>
          <a:p>
            <a:pPr marL="0" indent="0">
              <a:lnSpc>
                <a:spcPts val="1500"/>
              </a:lnSpc>
              <a:spcBef>
                <a:spcPts val="1200"/>
              </a:spcBef>
              <a:buNone/>
            </a:pPr>
            <a:r>
              <a:rPr lang="en-US" sz="1400" b="1" dirty="0">
                <a:latin typeface="Poppins" panose="02000000000000000000" pitchFamily="2" charset="0"/>
                <a:ea typeface="Karla" pitchFamily="2" charset="0"/>
                <a:cs typeface="Poppins" panose="02000000000000000000" pitchFamily="2" charset="0"/>
              </a:rPr>
              <a:t>How does your headline compare to your peers? </a:t>
            </a:r>
          </a:p>
          <a:p>
            <a:pPr marL="0" indent="0">
              <a:lnSpc>
                <a:spcPts val="1500"/>
              </a:lnSpc>
              <a:spcBef>
                <a:spcPts val="1200"/>
              </a:spcBef>
              <a:buNone/>
            </a:pPr>
            <a:r>
              <a:rPr lang="en-US" sz="1400" b="1" dirty="0">
                <a:latin typeface="Poppins" panose="02000000000000000000" pitchFamily="2" charset="0"/>
                <a:ea typeface="Karla" pitchFamily="2" charset="0"/>
                <a:cs typeface="Poppins" panose="02000000000000000000" pitchFamily="2" charset="0"/>
              </a:rPr>
              <a:t>Honest Assessment – Do you stand out? </a:t>
            </a:r>
          </a:p>
          <a:p>
            <a:pPr marL="457200" lvl="1" indent="0">
              <a:lnSpc>
                <a:spcPts val="1500"/>
              </a:lnSpc>
              <a:spcBef>
                <a:spcPts val="1200"/>
              </a:spcBef>
              <a:buNone/>
            </a:pPr>
            <a:r>
              <a:rPr lang="en-US" sz="1400" b="1" dirty="0">
                <a:latin typeface="Poppins" panose="02000000000000000000" pitchFamily="2" charset="0"/>
                <a:ea typeface="Karla" pitchFamily="2" charset="0"/>
                <a:cs typeface="Poppins" panose="02000000000000000000" pitchFamily="2" charset="0"/>
              </a:rPr>
              <a:t>* Would you be compelled to click into your profile? </a:t>
            </a:r>
          </a:p>
          <a:p>
            <a:pPr marL="457200" lvl="1" indent="0">
              <a:lnSpc>
                <a:spcPts val="1500"/>
              </a:lnSpc>
              <a:spcBef>
                <a:spcPts val="1200"/>
              </a:spcBef>
              <a:buNone/>
            </a:pPr>
            <a:r>
              <a:rPr lang="en-US" sz="1400" b="1" dirty="0">
                <a:latin typeface="Poppins" panose="02000000000000000000" pitchFamily="2" charset="0"/>
                <a:ea typeface="Karla" pitchFamily="2" charset="0"/>
                <a:cs typeface="Poppins" panose="02000000000000000000" pitchFamily="2" charset="0"/>
              </a:rPr>
              <a:t>* Why or why not?</a:t>
            </a:r>
          </a:p>
        </p:txBody>
      </p:sp>
    </p:spTree>
    <p:extLst>
      <p:ext uri="{BB962C8B-B14F-4D97-AF65-F5344CB8AC3E}">
        <p14:creationId xmlns:p14="http://schemas.microsoft.com/office/powerpoint/2010/main" val="185694193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0" grpId="0" animBg="1"/>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2</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Tell Your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Story </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17" name="Подзаголовок 2">
            <a:extLst>
              <a:ext uri="{FF2B5EF4-FFF2-40B4-BE49-F238E27FC236}">
                <a16:creationId xmlns:a16="http://schemas.microsoft.com/office/drawing/2014/main" id="{D362CEF6-7F7D-473B-A351-B74610D89F1F}"/>
              </a:ext>
            </a:extLst>
          </p:cNvPr>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LINKEDIN DEEP DIVE</a:t>
            </a:r>
          </a:p>
        </p:txBody>
      </p:sp>
      <p:sp>
        <p:nvSpPr>
          <p:cNvPr id="25" name="Подзаголовок 2">
            <a:extLst>
              <a:ext uri="{FF2B5EF4-FFF2-40B4-BE49-F238E27FC236}">
                <a16:creationId xmlns:a16="http://schemas.microsoft.com/office/drawing/2014/main" id="{138476ED-FFE9-478F-8859-494EE2EAE591}"/>
              </a:ext>
            </a:extLst>
          </p:cNvPr>
          <p:cNvSpPr txBox="1">
            <a:spLocks/>
          </p:cNvSpPr>
          <p:nvPr/>
        </p:nvSpPr>
        <p:spPr>
          <a:xfrm>
            <a:off x="7197668" y="36150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CONVEY YOUR VALUE ADD</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Your descriptions of what you do should help your listener learn how you can add value </a:t>
            </a:r>
          </a:p>
        </p:txBody>
      </p:sp>
      <p:sp>
        <p:nvSpPr>
          <p:cNvPr id="34" name="Подзаголовок 2">
            <a:extLst>
              <a:ext uri="{FF2B5EF4-FFF2-40B4-BE49-F238E27FC236}">
                <a16:creationId xmlns:a16="http://schemas.microsoft.com/office/drawing/2014/main" id="{075FA775-3AC7-4269-BD67-990346D754B9}"/>
              </a:ext>
            </a:extLst>
          </p:cNvPr>
          <p:cNvSpPr txBox="1">
            <a:spLocks/>
          </p:cNvSpPr>
          <p:nvPr/>
        </p:nvSpPr>
        <p:spPr>
          <a:xfrm>
            <a:off x="7197668" y="2025846"/>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WHAT’S YOUR IMPACT THROUGH WHAT YOU DO </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Think of this as your “tag line” </a:t>
            </a:r>
          </a:p>
        </p:txBody>
      </p:sp>
      <p:pic>
        <p:nvPicPr>
          <p:cNvPr id="26" name="Picture 25">
            <a:extLst>
              <a:ext uri="{FF2B5EF4-FFF2-40B4-BE49-F238E27FC236}">
                <a16:creationId xmlns:a16="http://schemas.microsoft.com/office/drawing/2014/main" id="{4FD3D58A-259B-46C6-933E-B2862DB7BB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2" y="5013230"/>
            <a:ext cx="1844770" cy="1844770"/>
          </a:xfrm>
          <a:prstGeom prst="rect">
            <a:avLst/>
          </a:prstGeom>
        </p:spPr>
      </p:pic>
      <p:pic>
        <p:nvPicPr>
          <p:cNvPr id="27" name="Picture 26">
            <a:extLst>
              <a:ext uri="{FF2B5EF4-FFF2-40B4-BE49-F238E27FC236}">
                <a16:creationId xmlns:a16="http://schemas.microsoft.com/office/drawing/2014/main" id="{21CC8E2B-41D4-4182-9C64-FA3BD062A7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4759" y="5013230"/>
            <a:ext cx="1844770" cy="1844770"/>
          </a:xfrm>
          <a:prstGeom prst="rect">
            <a:avLst/>
          </a:prstGeom>
        </p:spPr>
      </p:pic>
      <p:pic>
        <p:nvPicPr>
          <p:cNvPr id="28" name="Picture 27">
            <a:extLst>
              <a:ext uri="{FF2B5EF4-FFF2-40B4-BE49-F238E27FC236}">
                <a16:creationId xmlns:a16="http://schemas.microsoft.com/office/drawing/2014/main" id="{BD3D3754-9A2D-4FDC-AA49-7F71BC4902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3205" y="5013230"/>
            <a:ext cx="1844770" cy="1844770"/>
          </a:xfrm>
          <a:prstGeom prst="rect">
            <a:avLst/>
          </a:prstGeom>
        </p:spPr>
      </p:pic>
      <p:sp>
        <p:nvSpPr>
          <p:cNvPr id="42" name="Подзаголовок 2">
            <a:extLst>
              <a:ext uri="{FF2B5EF4-FFF2-40B4-BE49-F238E27FC236}">
                <a16:creationId xmlns:a16="http://schemas.microsoft.com/office/drawing/2014/main" id="{90DECFC2-8A8A-4094-9D4E-C114B4E830EF}"/>
              </a:ext>
            </a:extLst>
          </p:cNvPr>
          <p:cNvSpPr txBox="1">
            <a:spLocks/>
          </p:cNvSpPr>
          <p:nvPr/>
        </p:nvSpPr>
        <p:spPr>
          <a:xfrm>
            <a:off x="7197668" y="365105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WHAT’S NEXT?</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Tell prospective employers your next steps and goals. Be specific and passionate. How do prospective employers fit? </a:t>
            </a:r>
          </a:p>
        </p:txBody>
      </p:sp>
      <p:grpSp>
        <p:nvGrpSpPr>
          <p:cNvPr id="43" name="Группа 19">
            <a:extLst>
              <a:ext uri="{FF2B5EF4-FFF2-40B4-BE49-F238E27FC236}">
                <a16:creationId xmlns:a16="http://schemas.microsoft.com/office/drawing/2014/main" id="{79E9EE87-E67C-42F1-9D51-FDA4067E7C66}"/>
              </a:ext>
            </a:extLst>
          </p:cNvPr>
          <p:cNvGrpSpPr/>
          <p:nvPr/>
        </p:nvGrpSpPr>
        <p:grpSpPr>
          <a:xfrm>
            <a:off x="5703462" y="362419"/>
            <a:ext cx="1371600" cy="1371600"/>
            <a:chOff x="571169" y="1087922"/>
            <a:chExt cx="647651" cy="645711"/>
          </a:xfrm>
          <a:solidFill>
            <a:srgbClr val="39FF00"/>
          </a:solidFill>
        </p:grpSpPr>
        <p:sp>
          <p:nvSpPr>
            <p:cNvPr id="44" name="Прямоугольник 3">
              <a:extLst>
                <a:ext uri="{FF2B5EF4-FFF2-40B4-BE49-F238E27FC236}">
                  <a16:creationId xmlns:a16="http://schemas.microsoft.com/office/drawing/2014/main" id="{A248360F-C6BC-4C43-81EC-10691939FD4B}"/>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5" name="Прямоугольник 4">
              <a:extLst>
                <a:ext uri="{FF2B5EF4-FFF2-40B4-BE49-F238E27FC236}">
                  <a16:creationId xmlns:a16="http://schemas.microsoft.com/office/drawing/2014/main" id="{2F5EAC36-74DB-4AD1-B234-65911B83834E}"/>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6" name="Прямоугольник 5">
              <a:extLst>
                <a:ext uri="{FF2B5EF4-FFF2-40B4-BE49-F238E27FC236}">
                  <a16:creationId xmlns:a16="http://schemas.microsoft.com/office/drawing/2014/main" id="{566367C4-F956-4FC0-AECE-8954CC7AE015}"/>
                </a:ext>
              </a:extLst>
            </p:cNvPr>
            <p:cNvSpPr/>
            <p:nvPr/>
          </p:nvSpPr>
          <p:spPr>
            <a:xfrm>
              <a:off x="971605" y="1385181"/>
              <a:ext cx="189381" cy="217339"/>
            </a:xfrm>
            <a:prstGeom prst="rect">
              <a:avLst/>
            </a:prstGeom>
            <a:grpFill/>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grpSp>
        <p:nvGrpSpPr>
          <p:cNvPr id="47" name="Группа 19">
            <a:extLst>
              <a:ext uri="{FF2B5EF4-FFF2-40B4-BE49-F238E27FC236}">
                <a16:creationId xmlns:a16="http://schemas.microsoft.com/office/drawing/2014/main" id="{A3ED880E-E884-49F3-906E-0C4C5F64C328}"/>
              </a:ext>
            </a:extLst>
          </p:cNvPr>
          <p:cNvGrpSpPr/>
          <p:nvPr/>
        </p:nvGrpSpPr>
        <p:grpSpPr>
          <a:xfrm>
            <a:off x="5703462" y="2025846"/>
            <a:ext cx="1371600" cy="1371600"/>
            <a:chOff x="571169" y="1087922"/>
            <a:chExt cx="647651" cy="645711"/>
          </a:xfrm>
          <a:solidFill>
            <a:srgbClr val="39FF00"/>
          </a:solidFill>
        </p:grpSpPr>
        <p:sp>
          <p:nvSpPr>
            <p:cNvPr id="48" name="Прямоугольник 3">
              <a:extLst>
                <a:ext uri="{FF2B5EF4-FFF2-40B4-BE49-F238E27FC236}">
                  <a16:creationId xmlns:a16="http://schemas.microsoft.com/office/drawing/2014/main" id="{9B8CC85B-3866-4CCA-8039-E346577E4045}"/>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Прямоугольник 4">
              <a:extLst>
                <a:ext uri="{FF2B5EF4-FFF2-40B4-BE49-F238E27FC236}">
                  <a16:creationId xmlns:a16="http://schemas.microsoft.com/office/drawing/2014/main" id="{941755DC-1D53-4967-A739-EBAAA416DDF8}"/>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0" name="Прямоугольник 5">
              <a:extLst>
                <a:ext uri="{FF2B5EF4-FFF2-40B4-BE49-F238E27FC236}">
                  <a16:creationId xmlns:a16="http://schemas.microsoft.com/office/drawing/2014/main" id="{7C197705-2059-48B6-9ED5-1C04DB273975}"/>
                </a:ext>
              </a:extLst>
            </p:cNvPr>
            <p:cNvSpPr/>
            <p:nvPr/>
          </p:nvSpPr>
          <p:spPr>
            <a:xfrm>
              <a:off x="964794" y="1385181"/>
              <a:ext cx="196193" cy="217339"/>
            </a:xfrm>
            <a:prstGeom prst="rect">
              <a:avLst/>
            </a:prstGeom>
            <a:grpFill/>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grpSp>
        <p:nvGrpSpPr>
          <p:cNvPr id="51" name="Группа 19">
            <a:extLst>
              <a:ext uri="{FF2B5EF4-FFF2-40B4-BE49-F238E27FC236}">
                <a16:creationId xmlns:a16="http://schemas.microsoft.com/office/drawing/2014/main" id="{73E743BC-E635-4693-8703-8F5BCB4A51A3}"/>
              </a:ext>
            </a:extLst>
          </p:cNvPr>
          <p:cNvGrpSpPr/>
          <p:nvPr/>
        </p:nvGrpSpPr>
        <p:grpSpPr>
          <a:xfrm>
            <a:off x="5703462" y="3651050"/>
            <a:ext cx="1371600" cy="1371600"/>
            <a:chOff x="571169" y="1087922"/>
            <a:chExt cx="647651" cy="645711"/>
          </a:xfrm>
          <a:solidFill>
            <a:srgbClr val="39FF00"/>
          </a:solidFill>
        </p:grpSpPr>
        <p:sp>
          <p:nvSpPr>
            <p:cNvPr id="52" name="Прямоугольник 3">
              <a:extLst>
                <a:ext uri="{FF2B5EF4-FFF2-40B4-BE49-F238E27FC236}">
                  <a16:creationId xmlns:a16="http://schemas.microsoft.com/office/drawing/2014/main" id="{AC86FD6E-5631-4816-83D9-88F6D73A3C0F}"/>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3" name="Прямоугольник 4">
              <a:extLst>
                <a:ext uri="{FF2B5EF4-FFF2-40B4-BE49-F238E27FC236}">
                  <a16:creationId xmlns:a16="http://schemas.microsoft.com/office/drawing/2014/main" id="{23B53807-5B2B-482C-AC4B-326F9C16C813}"/>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4" name="Прямоугольник 5">
              <a:extLst>
                <a:ext uri="{FF2B5EF4-FFF2-40B4-BE49-F238E27FC236}">
                  <a16:creationId xmlns:a16="http://schemas.microsoft.com/office/drawing/2014/main" id="{88398265-E826-4E23-8C57-781B65FD0122}"/>
                </a:ext>
              </a:extLst>
            </p:cNvPr>
            <p:cNvSpPr/>
            <p:nvPr/>
          </p:nvSpPr>
          <p:spPr>
            <a:xfrm>
              <a:off x="979932" y="1385181"/>
              <a:ext cx="181054" cy="217339"/>
            </a:xfrm>
            <a:prstGeom prst="rect">
              <a:avLst/>
            </a:prstGeom>
            <a:grpFill/>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55" name="Подзаголовок 2">
            <a:extLst>
              <a:ext uri="{FF2B5EF4-FFF2-40B4-BE49-F238E27FC236}">
                <a16:creationId xmlns:a16="http://schemas.microsoft.com/office/drawing/2014/main" id="{8B864ABA-085A-4D79-AD15-13AEFA239C26}"/>
              </a:ext>
            </a:extLst>
          </p:cNvPr>
          <p:cNvSpPr txBox="1">
            <a:spLocks/>
          </p:cNvSpPr>
          <p:nvPr/>
        </p:nvSpPr>
        <p:spPr>
          <a:xfrm>
            <a:off x="5703462" y="5276254"/>
            <a:ext cx="5628025" cy="1371600"/>
          </a:xfrm>
          <a:prstGeom prst="rect">
            <a:avLst/>
          </a:prstGeom>
          <a:ln>
            <a:solidFill>
              <a:srgbClr val="0E4200"/>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CRAFT YOUR NARRATIVE </a:t>
            </a:r>
          </a:p>
          <a:p>
            <a:pPr marL="0" indent="0">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This is your opportunity to tell a cohesive story about your employment history that bring unity to any potentially disparate work experiences.</a:t>
            </a:r>
          </a:p>
        </p:txBody>
      </p:sp>
      <p:sp>
        <p:nvSpPr>
          <p:cNvPr id="24" name="Подзаголовок 2">
            <a:extLst>
              <a:ext uri="{FF2B5EF4-FFF2-40B4-BE49-F238E27FC236}">
                <a16:creationId xmlns:a16="http://schemas.microsoft.com/office/drawing/2014/main" id="{71B4F1EE-ABF4-41CC-BEA0-C62D739CF8D7}"/>
              </a:ext>
            </a:extLst>
          </p:cNvPr>
          <p:cNvSpPr txBox="1">
            <a:spLocks/>
          </p:cNvSpPr>
          <p:nvPr/>
        </p:nvSpPr>
        <p:spPr>
          <a:xfrm>
            <a:off x="921178" y="3467843"/>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This section is akin to  your digital elevator pitch. Use this space to tell employers why you’re unique, what you’ve accomplished and what you want to do next</a:t>
            </a:r>
          </a:p>
        </p:txBody>
      </p:sp>
    </p:spTree>
    <p:extLst>
      <p:ext uri="{BB962C8B-B14F-4D97-AF65-F5344CB8AC3E}">
        <p14:creationId xmlns:p14="http://schemas.microsoft.com/office/powerpoint/2010/main" val="372486116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4" grpId="0" animBg="1"/>
      <p:bldP spid="42" grpId="0" animBg="1"/>
      <p:bldP spid="5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3</a:t>
            </a:r>
          </a:p>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Tailor Your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Experiences</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0" name="Текст 11">
            <a:extLst>
              <a:ext uri="{FF2B5EF4-FFF2-40B4-BE49-F238E27FC236}">
                <a16:creationId xmlns:a16="http://schemas.microsoft.com/office/drawing/2014/main" id="{27F62B35-23E9-4BD3-8BEF-29E2109C592C}"/>
              </a:ext>
            </a:extLst>
          </p:cNvPr>
          <p:cNvSpPr txBox="1">
            <a:spLocks/>
          </p:cNvSpPr>
          <p:nvPr/>
        </p:nvSpPr>
        <p:spPr>
          <a:xfrm>
            <a:off x="5623976" y="4149727"/>
            <a:ext cx="2420110" cy="3362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accent1">
                    <a:lumMod val="75000"/>
                  </a:schemeClr>
                </a:solidFill>
                <a:latin typeface="Poppins SemiBold" panose="02000000000000000000" pitchFamily="2" charset="0"/>
                <a:cs typeface="Poppins SemiBold" panose="02000000000000000000" pitchFamily="2" charset="0"/>
              </a:rPr>
              <a:t>Examples </a:t>
            </a:r>
          </a:p>
        </p:txBody>
      </p:sp>
      <p:sp>
        <p:nvSpPr>
          <p:cNvPr id="28" name="Подзаголовок 2">
            <a:extLst>
              <a:ext uri="{FF2B5EF4-FFF2-40B4-BE49-F238E27FC236}">
                <a16:creationId xmlns:a16="http://schemas.microsoft.com/office/drawing/2014/main" id="{8D157906-D7BE-44B4-A1EA-9DAED645F6D1}"/>
              </a:ext>
            </a:extLst>
          </p:cNvPr>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LINKEDIN DEEP DIVE</a:t>
            </a:r>
          </a:p>
        </p:txBody>
      </p:sp>
      <p:pic>
        <p:nvPicPr>
          <p:cNvPr id="4" name="Picture 3">
            <a:extLst>
              <a:ext uri="{FF2B5EF4-FFF2-40B4-BE49-F238E27FC236}">
                <a16:creationId xmlns:a16="http://schemas.microsoft.com/office/drawing/2014/main" id="{E0158FD5-2706-4E71-889A-9FE10DBEBD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9" y="5101124"/>
            <a:ext cx="1429417" cy="1743931"/>
          </a:xfrm>
          <a:prstGeom prst="rect">
            <a:avLst/>
          </a:prstGeom>
          <a:ln>
            <a:noFill/>
          </a:ln>
        </p:spPr>
      </p:pic>
      <p:pic>
        <p:nvPicPr>
          <p:cNvPr id="42" name="Picture 41">
            <a:extLst>
              <a:ext uri="{FF2B5EF4-FFF2-40B4-BE49-F238E27FC236}">
                <a16:creationId xmlns:a16="http://schemas.microsoft.com/office/drawing/2014/main" id="{6330769A-0C25-4C98-AF97-E83D0A0195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237" y="5101124"/>
            <a:ext cx="1429417" cy="1743931"/>
          </a:xfrm>
          <a:prstGeom prst="rect">
            <a:avLst/>
          </a:prstGeom>
          <a:ln>
            <a:noFill/>
          </a:ln>
        </p:spPr>
      </p:pic>
      <p:pic>
        <p:nvPicPr>
          <p:cNvPr id="43" name="Picture 42">
            <a:extLst>
              <a:ext uri="{FF2B5EF4-FFF2-40B4-BE49-F238E27FC236}">
                <a16:creationId xmlns:a16="http://schemas.microsoft.com/office/drawing/2014/main" id="{225D76BA-E447-4FF6-9129-8A7FD8979C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1852" y="5101124"/>
            <a:ext cx="1429417" cy="1743931"/>
          </a:xfrm>
          <a:prstGeom prst="rect">
            <a:avLst/>
          </a:prstGeom>
          <a:ln>
            <a:noFill/>
          </a:ln>
        </p:spPr>
      </p:pic>
      <p:pic>
        <p:nvPicPr>
          <p:cNvPr id="44" name="Picture 43">
            <a:extLst>
              <a:ext uri="{FF2B5EF4-FFF2-40B4-BE49-F238E27FC236}">
                <a16:creationId xmlns:a16="http://schemas.microsoft.com/office/drawing/2014/main" id="{8F68595F-A59A-4489-9C20-0E1CBF7F32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28799" y="5101124"/>
            <a:ext cx="1429417" cy="1743931"/>
          </a:xfrm>
          <a:prstGeom prst="rect">
            <a:avLst/>
          </a:prstGeom>
          <a:ln>
            <a:noFill/>
          </a:ln>
        </p:spPr>
      </p:pic>
      <p:sp>
        <p:nvSpPr>
          <p:cNvPr id="45" name="Подзаголовок 2">
            <a:extLst>
              <a:ext uri="{FF2B5EF4-FFF2-40B4-BE49-F238E27FC236}">
                <a16:creationId xmlns:a16="http://schemas.microsoft.com/office/drawing/2014/main" id="{28AD8DBC-A4BE-4CC4-A6D9-059E115FAF98}"/>
              </a:ext>
            </a:extLst>
          </p:cNvPr>
          <p:cNvSpPr txBox="1">
            <a:spLocks/>
          </p:cNvSpPr>
          <p:nvPr/>
        </p:nvSpPr>
        <p:spPr>
          <a:xfrm>
            <a:off x="921178" y="3467843"/>
            <a:ext cx="2701486" cy="1539232"/>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This is your time to shine, but be targeted. Tailor your work experiences to your future employers emphasizing only the relevant accomplishments and skills and omitting all others </a:t>
            </a:r>
          </a:p>
        </p:txBody>
      </p:sp>
      <p:sp>
        <p:nvSpPr>
          <p:cNvPr id="46" name="Подзаголовок 2">
            <a:extLst>
              <a:ext uri="{FF2B5EF4-FFF2-40B4-BE49-F238E27FC236}">
                <a16:creationId xmlns:a16="http://schemas.microsoft.com/office/drawing/2014/main" id="{ED3E1AA3-E9FB-4200-BAAD-EE0802B89BBE}"/>
              </a:ext>
            </a:extLst>
          </p:cNvPr>
          <p:cNvSpPr txBox="1">
            <a:spLocks/>
          </p:cNvSpPr>
          <p:nvPr/>
        </p:nvSpPr>
        <p:spPr>
          <a:xfrm>
            <a:off x="7197668" y="36150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FIRST PERSON </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Make sure to your job descriptions are in first person</a:t>
            </a:r>
          </a:p>
        </p:txBody>
      </p:sp>
      <p:sp>
        <p:nvSpPr>
          <p:cNvPr id="47" name="Подзаголовок 2">
            <a:extLst>
              <a:ext uri="{FF2B5EF4-FFF2-40B4-BE49-F238E27FC236}">
                <a16:creationId xmlns:a16="http://schemas.microsoft.com/office/drawing/2014/main" id="{D012B1ED-0D88-46AC-8BD2-EAB5B855703D}"/>
              </a:ext>
            </a:extLst>
          </p:cNvPr>
          <p:cNvSpPr txBox="1">
            <a:spLocks/>
          </p:cNvSpPr>
          <p:nvPr/>
        </p:nvSpPr>
        <p:spPr>
          <a:xfrm>
            <a:off x="7197668" y="2025846"/>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BE RELEVANT</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Undoubtedly you have many accomplishments and experiences, but be take time to separate the wheat from the chaff and include only what’s relevant for prospective employers </a:t>
            </a:r>
          </a:p>
        </p:txBody>
      </p:sp>
      <p:sp>
        <p:nvSpPr>
          <p:cNvPr id="48" name="Подзаголовок 2">
            <a:extLst>
              <a:ext uri="{FF2B5EF4-FFF2-40B4-BE49-F238E27FC236}">
                <a16:creationId xmlns:a16="http://schemas.microsoft.com/office/drawing/2014/main" id="{3F0841CA-41BF-4567-9B8E-D077119E3654}"/>
              </a:ext>
            </a:extLst>
          </p:cNvPr>
          <p:cNvSpPr txBox="1">
            <a:spLocks/>
          </p:cNvSpPr>
          <p:nvPr/>
        </p:nvSpPr>
        <p:spPr>
          <a:xfrm>
            <a:off x="7197668" y="365105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AVOID LISTING RESPONSIBILITIES</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Although important, time and space is limited. Focus instead on relevant accomplishments. </a:t>
            </a:r>
          </a:p>
        </p:txBody>
      </p:sp>
      <p:grpSp>
        <p:nvGrpSpPr>
          <p:cNvPr id="49" name="Группа 19">
            <a:extLst>
              <a:ext uri="{FF2B5EF4-FFF2-40B4-BE49-F238E27FC236}">
                <a16:creationId xmlns:a16="http://schemas.microsoft.com/office/drawing/2014/main" id="{3A3BB647-A719-4A43-81A9-0F01998B33A7}"/>
              </a:ext>
            </a:extLst>
          </p:cNvPr>
          <p:cNvGrpSpPr/>
          <p:nvPr/>
        </p:nvGrpSpPr>
        <p:grpSpPr>
          <a:xfrm>
            <a:off x="5703462" y="362419"/>
            <a:ext cx="1371600" cy="1371600"/>
            <a:chOff x="571169" y="1087922"/>
            <a:chExt cx="647651" cy="645711"/>
          </a:xfrm>
          <a:solidFill>
            <a:srgbClr val="39FF00"/>
          </a:solidFill>
        </p:grpSpPr>
        <p:sp>
          <p:nvSpPr>
            <p:cNvPr id="50" name="Прямоугольник 3">
              <a:extLst>
                <a:ext uri="{FF2B5EF4-FFF2-40B4-BE49-F238E27FC236}">
                  <a16:creationId xmlns:a16="http://schemas.microsoft.com/office/drawing/2014/main" id="{3527D41B-02EF-479B-8E64-5D38741BFFA5}"/>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1" name="Прямоугольник 4">
              <a:extLst>
                <a:ext uri="{FF2B5EF4-FFF2-40B4-BE49-F238E27FC236}">
                  <a16:creationId xmlns:a16="http://schemas.microsoft.com/office/drawing/2014/main" id="{8408CC56-74B1-4C61-B66D-72A62DFB7759}"/>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2" name="Прямоугольник 5">
              <a:extLst>
                <a:ext uri="{FF2B5EF4-FFF2-40B4-BE49-F238E27FC236}">
                  <a16:creationId xmlns:a16="http://schemas.microsoft.com/office/drawing/2014/main" id="{D8EEEDC8-B5C0-4725-A935-969D5FC19841}"/>
                </a:ext>
              </a:extLst>
            </p:cNvPr>
            <p:cNvSpPr/>
            <p:nvPr/>
          </p:nvSpPr>
          <p:spPr>
            <a:xfrm>
              <a:off x="971605" y="1385181"/>
              <a:ext cx="189381" cy="217339"/>
            </a:xfrm>
            <a:prstGeom prst="rect">
              <a:avLst/>
            </a:prstGeom>
            <a:grpFill/>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grpSp>
        <p:nvGrpSpPr>
          <p:cNvPr id="53" name="Группа 19">
            <a:extLst>
              <a:ext uri="{FF2B5EF4-FFF2-40B4-BE49-F238E27FC236}">
                <a16:creationId xmlns:a16="http://schemas.microsoft.com/office/drawing/2014/main" id="{9A682A0C-018C-4EA4-AE15-D64A14E79136}"/>
              </a:ext>
            </a:extLst>
          </p:cNvPr>
          <p:cNvGrpSpPr/>
          <p:nvPr/>
        </p:nvGrpSpPr>
        <p:grpSpPr>
          <a:xfrm>
            <a:off x="5703462" y="2025846"/>
            <a:ext cx="1371600" cy="1371600"/>
            <a:chOff x="571169" y="1087922"/>
            <a:chExt cx="647651" cy="645711"/>
          </a:xfrm>
          <a:solidFill>
            <a:srgbClr val="39FF00"/>
          </a:solidFill>
        </p:grpSpPr>
        <p:sp>
          <p:nvSpPr>
            <p:cNvPr id="54" name="Прямоугольник 3">
              <a:extLst>
                <a:ext uri="{FF2B5EF4-FFF2-40B4-BE49-F238E27FC236}">
                  <a16:creationId xmlns:a16="http://schemas.microsoft.com/office/drawing/2014/main" id="{41FDE49B-E0F9-49BD-B48C-F2BD3B4783F3}"/>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5" name="Прямоугольник 4">
              <a:extLst>
                <a:ext uri="{FF2B5EF4-FFF2-40B4-BE49-F238E27FC236}">
                  <a16:creationId xmlns:a16="http://schemas.microsoft.com/office/drawing/2014/main" id="{E56080F3-9738-4B3D-90D5-22FEB815B1B6}"/>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6" name="Прямоугольник 5">
              <a:extLst>
                <a:ext uri="{FF2B5EF4-FFF2-40B4-BE49-F238E27FC236}">
                  <a16:creationId xmlns:a16="http://schemas.microsoft.com/office/drawing/2014/main" id="{64787A1D-10A5-40E1-9AA4-CB0CC7102FF5}"/>
                </a:ext>
              </a:extLst>
            </p:cNvPr>
            <p:cNvSpPr/>
            <p:nvPr/>
          </p:nvSpPr>
          <p:spPr>
            <a:xfrm>
              <a:off x="964794" y="1385181"/>
              <a:ext cx="196193" cy="217339"/>
            </a:xfrm>
            <a:prstGeom prst="rect">
              <a:avLst/>
            </a:prstGeom>
            <a:grpFill/>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grpSp>
        <p:nvGrpSpPr>
          <p:cNvPr id="57" name="Группа 19">
            <a:extLst>
              <a:ext uri="{FF2B5EF4-FFF2-40B4-BE49-F238E27FC236}">
                <a16:creationId xmlns:a16="http://schemas.microsoft.com/office/drawing/2014/main" id="{10BE3703-D992-447B-827B-90D7833EAAB1}"/>
              </a:ext>
            </a:extLst>
          </p:cNvPr>
          <p:cNvGrpSpPr/>
          <p:nvPr/>
        </p:nvGrpSpPr>
        <p:grpSpPr>
          <a:xfrm>
            <a:off x="5703462" y="3651050"/>
            <a:ext cx="1371600" cy="1371600"/>
            <a:chOff x="571169" y="1087922"/>
            <a:chExt cx="647651" cy="645711"/>
          </a:xfrm>
          <a:solidFill>
            <a:srgbClr val="39FF00"/>
          </a:solidFill>
        </p:grpSpPr>
        <p:sp>
          <p:nvSpPr>
            <p:cNvPr id="58" name="Прямоугольник 3">
              <a:extLst>
                <a:ext uri="{FF2B5EF4-FFF2-40B4-BE49-F238E27FC236}">
                  <a16:creationId xmlns:a16="http://schemas.microsoft.com/office/drawing/2014/main" id="{2EB918AF-6B09-4A0E-811B-3A10C3096410}"/>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9" name="Прямоугольник 4">
              <a:extLst>
                <a:ext uri="{FF2B5EF4-FFF2-40B4-BE49-F238E27FC236}">
                  <a16:creationId xmlns:a16="http://schemas.microsoft.com/office/drawing/2014/main" id="{F23414F1-AC68-4906-920C-327BCE7A13DD}"/>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0" name="Прямоугольник 5">
              <a:extLst>
                <a:ext uri="{FF2B5EF4-FFF2-40B4-BE49-F238E27FC236}">
                  <a16:creationId xmlns:a16="http://schemas.microsoft.com/office/drawing/2014/main" id="{74BC9D48-798D-45E5-978A-179879F9292D}"/>
                </a:ext>
              </a:extLst>
            </p:cNvPr>
            <p:cNvSpPr/>
            <p:nvPr/>
          </p:nvSpPr>
          <p:spPr>
            <a:xfrm>
              <a:off x="979932" y="1385181"/>
              <a:ext cx="181054" cy="217339"/>
            </a:xfrm>
            <a:prstGeom prst="rect">
              <a:avLst/>
            </a:prstGeom>
            <a:grpFill/>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61" name="Подзаголовок 2">
            <a:extLst>
              <a:ext uri="{FF2B5EF4-FFF2-40B4-BE49-F238E27FC236}">
                <a16:creationId xmlns:a16="http://schemas.microsoft.com/office/drawing/2014/main" id="{5E52B1F9-AA84-4F8D-BA83-4620F4F68F06}"/>
              </a:ext>
            </a:extLst>
          </p:cNvPr>
          <p:cNvSpPr txBox="1">
            <a:spLocks/>
          </p:cNvSpPr>
          <p:nvPr/>
        </p:nvSpPr>
        <p:spPr>
          <a:xfrm>
            <a:off x="5703462" y="5276254"/>
            <a:ext cx="5628025" cy="1371600"/>
          </a:xfrm>
          <a:prstGeom prst="rect">
            <a:avLst/>
          </a:prstGeom>
          <a:ln>
            <a:solidFill>
              <a:srgbClr val="0E4200"/>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OVERHAUL YOUR JOB EXPERIENCES </a:t>
            </a:r>
          </a:p>
          <a:p>
            <a:pPr marL="0" indent="0">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Go through your LinkedIn profile and clean up your job descriptions. If possible, remove jobs that aren’t relevant to your prospective employers.  </a:t>
            </a:r>
          </a:p>
        </p:txBody>
      </p:sp>
    </p:spTree>
    <p:extLst>
      <p:ext uri="{BB962C8B-B14F-4D97-AF65-F5344CB8AC3E}">
        <p14:creationId xmlns:p14="http://schemas.microsoft.com/office/powerpoint/2010/main" val="248777414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46" grpId="0" animBg="1"/>
      <p:bldP spid="47" grpId="0" animBg="1"/>
      <p:bldP spid="48" grpId="0" animBg="1"/>
      <p:bldP spid="6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4</a:t>
            </a:r>
          </a:p>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Add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Recs +  </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5" name="Подзаголовок 2"/>
          <p:cNvSpPr txBox="1">
            <a:spLocks/>
          </p:cNvSpPr>
          <p:nvPr/>
        </p:nvSpPr>
        <p:spPr>
          <a:xfrm>
            <a:off x="921178" y="3528070"/>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This is the final stage. Leverage your hard earned network. Now is the time to reach out to past employers and bosses for recommendations. </a:t>
            </a:r>
          </a:p>
        </p:txBody>
      </p:sp>
      <p:sp>
        <p:nvSpPr>
          <p:cNvPr id="24" name="Подзаголовок 2">
            <a:extLst>
              <a:ext uri="{FF2B5EF4-FFF2-40B4-BE49-F238E27FC236}">
                <a16:creationId xmlns:a16="http://schemas.microsoft.com/office/drawing/2014/main" id="{2F745764-50D3-4A36-8EB1-C9058786BB45}"/>
              </a:ext>
            </a:extLst>
          </p:cNvPr>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LINKEDIN DEEP DIVE</a:t>
            </a:r>
          </a:p>
        </p:txBody>
      </p:sp>
      <p:sp>
        <p:nvSpPr>
          <p:cNvPr id="25" name="Текст 11">
            <a:extLst>
              <a:ext uri="{FF2B5EF4-FFF2-40B4-BE49-F238E27FC236}">
                <a16:creationId xmlns:a16="http://schemas.microsoft.com/office/drawing/2014/main" id="{3F6D84DC-A73D-4EBF-B542-EFA1EF41D5DD}"/>
              </a:ext>
            </a:extLst>
          </p:cNvPr>
          <p:cNvSpPr txBox="1">
            <a:spLocks/>
          </p:cNvSpPr>
          <p:nvPr/>
        </p:nvSpPr>
        <p:spPr>
          <a:xfrm>
            <a:off x="5623976" y="4149727"/>
            <a:ext cx="2420110" cy="3362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accent1">
                    <a:lumMod val="75000"/>
                  </a:schemeClr>
                </a:solidFill>
                <a:latin typeface="Poppins SemiBold" panose="02000000000000000000" pitchFamily="2" charset="0"/>
                <a:cs typeface="Poppins SemiBold" panose="02000000000000000000" pitchFamily="2" charset="0"/>
              </a:rPr>
              <a:t>Examples </a:t>
            </a:r>
          </a:p>
        </p:txBody>
      </p:sp>
      <p:sp>
        <p:nvSpPr>
          <p:cNvPr id="26" name="Подзаголовок 2">
            <a:extLst>
              <a:ext uri="{FF2B5EF4-FFF2-40B4-BE49-F238E27FC236}">
                <a16:creationId xmlns:a16="http://schemas.microsoft.com/office/drawing/2014/main" id="{0F79F1E3-E903-4C04-97C7-3901596FC5FC}"/>
              </a:ext>
            </a:extLst>
          </p:cNvPr>
          <p:cNvSpPr txBox="1">
            <a:spLocks/>
          </p:cNvSpPr>
          <p:nvPr/>
        </p:nvSpPr>
        <p:spPr>
          <a:xfrm>
            <a:off x="7197668" y="36150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CHOOSE WISELY</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Be targeted and make them relevant to the positions you’re applying for.</a:t>
            </a:r>
          </a:p>
        </p:txBody>
      </p:sp>
      <p:sp>
        <p:nvSpPr>
          <p:cNvPr id="27" name="Подзаголовок 2">
            <a:extLst>
              <a:ext uri="{FF2B5EF4-FFF2-40B4-BE49-F238E27FC236}">
                <a16:creationId xmlns:a16="http://schemas.microsoft.com/office/drawing/2014/main" id="{B11AB7EB-CD74-483E-BC85-34EDF1F61D87}"/>
              </a:ext>
            </a:extLst>
          </p:cNvPr>
          <p:cNvSpPr txBox="1">
            <a:spLocks/>
          </p:cNvSpPr>
          <p:nvPr/>
        </p:nvSpPr>
        <p:spPr>
          <a:xfrm>
            <a:off x="7197668" y="2036796"/>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GIVE DIRECTION</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People are busy. Help your recommenders out by providing them with the exact prospective positions and the specific skills you’d like highlighted</a:t>
            </a:r>
          </a:p>
        </p:txBody>
      </p:sp>
      <p:sp>
        <p:nvSpPr>
          <p:cNvPr id="28" name="Подзаголовок 2">
            <a:extLst>
              <a:ext uri="{FF2B5EF4-FFF2-40B4-BE49-F238E27FC236}">
                <a16:creationId xmlns:a16="http://schemas.microsoft.com/office/drawing/2014/main" id="{1D0384CC-1726-46E9-966E-42FAB6156249}"/>
              </a:ext>
            </a:extLst>
          </p:cNvPr>
          <p:cNvSpPr txBox="1">
            <a:spLocks/>
          </p:cNvSpPr>
          <p:nvPr/>
        </p:nvSpPr>
        <p:spPr>
          <a:xfrm>
            <a:off x="7197668" y="3651050"/>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KEEP IT WITHIN REASON</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You only need a few high impact recommendations. Don’t overdo it here. Prioritize quality over quantity. </a:t>
            </a:r>
          </a:p>
        </p:txBody>
      </p:sp>
      <p:grpSp>
        <p:nvGrpSpPr>
          <p:cNvPr id="29" name="Группа 19">
            <a:extLst>
              <a:ext uri="{FF2B5EF4-FFF2-40B4-BE49-F238E27FC236}">
                <a16:creationId xmlns:a16="http://schemas.microsoft.com/office/drawing/2014/main" id="{5F895BCB-2EB5-4436-9E68-36A9A4F99338}"/>
              </a:ext>
            </a:extLst>
          </p:cNvPr>
          <p:cNvGrpSpPr/>
          <p:nvPr/>
        </p:nvGrpSpPr>
        <p:grpSpPr>
          <a:xfrm>
            <a:off x="5703462" y="362419"/>
            <a:ext cx="1371600" cy="1371600"/>
            <a:chOff x="571169" y="1087922"/>
            <a:chExt cx="647651" cy="645711"/>
          </a:xfrm>
          <a:solidFill>
            <a:srgbClr val="39FF00"/>
          </a:solidFill>
        </p:grpSpPr>
        <p:sp>
          <p:nvSpPr>
            <p:cNvPr id="30" name="Прямоугольник 3">
              <a:extLst>
                <a:ext uri="{FF2B5EF4-FFF2-40B4-BE49-F238E27FC236}">
                  <a16:creationId xmlns:a16="http://schemas.microsoft.com/office/drawing/2014/main" id="{EAB846DE-6E3E-4E67-B2CA-E91CD3A4D0E1}"/>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Прямоугольник 4">
              <a:extLst>
                <a:ext uri="{FF2B5EF4-FFF2-40B4-BE49-F238E27FC236}">
                  <a16:creationId xmlns:a16="http://schemas.microsoft.com/office/drawing/2014/main" id="{B4385646-973D-4CA6-B221-E62386F3EBEB}"/>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Прямоугольник 5">
              <a:extLst>
                <a:ext uri="{FF2B5EF4-FFF2-40B4-BE49-F238E27FC236}">
                  <a16:creationId xmlns:a16="http://schemas.microsoft.com/office/drawing/2014/main" id="{C272AC31-DA57-4B01-982E-34539B471B7B}"/>
                </a:ext>
              </a:extLst>
            </p:cNvPr>
            <p:cNvSpPr/>
            <p:nvPr/>
          </p:nvSpPr>
          <p:spPr>
            <a:xfrm>
              <a:off x="971605" y="1385181"/>
              <a:ext cx="189381" cy="217339"/>
            </a:xfrm>
            <a:prstGeom prst="rect">
              <a:avLst/>
            </a:prstGeom>
            <a:grpFill/>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grpSp>
        <p:nvGrpSpPr>
          <p:cNvPr id="38" name="Группа 19">
            <a:extLst>
              <a:ext uri="{FF2B5EF4-FFF2-40B4-BE49-F238E27FC236}">
                <a16:creationId xmlns:a16="http://schemas.microsoft.com/office/drawing/2014/main" id="{F9A989A1-BA5F-4B95-9321-B0B4C76B0EAC}"/>
              </a:ext>
            </a:extLst>
          </p:cNvPr>
          <p:cNvGrpSpPr/>
          <p:nvPr/>
        </p:nvGrpSpPr>
        <p:grpSpPr>
          <a:xfrm>
            <a:off x="5703462" y="2025846"/>
            <a:ext cx="1371600" cy="1371600"/>
            <a:chOff x="571169" y="1087922"/>
            <a:chExt cx="647651" cy="645711"/>
          </a:xfrm>
          <a:solidFill>
            <a:srgbClr val="39FF00"/>
          </a:solidFill>
        </p:grpSpPr>
        <p:sp>
          <p:nvSpPr>
            <p:cNvPr id="39" name="Прямоугольник 3">
              <a:extLst>
                <a:ext uri="{FF2B5EF4-FFF2-40B4-BE49-F238E27FC236}">
                  <a16:creationId xmlns:a16="http://schemas.microsoft.com/office/drawing/2014/main" id="{C5ECBCA1-7451-4D41-A74B-C869C3D6F713}"/>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2" name="Прямоугольник 4">
              <a:extLst>
                <a:ext uri="{FF2B5EF4-FFF2-40B4-BE49-F238E27FC236}">
                  <a16:creationId xmlns:a16="http://schemas.microsoft.com/office/drawing/2014/main" id="{9D697120-7B87-4D93-9373-487C1A20DA8B}"/>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3" name="Прямоугольник 5">
              <a:extLst>
                <a:ext uri="{FF2B5EF4-FFF2-40B4-BE49-F238E27FC236}">
                  <a16:creationId xmlns:a16="http://schemas.microsoft.com/office/drawing/2014/main" id="{705BB083-627F-4F83-88AE-FF4AF9F3DC14}"/>
                </a:ext>
              </a:extLst>
            </p:cNvPr>
            <p:cNvSpPr/>
            <p:nvPr/>
          </p:nvSpPr>
          <p:spPr>
            <a:xfrm>
              <a:off x="964794" y="1385181"/>
              <a:ext cx="196193" cy="217339"/>
            </a:xfrm>
            <a:prstGeom prst="rect">
              <a:avLst/>
            </a:prstGeom>
            <a:grpFill/>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grpSp>
        <p:nvGrpSpPr>
          <p:cNvPr id="44" name="Группа 19">
            <a:extLst>
              <a:ext uri="{FF2B5EF4-FFF2-40B4-BE49-F238E27FC236}">
                <a16:creationId xmlns:a16="http://schemas.microsoft.com/office/drawing/2014/main" id="{070EB946-9413-472C-8E83-DA82BE6D9E4F}"/>
              </a:ext>
            </a:extLst>
          </p:cNvPr>
          <p:cNvGrpSpPr/>
          <p:nvPr/>
        </p:nvGrpSpPr>
        <p:grpSpPr>
          <a:xfrm>
            <a:off x="5703462" y="3651050"/>
            <a:ext cx="1371600" cy="1371600"/>
            <a:chOff x="571169" y="1087922"/>
            <a:chExt cx="647651" cy="645711"/>
          </a:xfrm>
          <a:solidFill>
            <a:srgbClr val="39FF00"/>
          </a:solidFill>
        </p:grpSpPr>
        <p:sp>
          <p:nvSpPr>
            <p:cNvPr id="45" name="Прямоугольник 3">
              <a:extLst>
                <a:ext uri="{FF2B5EF4-FFF2-40B4-BE49-F238E27FC236}">
                  <a16:creationId xmlns:a16="http://schemas.microsoft.com/office/drawing/2014/main" id="{1CA7C873-A8B3-4D5A-8A82-FB9F9A6B8382}"/>
                </a:ext>
              </a:extLst>
            </p:cNvPr>
            <p:cNvSpPr/>
            <p:nvPr/>
          </p:nvSpPr>
          <p:spPr>
            <a:xfrm>
              <a:off x="571169" y="1087922"/>
              <a:ext cx="514350" cy="514350"/>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6" name="Прямоугольник 4">
              <a:extLst>
                <a:ext uri="{FF2B5EF4-FFF2-40B4-BE49-F238E27FC236}">
                  <a16:creationId xmlns:a16="http://schemas.microsoft.com/office/drawing/2014/main" id="{5F4AF366-BE7D-496D-8C17-F74C8540F45A}"/>
                </a:ext>
              </a:extLst>
            </p:cNvPr>
            <p:cNvSpPr/>
            <p:nvPr/>
          </p:nvSpPr>
          <p:spPr>
            <a:xfrm>
              <a:off x="704470" y="1219283"/>
              <a:ext cx="514350" cy="514350"/>
            </a:xfrm>
            <a:prstGeom prst="rect">
              <a:avLst/>
            </a:prstGeom>
            <a:grp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7" name="Прямоугольник 5">
              <a:extLst>
                <a:ext uri="{FF2B5EF4-FFF2-40B4-BE49-F238E27FC236}">
                  <a16:creationId xmlns:a16="http://schemas.microsoft.com/office/drawing/2014/main" id="{15F84BC0-B8C1-4BA4-9955-514132DBBA64}"/>
                </a:ext>
              </a:extLst>
            </p:cNvPr>
            <p:cNvSpPr/>
            <p:nvPr/>
          </p:nvSpPr>
          <p:spPr>
            <a:xfrm>
              <a:off x="979932" y="1385181"/>
              <a:ext cx="181054" cy="217339"/>
            </a:xfrm>
            <a:prstGeom prst="rect">
              <a:avLst/>
            </a:prstGeom>
            <a:grpFill/>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49" name="Подзаголовок 2">
            <a:extLst>
              <a:ext uri="{FF2B5EF4-FFF2-40B4-BE49-F238E27FC236}">
                <a16:creationId xmlns:a16="http://schemas.microsoft.com/office/drawing/2014/main" id="{AE7D3782-BE0E-4FAD-80F6-F1A7CC7D7EB4}"/>
              </a:ext>
            </a:extLst>
          </p:cNvPr>
          <p:cNvSpPr txBox="1">
            <a:spLocks/>
          </p:cNvSpPr>
          <p:nvPr/>
        </p:nvSpPr>
        <p:spPr>
          <a:xfrm>
            <a:off x="5703462" y="5276254"/>
            <a:ext cx="5628025" cy="1371600"/>
          </a:xfrm>
          <a:prstGeom prst="rect">
            <a:avLst/>
          </a:prstGeom>
          <a:ln>
            <a:solidFill>
              <a:srgbClr val="0E4200"/>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FINISHING TOUCHES </a:t>
            </a:r>
          </a:p>
          <a:p>
            <a:pPr>
              <a:lnSpc>
                <a:spcPts val="1800"/>
              </a:lnSpc>
              <a:spcBef>
                <a:spcPts val="1200"/>
              </a:spcBef>
            </a:pPr>
            <a:r>
              <a:rPr lang="en-US" sz="1400" b="1" dirty="0">
                <a:latin typeface="Poppins" panose="02000000000000000000" pitchFamily="2" charset="0"/>
                <a:ea typeface="Karla" pitchFamily="2" charset="0"/>
                <a:cs typeface="Poppins" panose="02000000000000000000" pitchFamily="2" charset="0"/>
              </a:rPr>
              <a:t>Add a professional headshot and include other media as appropriate </a:t>
            </a:r>
          </a:p>
          <a:p>
            <a:pPr>
              <a:lnSpc>
                <a:spcPts val="1800"/>
              </a:lnSpc>
              <a:spcBef>
                <a:spcPts val="1200"/>
              </a:spcBef>
            </a:pPr>
            <a:r>
              <a:rPr lang="en-US" sz="1400" b="1" dirty="0">
                <a:latin typeface="Poppins" panose="02000000000000000000" pitchFamily="2" charset="0"/>
                <a:ea typeface="Karla" pitchFamily="2" charset="0"/>
                <a:cs typeface="Poppins" panose="02000000000000000000" pitchFamily="2" charset="0"/>
              </a:rPr>
              <a:t>Be active – post, join groups, comment on posts (be professional) </a:t>
            </a:r>
          </a:p>
        </p:txBody>
      </p:sp>
      <p:pic>
        <p:nvPicPr>
          <p:cNvPr id="3" name="Picture 2">
            <a:extLst>
              <a:ext uri="{FF2B5EF4-FFF2-40B4-BE49-F238E27FC236}">
                <a16:creationId xmlns:a16="http://schemas.microsoft.com/office/drawing/2014/main" id="{944217EE-22F5-4A92-B08B-D06E537217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067302"/>
            <a:ext cx="2436575" cy="1790698"/>
          </a:xfrm>
          <a:prstGeom prst="rect">
            <a:avLst/>
          </a:prstGeom>
        </p:spPr>
      </p:pic>
      <p:pic>
        <p:nvPicPr>
          <p:cNvPr id="55" name="Picture 54">
            <a:extLst>
              <a:ext uri="{FF2B5EF4-FFF2-40B4-BE49-F238E27FC236}">
                <a16:creationId xmlns:a16="http://schemas.microsoft.com/office/drawing/2014/main" id="{DF5D8AE0-EB28-4AFF-8B51-7A3F531D52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7267" y="5067302"/>
            <a:ext cx="2436575" cy="1790698"/>
          </a:xfrm>
          <a:prstGeom prst="rect">
            <a:avLst/>
          </a:prstGeom>
        </p:spPr>
      </p:pic>
    </p:spTree>
    <p:extLst>
      <p:ext uri="{BB962C8B-B14F-4D97-AF65-F5344CB8AC3E}">
        <p14:creationId xmlns:p14="http://schemas.microsoft.com/office/powerpoint/2010/main" val="95660120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P spid="27" grpId="0" animBg="1"/>
      <p:bldP spid="28" grpId="0" animBg="1"/>
      <p:bldP spid="4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YOUR      DIGITAL BRAND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LINKEDIN DEEP DIVE </a:t>
            </a:r>
          </a:p>
        </p:txBody>
      </p:sp>
      <p:sp>
        <p:nvSpPr>
          <p:cNvPr id="31" name="Прямоугольник 30"/>
          <p:cNvSpPr/>
          <p:nvPr/>
        </p:nvSpPr>
        <p:spPr>
          <a:xfrm>
            <a:off x="239232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DIGITAL BRAND TIPS</a:t>
            </a:r>
          </a:p>
        </p:txBody>
      </p:sp>
      <p:sp>
        <p:nvSpPr>
          <p:cNvPr id="27" name="Прямоугольник 26"/>
          <p:cNvSpPr/>
          <p:nvPr/>
        </p:nvSpPr>
        <p:spPr>
          <a:xfrm>
            <a:off x="629461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17950"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a:cxnSpLocks/>
          </p:cNvCxnSpPr>
          <p:nvPr/>
        </p:nvCxnSpPr>
        <p:spPr>
          <a:xfrm>
            <a:off x="3324176"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a:cxnSpLocks/>
          </p:cNvCxnSpPr>
          <p:nvPr/>
        </p:nvCxnSpPr>
        <p:spPr>
          <a:xfrm>
            <a:off x="7245493"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cxnSpLocks/>
          </p:cNvCxnSpPr>
          <p:nvPr/>
        </p:nvCxnSpPr>
        <p:spPr>
          <a:xfrm>
            <a:off x="3359012"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a:cxnSpLocks/>
          </p:cNvCxnSpPr>
          <p:nvPr/>
        </p:nvCxnSpPr>
        <p:spPr>
          <a:xfrm>
            <a:off x="7245493"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YOUR DIGITAL BRAND</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5" name="Rectangle 24">
            <a:extLst>
              <a:ext uri="{FF2B5EF4-FFF2-40B4-BE49-F238E27FC236}">
                <a16:creationId xmlns:a16="http://schemas.microsoft.com/office/drawing/2014/main" id="{3892AFD7-7D8F-4774-A9A0-41A155CE5EE1}"/>
              </a:ext>
            </a:extLst>
          </p:cNvPr>
          <p:cNvSpPr/>
          <p:nvPr/>
        </p:nvSpPr>
        <p:spPr>
          <a:xfrm>
            <a:off x="1519087" y="2012938"/>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46D04DB-405F-4649-8483-F5EEDE09286A}"/>
              </a:ext>
            </a:extLst>
          </p:cNvPr>
          <p:cNvSpPr/>
          <p:nvPr/>
        </p:nvSpPr>
        <p:spPr>
          <a:xfrm>
            <a:off x="1042058" y="3717945"/>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1673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P spid="25" grpId="0" animBg="1"/>
      <p:bldP spid="3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167640"/>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Avoid stale profiles</a:t>
            </a:r>
            <a:r>
              <a:rPr lang="en-US" sz="1200" normalizeH="1" baseline="30000" dirty="0">
                <a:solidFill>
                  <a:schemeClr val="bg1">
                    <a:lumMod val="50000"/>
                  </a:schemeClr>
                </a:solidFill>
                <a:latin typeface="Poppins" panose="02000000000000000000" pitchFamily="2" charset="0"/>
                <a:ea typeface="Karla" pitchFamily="2" charset="0"/>
                <a:cs typeface="Poppins" panose="02000000000000000000" pitchFamily="2" charset="0"/>
              </a:rPr>
              <a:t>7</a:t>
            </a: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Actively manage your profiles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Update your bio once or twice every year</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Make sure your descriptions are curated for the jobs you want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Schedule Time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Schedule time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Do it with a friend! </a:t>
            </a: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56823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endParaRPr lang="en-US" sz="1600" b="1" i="1" normalizeH="1" baseline="50000"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883590"/>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#1</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“Keep it Fresh”</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6" name="Picture Placeholder 5">
            <a:extLst>
              <a:ext uri="{FF2B5EF4-FFF2-40B4-BE49-F238E27FC236}">
                <a16:creationId xmlns:a16="http://schemas.microsoft.com/office/drawing/2014/main" id="{A9AC2620-6A16-4841-B5F4-EAC66AB53260}"/>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2" name="Rectangle 1">
            <a:extLst>
              <a:ext uri="{FF2B5EF4-FFF2-40B4-BE49-F238E27FC236}">
                <a16:creationId xmlns:a16="http://schemas.microsoft.com/office/drawing/2014/main" id="{C320D4C9-6003-43C8-A792-6E1BE58837DD}"/>
              </a:ext>
            </a:extLst>
          </p:cNvPr>
          <p:cNvSpPr/>
          <p:nvPr/>
        </p:nvSpPr>
        <p:spPr>
          <a:xfrm>
            <a:off x="113160" y="6319725"/>
            <a:ext cx="4694284" cy="486352"/>
          </a:xfrm>
          <a:prstGeom prst="rect">
            <a:avLst/>
          </a:prstGeom>
        </p:spPr>
        <p:txBody>
          <a:bodyPr wrap="square">
            <a:spAutoFit/>
          </a:bodyPr>
          <a:lstStyle/>
          <a:p>
            <a:pPr>
              <a:lnSpc>
                <a:spcPct val="150000"/>
              </a:lnSpc>
            </a:pPr>
            <a:r>
              <a:rPr lang="en-US" sz="900" dirty="0"/>
              <a:t>7. Fineman, M. (2015). What Your Professional Bio Needs to Get Noticed. </a:t>
            </a:r>
            <a:r>
              <a:rPr lang="en-US" sz="900" i="1" dirty="0"/>
              <a:t>Harvard Business Review Digital Articles</a:t>
            </a:r>
            <a:r>
              <a:rPr lang="en-US" sz="900" dirty="0"/>
              <a:t>, 2–4.</a:t>
            </a:r>
          </a:p>
        </p:txBody>
      </p:sp>
    </p:spTree>
    <p:extLst>
      <p:ext uri="{BB962C8B-B14F-4D97-AF65-F5344CB8AC3E}">
        <p14:creationId xmlns:p14="http://schemas.microsoft.com/office/powerpoint/2010/main" val="25103272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184068"/>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Make it Easy</a:t>
            </a:r>
            <a:r>
              <a:rPr lang="en-US" sz="1200" normalizeH="1" baseline="30000" dirty="0">
                <a:solidFill>
                  <a:schemeClr val="bg1">
                    <a:lumMod val="50000"/>
                  </a:schemeClr>
                </a:solidFill>
                <a:latin typeface="Poppins" panose="02000000000000000000" pitchFamily="2" charset="0"/>
                <a:ea typeface="Karla" pitchFamily="2" charset="0"/>
                <a:cs typeface="Poppins" panose="02000000000000000000" pitchFamily="2" charset="0"/>
              </a:rPr>
              <a:t>8</a:t>
            </a:r>
            <a:r>
              <a:rPr lang="en-US" sz="1200" b="1" dirty="0">
                <a:solidFill>
                  <a:schemeClr val="bg1">
                    <a:lumMod val="50000"/>
                  </a:schemeClr>
                </a:solidFill>
                <a:latin typeface="Poppins" panose="02000000000000000000" pitchFamily="2" charset="0"/>
                <a:ea typeface="Karla" pitchFamily="2" charset="0"/>
                <a:cs typeface="Poppins" panose="02000000000000000000" pitchFamily="2" charset="0"/>
              </a:rPr>
              <a: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Employers shouldn’t have to dig to find evidence of your accomplishments or publications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Link them!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Avoid Broken Links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Make sure they’re active and trackable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bit.ly links work great for this </a:t>
            </a: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900018"/>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#2</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“Link Your Work”</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9" name="Подзаголовок 2">
            <a:extLst>
              <a:ext uri="{FF2B5EF4-FFF2-40B4-BE49-F238E27FC236}">
                <a16:creationId xmlns:a16="http://schemas.microsoft.com/office/drawing/2014/main" id="{779F0A37-9996-4616-96D5-1DE9C7BE821A}"/>
              </a:ext>
            </a:extLst>
          </p:cNvPr>
          <p:cNvSpPr txBox="1">
            <a:spLocks/>
          </p:cNvSpPr>
          <p:nvPr/>
        </p:nvSpPr>
        <p:spPr>
          <a:xfrm>
            <a:off x="1003758" y="1584666"/>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p>
          <a:p>
            <a:pPr marL="0" indent="0" algn="ctr">
              <a:lnSpc>
                <a:spcPts val="1800"/>
              </a:lnSpc>
              <a:spcBef>
                <a:spcPts val="1200"/>
              </a:spcBef>
              <a:buNone/>
            </a:pPr>
            <a:endPar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6" name="Picture Placeholder 5">
            <a:extLst>
              <a:ext uri="{FF2B5EF4-FFF2-40B4-BE49-F238E27FC236}">
                <a16:creationId xmlns:a16="http://schemas.microsoft.com/office/drawing/2014/main" id="{7CFBADA2-3202-4CF5-99FD-79405B2686F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8" name="Rectangle 7">
            <a:extLst>
              <a:ext uri="{FF2B5EF4-FFF2-40B4-BE49-F238E27FC236}">
                <a16:creationId xmlns:a16="http://schemas.microsoft.com/office/drawing/2014/main" id="{BED0C4B3-C8DA-4AD0-BCC0-B6A2A4FE03ED}"/>
              </a:ext>
            </a:extLst>
          </p:cNvPr>
          <p:cNvSpPr/>
          <p:nvPr/>
        </p:nvSpPr>
        <p:spPr>
          <a:xfrm>
            <a:off x="113160" y="6319725"/>
            <a:ext cx="4694284" cy="486352"/>
          </a:xfrm>
          <a:prstGeom prst="rect">
            <a:avLst/>
          </a:prstGeom>
        </p:spPr>
        <p:txBody>
          <a:bodyPr wrap="square">
            <a:spAutoFit/>
          </a:bodyPr>
          <a:lstStyle/>
          <a:p>
            <a:pPr>
              <a:lnSpc>
                <a:spcPct val="150000"/>
              </a:lnSpc>
            </a:pPr>
            <a:r>
              <a:rPr lang="en-US" sz="900" dirty="0"/>
              <a:t>8. Fineman, M. (2015). What Your Professional Bio Needs to Get Noticed. </a:t>
            </a:r>
            <a:r>
              <a:rPr lang="en-US" sz="900" i="1" dirty="0"/>
              <a:t>Harvard Business Review Digital Articles</a:t>
            </a:r>
            <a:r>
              <a:rPr lang="en-US" sz="900" dirty="0"/>
              <a:t>, 2–4.</a:t>
            </a:r>
          </a:p>
        </p:txBody>
      </p:sp>
    </p:spTree>
    <p:extLst>
      <p:ext uri="{BB962C8B-B14F-4D97-AF65-F5344CB8AC3E}">
        <p14:creationId xmlns:p14="http://schemas.microsoft.com/office/powerpoint/2010/main" val="21757585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одзаголовок 2">
            <a:extLst>
              <a:ext uri="{FF2B5EF4-FFF2-40B4-BE49-F238E27FC236}">
                <a16:creationId xmlns:a16="http://schemas.microsoft.com/office/drawing/2014/main" id="{CCC0208E-EFEF-4A87-993C-CE51094DE659}"/>
              </a:ext>
            </a:extLst>
          </p:cNvPr>
          <p:cNvSpPr txBox="1">
            <a:spLocks/>
          </p:cNvSpPr>
          <p:nvPr/>
        </p:nvSpPr>
        <p:spPr>
          <a:xfrm>
            <a:off x="7502088" y="3378247"/>
            <a:ext cx="3874867" cy="25981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Delineate the personal from the professional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There should be a clear separation between your personal and your professional profiles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Check your privacy settings for both professional profiles and personal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Complete Erasure is Challenging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Be aware that scrubbing your personal profile may not lead to complete erasure </a:t>
            </a:r>
          </a:p>
          <a:p>
            <a:pPr lvl="1">
              <a:lnSpc>
                <a:spcPts val="1800"/>
              </a:lnSpc>
              <a:spcBef>
                <a:spcPts val="1200"/>
              </a:spcBef>
            </a:pPr>
            <a:endParaRPr lang="en-US" sz="1200" b="1"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8" name="Заголовок 1"/>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#3</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“Set Boundaries”</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p>
        </p:txBody>
      </p:sp>
      <p:pic>
        <p:nvPicPr>
          <p:cNvPr id="5" name="Picture Placeholder 4">
            <a:extLst>
              <a:ext uri="{FF2B5EF4-FFF2-40B4-BE49-F238E27FC236}">
                <a16:creationId xmlns:a16="http://schemas.microsoft.com/office/drawing/2014/main" id="{BD87253D-C819-4C16-87BB-3E5705B53B9B}"/>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p:pic>
    </p:spTree>
    <p:extLst>
      <p:ext uri="{BB962C8B-B14F-4D97-AF65-F5344CB8AC3E}">
        <p14:creationId xmlns:p14="http://schemas.microsoft.com/office/powerpoint/2010/main" val="39046710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211445"/>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Personal Bio / Online Elevator Pitch</a:t>
            </a:r>
            <a:r>
              <a:rPr lang="en-US" sz="1200" normalizeH="1" baseline="30000" dirty="0">
                <a:solidFill>
                  <a:schemeClr val="bg1">
                    <a:lumMod val="50000"/>
                  </a:schemeClr>
                </a:solidFill>
                <a:latin typeface="Poppins" panose="02000000000000000000" pitchFamily="2" charset="0"/>
                <a:ea typeface="Karla" pitchFamily="2" charset="0"/>
                <a:cs typeface="Poppins" panose="02000000000000000000" pitchFamily="2" charset="0"/>
              </a:rPr>
              <a:t>9</a:t>
            </a: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Bio needs to tell the same story across multiple digital mediums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Helps convey clearly who you are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Types: Two-line, Short, Long Bios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Others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Professional Headshot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Resume / Experience / Skills </a:t>
            </a: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61204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p>
          <a:p>
            <a:pPr marL="0" indent="0" algn="ctr">
              <a:lnSpc>
                <a:spcPts val="1800"/>
              </a:lnSpc>
              <a:spcBef>
                <a:spcPts val="1200"/>
              </a:spcBef>
              <a:buNone/>
            </a:pP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927395"/>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#4</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“Be Consistent”</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6" name="Picture Placeholder 5">
            <a:extLst>
              <a:ext uri="{FF2B5EF4-FFF2-40B4-BE49-F238E27FC236}">
                <a16:creationId xmlns:a16="http://schemas.microsoft.com/office/drawing/2014/main" id="{1C28C8F3-A5B0-415A-8226-733C67BA9B63}"/>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9" name="Rectangle 8">
            <a:extLst>
              <a:ext uri="{FF2B5EF4-FFF2-40B4-BE49-F238E27FC236}">
                <a16:creationId xmlns:a16="http://schemas.microsoft.com/office/drawing/2014/main" id="{564C3FC3-209B-4814-9B9B-72CBDFF8381B}"/>
              </a:ext>
            </a:extLst>
          </p:cNvPr>
          <p:cNvSpPr/>
          <p:nvPr/>
        </p:nvSpPr>
        <p:spPr>
          <a:xfrm>
            <a:off x="113160" y="6319725"/>
            <a:ext cx="4694284" cy="486352"/>
          </a:xfrm>
          <a:prstGeom prst="rect">
            <a:avLst/>
          </a:prstGeom>
        </p:spPr>
        <p:txBody>
          <a:bodyPr wrap="square">
            <a:spAutoFit/>
          </a:bodyPr>
          <a:lstStyle/>
          <a:p>
            <a:pPr>
              <a:lnSpc>
                <a:spcPct val="150000"/>
              </a:lnSpc>
            </a:pPr>
            <a:r>
              <a:rPr lang="en-US" sz="900" dirty="0"/>
              <a:t>9. Fineman, M. (2015). What Your Professional Bio Needs to Get Noticed. </a:t>
            </a:r>
            <a:r>
              <a:rPr lang="en-US" sz="900" i="1" dirty="0"/>
              <a:t>Harvard Business Review Digital Articles</a:t>
            </a:r>
            <a:r>
              <a:rPr lang="en-US" sz="900" dirty="0"/>
              <a:t>, 2–4.</a:t>
            </a:r>
          </a:p>
        </p:txBody>
      </p:sp>
    </p:spTree>
    <p:extLst>
      <p:ext uri="{BB962C8B-B14F-4D97-AF65-F5344CB8AC3E}">
        <p14:creationId xmlns:p14="http://schemas.microsoft.com/office/powerpoint/2010/main" val="256038857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одзаголовок 2">
            <a:extLst>
              <a:ext uri="{FF2B5EF4-FFF2-40B4-BE49-F238E27FC236}">
                <a16:creationId xmlns:a16="http://schemas.microsoft.com/office/drawing/2014/main" id="{CCC0208E-EFEF-4A87-993C-CE51094DE659}"/>
              </a:ext>
            </a:extLst>
          </p:cNvPr>
          <p:cNvSpPr txBox="1">
            <a:spLocks/>
          </p:cNvSpPr>
          <p:nvPr/>
        </p:nvSpPr>
        <p:spPr>
          <a:xfrm>
            <a:off x="7502087" y="3378247"/>
            <a:ext cx="4279022" cy="25981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Avoid the passive voice, be active</a:t>
            </a:r>
            <a:r>
              <a:rPr lang="en-US" sz="1200" normalizeH="1" baseline="30000" dirty="0">
                <a:solidFill>
                  <a:schemeClr val="bg1">
                    <a:lumMod val="50000"/>
                  </a:schemeClr>
                </a:solidFill>
                <a:latin typeface="Poppins" panose="02000000000000000000" pitchFamily="2" charset="0"/>
                <a:ea typeface="Karla" pitchFamily="2" charset="0"/>
                <a:cs typeface="Poppins" panose="02000000000000000000" pitchFamily="2" charset="0"/>
              </a:rPr>
              <a:t>10</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Downplaying achievements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“A promotion to Senior Analyst was awarded to me” vs. “ I was promoted to Senior Analyst”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Be Confident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Avoid using words like “attempting” or “trying”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Instead opt for “I’m doing this” </a:t>
            </a:r>
          </a:p>
          <a:p>
            <a:pPr marL="0" indent="0">
              <a:lnSpc>
                <a:spcPts val="1800"/>
              </a:lnSpc>
              <a:spcBef>
                <a:spcPts val="1200"/>
              </a:spcBef>
              <a:buNone/>
            </a:pPr>
            <a:r>
              <a:rPr lang="en-US" sz="2000" dirty="0">
                <a:solidFill>
                  <a:schemeClr val="bg1">
                    <a:lumMod val="50000"/>
                  </a:schemeClr>
                </a:solidFill>
                <a:latin typeface="Poppins" panose="02000000000000000000" pitchFamily="2" charset="0"/>
                <a:cs typeface="Poppins" panose="02000000000000000000" pitchFamily="2" charset="0"/>
              </a:rPr>
              <a:t>  </a:t>
            </a:r>
          </a:p>
        </p:txBody>
      </p:sp>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8" name="Заголовок 1"/>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#5</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“Use Active Voice”</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p>
        </p:txBody>
      </p:sp>
      <p:pic>
        <p:nvPicPr>
          <p:cNvPr id="5" name="Picture Placeholder 4">
            <a:extLst>
              <a:ext uri="{FF2B5EF4-FFF2-40B4-BE49-F238E27FC236}">
                <a16:creationId xmlns:a16="http://schemas.microsoft.com/office/drawing/2014/main" id="{35FBC04C-7357-45C2-86F1-D273B7B1EFA9}"/>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p:pic>
      <p:sp>
        <p:nvSpPr>
          <p:cNvPr id="7" name="Rectangle 6">
            <a:extLst>
              <a:ext uri="{FF2B5EF4-FFF2-40B4-BE49-F238E27FC236}">
                <a16:creationId xmlns:a16="http://schemas.microsoft.com/office/drawing/2014/main" id="{CF7C6375-1E7E-4A7A-AFE1-1F68F40105BE}"/>
              </a:ext>
            </a:extLst>
          </p:cNvPr>
          <p:cNvSpPr/>
          <p:nvPr/>
        </p:nvSpPr>
        <p:spPr>
          <a:xfrm>
            <a:off x="7502087" y="6371648"/>
            <a:ext cx="4694284" cy="486352"/>
          </a:xfrm>
          <a:prstGeom prst="rect">
            <a:avLst/>
          </a:prstGeom>
        </p:spPr>
        <p:txBody>
          <a:bodyPr wrap="square">
            <a:spAutoFit/>
          </a:bodyPr>
          <a:lstStyle/>
          <a:p>
            <a:pPr>
              <a:lnSpc>
                <a:spcPct val="150000"/>
              </a:lnSpc>
            </a:pPr>
            <a:r>
              <a:rPr lang="en-US" sz="900" dirty="0"/>
              <a:t>10. Fineman, M. (2015). What Your Professional Bio Needs to Get Noticed. </a:t>
            </a:r>
            <a:r>
              <a:rPr lang="en-US" sz="900" i="1" dirty="0"/>
              <a:t>Harvard Business Review Digital Articles</a:t>
            </a:r>
            <a:r>
              <a:rPr lang="en-US" sz="900" dirty="0"/>
              <a:t>, 2–4.</a:t>
            </a:r>
          </a:p>
        </p:txBody>
      </p:sp>
    </p:spTree>
    <p:extLst>
      <p:ext uri="{BB962C8B-B14F-4D97-AF65-F5344CB8AC3E}">
        <p14:creationId xmlns:p14="http://schemas.microsoft.com/office/powerpoint/2010/main" val="35929920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
          <p:cNvSpPr txBox="1">
            <a:spLocks/>
          </p:cNvSpPr>
          <p:nvPr/>
        </p:nvSpPr>
        <p:spPr>
          <a:xfrm>
            <a:off x="2261937" y="1189751"/>
            <a:ext cx="7928809" cy="81637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WHO WE ARE</a:t>
            </a:r>
          </a:p>
          <a:p>
            <a:pPr algn="ctr"/>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1" name="Текст 11"/>
          <p:cNvSpPr txBox="1">
            <a:spLocks/>
          </p:cNvSpPr>
          <p:nvPr/>
        </p:nvSpPr>
        <p:spPr>
          <a:xfrm>
            <a:off x="967561"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50000"/>
                  </a:schemeClr>
                </a:solidFill>
                <a:latin typeface="Poppins" panose="02000000000000000000" pitchFamily="2" charset="0"/>
                <a:ea typeface="Karla" pitchFamily="2" charset="0"/>
                <a:cs typeface="Poppins" panose="02000000000000000000" pitchFamily="2" charset="0"/>
              </a:rPr>
              <a:t>Associate Director for Student Academic Services &amp; Learning Design and a research librarian. She oversees Gutman Library's Writing Services and the Communications Lab in addition to providing research consultations and leading the library's learning design projects</a:t>
            </a:r>
            <a:endParaRPr lang="en-US" sz="1200" b="1" dirty="0">
              <a:solidFill>
                <a:schemeClr val="bg1">
                  <a:lumMod val="50000"/>
                </a:schemeClr>
              </a:solidFill>
              <a:latin typeface="Poppins" panose="02000000000000000000" pitchFamily="2" charset="0"/>
              <a:cs typeface="Poppins" panose="02000000000000000000" pitchFamily="2" charset="0"/>
            </a:endParaRPr>
          </a:p>
        </p:txBody>
      </p:sp>
      <p:cxnSp>
        <p:nvCxnSpPr>
          <p:cNvPr id="27" name="Прямая соединительная линия 26"/>
          <p:cNvCxnSpPr/>
          <p:nvPr/>
        </p:nvCxnSpPr>
        <p:spPr>
          <a:xfrm>
            <a:off x="4284922"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7740501"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6" name="Подзаголовок 2"/>
          <p:cNvSpPr txBox="1">
            <a:spLocks/>
          </p:cNvSpPr>
          <p:nvPr/>
        </p:nvSpPr>
        <p:spPr>
          <a:xfrm>
            <a:off x="4248592" y="88272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Adobe Caslon Pro" panose="0205050205050A020403"/>
                <a:ea typeface="Linux Libertine" panose="02000503000000000000" pitchFamily="2" charset="0"/>
                <a:cs typeface="Poppins SemiBold" panose="02000000000000000000" pitchFamily="2" charset="0"/>
              </a:rPr>
              <a:t># ABOUT US</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2" name="Текст 11">
            <a:extLst>
              <a:ext uri="{FF2B5EF4-FFF2-40B4-BE49-F238E27FC236}">
                <a16:creationId xmlns:a16="http://schemas.microsoft.com/office/drawing/2014/main" id="{CE3FE7D8-37E7-47D8-9729-C7811DB20DCD}"/>
              </a:ext>
            </a:extLst>
          </p:cNvPr>
          <p:cNvSpPr txBox="1">
            <a:spLocks/>
          </p:cNvSpPr>
          <p:nvPr/>
        </p:nvSpPr>
        <p:spPr>
          <a:xfrm>
            <a:off x="878515" y="2270715"/>
            <a:ext cx="323229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Ning Zou</a:t>
            </a:r>
          </a:p>
        </p:txBody>
      </p:sp>
      <p:sp>
        <p:nvSpPr>
          <p:cNvPr id="33" name="Текст 11">
            <a:extLst>
              <a:ext uri="{FF2B5EF4-FFF2-40B4-BE49-F238E27FC236}">
                <a16:creationId xmlns:a16="http://schemas.microsoft.com/office/drawing/2014/main" id="{308415BC-A2E6-4B44-8B2C-F1CC20159B61}"/>
              </a:ext>
            </a:extLst>
          </p:cNvPr>
          <p:cNvSpPr txBox="1">
            <a:spLocks/>
          </p:cNvSpPr>
          <p:nvPr/>
        </p:nvSpPr>
        <p:spPr>
          <a:xfrm>
            <a:off x="4348717" y="2270714"/>
            <a:ext cx="335988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MG Prezioso </a:t>
            </a:r>
          </a:p>
        </p:txBody>
      </p:sp>
      <p:sp>
        <p:nvSpPr>
          <p:cNvPr id="34" name="Текст 11">
            <a:extLst>
              <a:ext uri="{FF2B5EF4-FFF2-40B4-BE49-F238E27FC236}">
                <a16:creationId xmlns:a16="http://schemas.microsoft.com/office/drawing/2014/main" id="{4DB6346B-650B-4BBC-808C-A7F56CE9F928}"/>
              </a:ext>
            </a:extLst>
          </p:cNvPr>
          <p:cNvSpPr txBox="1">
            <a:spLocks/>
          </p:cNvSpPr>
          <p:nvPr/>
        </p:nvSpPr>
        <p:spPr>
          <a:xfrm>
            <a:off x="7921109" y="2270714"/>
            <a:ext cx="3211032"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Dylan J. Lukes</a:t>
            </a:r>
          </a:p>
        </p:txBody>
      </p:sp>
      <p:sp>
        <p:nvSpPr>
          <p:cNvPr id="35" name="Текст 11">
            <a:extLst>
              <a:ext uri="{FF2B5EF4-FFF2-40B4-BE49-F238E27FC236}">
                <a16:creationId xmlns:a16="http://schemas.microsoft.com/office/drawing/2014/main" id="{45FBD5CE-F595-4CE0-B23A-C457022BA19E}"/>
              </a:ext>
            </a:extLst>
          </p:cNvPr>
          <p:cNvSpPr txBox="1">
            <a:spLocks/>
          </p:cNvSpPr>
          <p:nvPr/>
        </p:nvSpPr>
        <p:spPr>
          <a:xfrm>
            <a:off x="4396563"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50000"/>
                  </a:schemeClr>
                </a:solidFill>
                <a:latin typeface="Poppins" panose="02000000000000000000" pitchFamily="2" charset="0"/>
              </a:rPr>
              <a:t>Doctoral candidate at Harvard University and HGSE. MG studies the intersection of psychology and literature. Specifically, she is interested in the process of children's narrative absorption, as well as how literature contributes to students' moral development and identity formation.</a:t>
            </a:r>
          </a:p>
        </p:txBody>
      </p:sp>
      <p:sp>
        <p:nvSpPr>
          <p:cNvPr id="36" name="Текст 11">
            <a:extLst>
              <a:ext uri="{FF2B5EF4-FFF2-40B4-BE49-F238E27FC236}">
                <a16:creationId xmlns:a16="http://schemas.microsoft.com/office/drawing/2014/main" id="{35A082BF-EE1A-4794-B294-6CD4F420B903}"/>
              </a:ext>
            </a:extLst>
          </p:cNvPr>
          <p:cNvSpPr txBox="1">
            <a:spLocks/>
          </p:cNvSpPr>
          <p:nvPr/>
        </p:nvSpPr>
        <p:spPr>
          <a:xfrm>
            <a:off x="7912536"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kern="0" dirty="0">
                <a:solidFill>
                  <a:schemeClr val="bg1">
                    <a:lumMod val="50000"/>
                  </a:schemeClr>
                </a:solidFill>
                <a:latin typeface="Poppins" panose="02000000000000000000" pitchFamily="2" charset="0"/>
                <a:ea typeface="Karla" pitchFamily="2" charset="0"/>
                <a:cs typeface="Poppins" panose="02000000000000000000" pitchFamily="2" charset="0"/>
              </a:rPr>
              <a:t>Doctoral candidate and Presidential Scholar at Harvard University and HGSE. He studies the economics of education with a focus on technology and learning.</a:t>
            </a:r>
          </a:p>
        </p:txBody>
      </p:sp>
      <p:pic>
        <p:nvPicPr>
          <p:cNvPr id="7" name="Picture 6">
            <a:extLst>
              <a:ext uri="{FF2B5EF4-FFF2-40B4-BE49-F238E27FC236}">
                <a16:creationId xmlns:a16="http://schemas.microsoft.com/office/drawing/2014/main" id="{8E9CA0BA-65E6-46CE-BC97-40EA2E4A4D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5092" y="2622330"/>
            <a:ext cx="1303020" cy="1737360"/>
          </a:xfrm>
          <a:prstGeom prst="rect">
            <a:avLst/>
          </a:prstGeom>
        </p:spPr>
      </p:pic>
      <p:pic>
        <p:nvPicPr>
          <p:cNvPr id="12" name="Picture 11">
            <a:extLst>
              <a:ext uri="{FF2B5EF4-FFF2-40B4-BE49-F238E27FC236}">
                <a16:creationId xmlns:a16="http://schemas.microsoft.com/office/drawing/2014/main" id="{91F7E346-3728-4957-BFAE-57A5DB1E77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9154" y="2622330"/>
            <a:ext cx="1303020" cy="1737360"/>
          </a:xfrm>
          <a:prstGeom prst="rect">
            <a:avLst/>
          </a:prstGeom>
        </p:spPr>
      </p:pic>
      <p:cxnSp>
        <p:nvCxnSpPr>
          <p:cNvPr id="15" name="Прямая соединительная линия 32">
            <a:extLst>
              <a:ext uri="{FF2B5EF4-FFF2-40B4-BE49-F238E27FC236}">
                <a16:creationId xmlns:a16="http://schemas.microsoft.com/office/drawing/2014/main" id="{3E971A99-0C61-4FED-A17F-387908672A0D}"/>
              </a:ext>
            </a:extLst>
          </p:cNvPr>
          <p:cNvCxnSpPr>
            <a:cxnSpLocks/>
          </p:cNvCxnSpPr>
          <p:nvPr/>
        </p:nvCxnSpPr>
        <p:spPr>
          <a:xfrm>
            <a:off x="1155320" y="1953967"/>
            <a:ext cx="9631315"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2A8D23B-4982-4021-926D-4B87D8378F64}"/>
              </a:ext>
            </a:extLst>
          </p:cNvPr>
          <p:cNvSpPr/>
          <p:nvPr/>
        </p:nvSpPr>
        <p:spPr>
          <a:xfrm>
            <a:off x="1912607" y="6074369"/>
            <a:ext cx="8366779" cy="395173"/>
          </a:xfrm>
          <a:prstGeom prst="rect">
            <a:avLst/>
          </a:prstGeom>
        </p:spPr>
        <p:txBody>
          <a:bodyPr wrap="none">
            <a:spAutoFit/>
          </a:bodyPr>
          <a:lstStyle/>
          <a:p>
            <a:pPr algn="ctr">
              <a:lnSpc>
                <a:spcPct val="80000"/>
              </a:lnSpc>
              <a:spcBef>
                <a:spcPct val="0"/>
              </a:spcBef>
            </a:pPr>
            <a:r>
              <a:rPr lang="en-US" sz="2400" b="1" i="1" spc="100" dirty="0">
                <a:latin typeface="Poppins SemiBold" panose="02000000000000000000" pitchFamily="2" charset="0"/>
              </a:rPr>
              <a:t>https://communicate.gse.harvard.edu/communicationslab</a:t>
            </a:r>
          </a:p>
        </p:txBody>
      </p:sp>
      <p:pic>
        <p:nvPicPr>
          <p:cNvPr id="3" name="Picture 2">
            <a:extLst>
              <a:ext uri="{FF2B5EF4-FFF2-40B4-BE49-F238E27FC236}">
                <a16:creationId xmlns:a16="http://schemas.microsoft.com/office/drawing/2014/main" id="{1CA31EE1-B8DA-400F-951F-B4A17C9A2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2102" y="2612271"/>
            <a:ext cx="1303020" cy="1737360"/>
          </a:xfrm>
          <a:prstGeom prst="rect">
            <a:avLst/>
          </a:prstGeom>
        </p:spPr>
      </p:pic>
    </p:spTree>
    <p:extLst>
      <p:ext uri="{BB962C8B-B14F-4D97-AF65-F5344CB8AC3E}">
        <p14:creationId xmlns:p14="http://schemas.microsoft.com/office/powerpoint/2010/main" val="24110144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Заголовок 1"/>
          <p:cNvSpPr txBox="1">
            <a:spLocks/>
          </p:cNvSpPr>
          <p:nvPr/>
        </p:nvSpPr>
        <p:spPr>
          <a:xfrm>
            <a:off x="552759" y="1182386"/>
            <a:ext cx="4881562" cy="1353120"/>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SUMMARY</a:t>
            </a:r>
          </a:p>
          <a:p>
            <a:pPr algn="ctr"/>
            <a:r>
              <a:rPr lang="en-US" sz="40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Refining Your Digital Brand </a:t>
            </a:r>
            <a:endParaRPr lang="en-US" sz="40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44" name="Подзаголовок 2"/>
          <p:cNvSpPr txBox="1">
            <a:spLocks/>
          </p:cNvSpPr>
          <p:nvPr/>
        </p:nvSpPr>
        <p:spPr>
          <a:xfrm>
            <a:off x="552760" y="2583634"/>
            <a:ext cx="5013852" cy="142305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Center your digital profile around these tips and you will be well on your way to winning over your future employer and effectively communicating your professional value. This is not an exhaustive list, but it is a great place to start as you strive to create and polish your digital profile across multiple mediums. </a:t>
            </a:r>
          </a:p>
        </p:txBody>
      </p:sp>
      <p:sp>
        <p:nvSpPr>
          <p:cNvPr id="46" name="Подзаголовок 2"/>
          <p:cNvSpPr txBox="1">
            <a:spLocks/>
          </p:cNvSpPr>
          <p:nvPr/>
        </p:nvSpPr>
        <p:spPr>
          <a:xfrm>
            <a:off x="1015791" y="85600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 DIGITAL BRAND TIPS</a:t>
            </a:r>
          </a:p>
        </p:txBody>
      </p:sp>
      <p:sp>
        <p:nvSpPr>
          <p:cNvPr id="3" name="Рисунок 2"/>
          <p:cNvSpPr>
            <a:spLocks noGrp="1"/>
          </p:cNvSpPr>
          <p:nvPr>
            <p:ph type="pic" sz="quarter" idx="10"/>
          </p:nvPr>
        </p:nvSpPr>
        <p:spPr/>
        <p:style>
          <a:lnRef idx="2">
            <a:schemeClr val="dk1"/>
          </a:lnRef>
          <a:fillRef idx="1">
            <a:schemeClr val="lt1"/>
          </a:fillRef>
          <a:effectRef idx="0">
            <a:schemeClr val="dk1"/>
          </a:effectRef>
          <a:fontRef idx="minor">
            <a:schemeClr val="dk1"/>
          </a:fontRef>
        </p:style>
      </p:sp>
      <p:sp>
        <p:nvSpPr>
          <p:cNvPr id="4" name="Рисунок 3"/>
          <p:cNvSpPr>
            <a:spLocks noGrp="1"/>
          </p:cNvSpPr>
          <p:nvPr>
            <p:ph type="pic" sz="quarter" idx="12"/>
          </p:nvPr>
        </p:nvSpPr>
        <p:spPr/>
        <p:style>
          <a:lnRef idx="2">
            <a:schemeClr val="dk1"/>
          </a:lnRef>
          <a:fillRef idx="1">
            <a:schemeClr val="lt1"/>
          </a:fillRef>
          <a:effectRef idx="0">
            <a:schemeClr val="dk1"/>
          </a:effectRef>
          <a:fontRef idx="minor">
            <a:schemeClr val="dk1"/>
          </a:fontRef>
        </p:style>
      </p:sp>
      <p:sp>
        <p:nvSpPr>
          <p:cNvPr id="5" name="Рисунок 4"/>
          <p:cNvSpPr>
            <a:spLocks noGrp="1"/>
          </p:cNvSpPr>
          <p:nvPr>
            <p:ph type="pic" sz="quarter" idx="13"/>
          </p:nvPr>
        </p:nvSpPr>
        <p:spPr>
          <a:xfrm>
            <a:off x="6112040" y="2751898"/>
            <a:ext cx="3116182" cy="1423059"/>
          </a:xfrm>
        </p:spPr>
        <p:style>
          <a:lnRef idx="2">
            <a:schemeClr val="dk1"/>
          </a:lnRef>
          <a:fillRef idx="1">
            <a:schemeClr val="lt1"/>
          </a:fillRef>
          <a:effectRef idx="0">
            <a:schemeClr val="dk1"/>
          </a:effectRef>
          <a:fontRef idx="minor">
            <a:schemeClr val="dk1"/>
          </a:fontRef>
        </p:style>
      </p:sp>
      <p:sp>
        <p:nvSpPr>
          <p:cNvPr id="6" name="Рисунок 5"/>
          <p:cNvSpPr>
            <a:spLocks noGrp="1"/>
          </p:cNvSpPr>
          <p:nvPr>
            <p:ph type="pic" sz="quarter" idx="14"/>
          </p:nvPr>
        </p:nvSpPr>
        <p:spPr/>
        <p:style>
          <a:lnRef idx="2">
            <a:schemeClr val="dk1"/>
          </a:lnRef>
          <a:fillRef idx="1">
            <a:schemeClr val="lt1"/>
          </a:fillRef>
          <a:effectRef idx="0">
            <a:schemeClr val="dk1"/>
          </a:effectRef>
          <a:fontRef idx="minor">
            <a:schemeClr val="dk1"/>
          </a:fontRef>
        </p:style>
      </p:sp>
      <p:sp>
        <p:nvSpPr>
          <p:cNvPr id="7" name="Рисунок 6"/>
          <p:cNvSpPr>
            <a:spLocks noGrp="1"/>
          </p:cNvSpPr>
          <p:nvPr>
            <p:ph type="pic" sz="quarter" idx="15"/>
          </p:nvPr>
        </p:nvSpPr>
        <p:spPr/>
        <p:style>
          <a:lnRef idx="2">
            <a:schemeClr val="dk1"/>
          </a:lnRef>
          <a:fillRef idx="1">
            <a:schemeClr val="lt1"/>
          </a:fillRef>
          <a:effectRef idx="0">
            <a:schemeClr val="dk1"/>
          </a:effectRef>
          <a:fontRef idx="minor">
            <a:schemeClr val="dk1"/>
          </a:fontRef>
        </p:style>
      </p:sp>
      <p:sp>
        <p:nvSpPr>
          <p:cNvPr id="19" name="TextBox 18">
            <a:extLst>
              <a:ext uri="{FF2B5EF4-FFF2-40B4-BE49-F238E27FC236}">
                <a16:creationId xmlns:a16="http://schemas.microsoft.com/office/drawing/2014/main" id="{2DBE2283-3035-4234-A212-B4518A60A2C4}"/>
              </a:ext>
            </a:extLst>
          </p:cNvPr>
          <p:cNvSpPr txBox="1"/>
          <p:nvPr/>
        </p:nvSpPr>
        <p:spPr>
          <a:xfrm>
            <a:off x="6676316" y="684916"/>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#1</a:t>
            </a:r>
          </a:p>
        </p:txBody>
      </p:sp>
      <p:sp>
        <p:nvSpPr>
          <p:cNvPr id="26" name="TextBox 25">
            <a:extLst>
              <a:ext uri="{FF2B5EF4-FFF2-40B4-BE49-F238E27FC236}">
                <a16:creationId xmlns:a16="http://schemas.microsoft.com/office/drawing/2014/main" id="{DD65C9A2-15FE-43B2-91D5-AF011D1632B6}"/>
              </a:ext>
            </a:extLst>
          </p:cNvPr>
          <p:cNvSpPr txBox="1"/>
          <p:nvPr/>
        </p:nvSpPr>
        <p:spPr>
          <a:xfrm>
            <a:off x="6676316" y="1240912"/>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Keep it Fresh</a:t>
            </a:r>
          </a:p>
        </p:txBody>
      </p:sp>
      <p:sp>
        <p:nvSpPr>
          <p:cNvPr id="27" name="TextBox 26">
            <a:extLst>
              <a:ext uri="{FF2B5EF4-FFF2-40B4-BE49-F238E27FC236}">
                <a16:creationId xmlns:a16="http://schemas.microsoft.com/office/drawing/2014/main" id="{8A675638-789C-4E04-B6F2-17E19504E9C3}"/>
              </a:ext>
            </a:extLst>
          </p:cNvPr>
          <p:cNvSpPr txBox="1"/>
          <p:nvPr/>
        </p:nvSpPr>
        <p:spPr>
          <a:xfrm>
            <a:off x="9773650" y="684916"/>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#2</a:t>
            </a:r>
          </a:p>
        </p:txBody>
      </p:sp>
      <p:sp>
        <p:nvSpPr>
          <p:cNvPr id="28" name="TextBox 27">
            <a:extLst>
              <a:ext uri="{FF2B5EF4-FFF2-40B4-BE49-F238E27FC236}">
                <a16:creationId xmlns:a16="http://schemas.microsoft.com/office/drawing/2014/main" id="{1EF22533-D146-4D68-8C55-4BBBF9880985}"/>
              </a:ext>
            </a:extLst>
          </p:cNvPr>
          <p:cNvSpPr txBox="1"/>
          <p:nvPr/>
        </p:nvSpPr>
        <p:spPr>
          <a:xfrm>
            <a:off x="9773650" y="1240912"/>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Link Your Work</a:t>
            </a:r>
          </a:p>
        </p:txBody>
      </p:sp>
      <p:sp>
        <p:nvSpPr>
          <p:cNvPr id="29" name="TextBox 28">
            <a:extLst>
              <a:ext uri="{FF2B5EF4-FFF2-40B4-BE49-F238E27FC236}">
                <a16:creationId xmlns:a16="http://schemas.microsoft.com/office/drawing/2014/main" id="{EAFDD420-957C-4DAF-9090-5D58C67A3C88}"/>
              </a:ext>
            </a:extLst>
          </p:cNvPr>
          <p:cNvSpPr txBox="1"/>
          <p:nvPr/>
        </p:nvSpPr>
        <p:spPr>
          <a:xfrm>
            <a:off x="6676316" y="2843382"/>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#3</a:t>
            </a:r>
          </a:p>
        </p:txBody>
      </p:sp>
      <p:sp>
        <p:nvSpPr>
          <p:cNvPr id="30" name="TextBox 29">
            <a:extLst>
              <a:ext uri="{FF2B5EF4-FFF2-40B4-BE49-F238E27FC236}">
                <a16:creationId xmlns:a16="http://schemas.microsoft.com/office/drawing/2014/main" id="{F9EC0DCB-1BBF-40B4-9C31-9FD0955B6409}"/>
              </a:ext>
            </a:extLst>
          </p:cNvPr>
          <p:cNvSpPr txBox="1"/>
          <p:nvPr/>
        </p:nvSpPr>
        <p:spPr>
          <a:xfrm>
            <a:off x="6676316" y="3399378"/>
            <a:ext cx="2418405"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Set Boundaries</a:t>
            </a:r>
          </a:p>
        </p:txBody>
      </p:sp>
      <p:sp>
        <p:nvSpPr>
          <p:cNvPr id="31" name="TextBox 30">
            <a:extLst>
              <a:ext uri="{FF2B5EF4-FFF2-40B4-BE49-F238E27FC236}">
                <a16:creationId xmlns:a16="http://schemas.microsoft.com/office/drawing/2014/main" id="{342D5358-70C9-4E68-8A63-A09A5738B716}"/>
              </a:ext>
            </a:extLst>
          </p:cNvPr>
          <p:cNvSpPr txBox="1"/>
          <p:nvPr/>
        </p:nvSpPr>
        <p:spPr>
          <a:xfrm>
            <a:off x="6676316" y="4728381"/>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#4</a:t>
            </a:r>
          </a:p>
        </p:txBody>
      </p:sp>
      <p:sp>
        <p:nvSpPr>
          <p:cNvPr id="32" name="TextBox 31">
            <a:extLst>
              <a:ext uri="{FF2B5EF4-FFF2-40B4-BE49-F238E27FC236}">
                <a16:creationId xmlns:a16="http://schemas.microsoft.com/office/drawing/2014/main" id="{DD24F4F7-0E03-4F6F-A38C-3880D315332E}"/>
              </a:ext>
            </a:extLst>
          </p:cNvPr>
          <p:cNvSpPr txBox="1"/>
          <p:nvPr/>
        </p:nvSpPr>
        <p:spPr>
          <a:xfrm>
            <a:off x="6676316" y="5284377"/>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Be Consistent</a:t>
            </a:r>
          </a:p>
        </p:txBody>
      </p:sp>
      <p:sp>
        <p:nvSpPr>
          <p:cNvPr id="33" name="TextBox 32">
            <a:extLst>
              <a:ext uri="{FF2B5EF4-FFF2-40B4-BE49-F238E27FC236}">
                <a16:creationId xmlns:a16="http://schemas.microsoft.com/office/drawing/2014/main" id="{1F528F9A-9431-4A4F-A362-C473E2FC4FCF}"/>
              </a:ext>
            </a:extLst>
          </p:cNvPr>
          <p:cNvSpPr txBox="1"/>
          <p:nvPr/>
        </p:nvSpPr>
        <p:spPr>
          <a:xfrm>
            <a:off x="9773650" y="3902997"/>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#5</a:t>
            </a:r>
          </a:p>
        </p:txBody>
      </p:sp>
      <p:sp>
        <p:nvSpPr>
          <p:cNvPr id="34" name="TextBox 33">
            <a:extLst>
              <a:ext uri="{FF2B5EF4-FFF2-40B4-BE49-F238E27FC236}">
                <a16:creationId xmlns:a16="http://schemas.microsoft.com/office/drawing/2014/main" id="{137EE475-6BA9-4D1C-88CB-CB7F77407D36}"/>
              </a:ext>
            </a:extLst>
          </p:cNvPr>
          <p:cNvSpPr txBox="1"/>
          <p:nvPr/>
        </p:nvSpPr>
        <p:spPr>
          <a:xfrm>
            <a:off x="9773650" y="4458993"/>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Use Active Voice</a:t>
            </a:r>
          </a:p>
        </p:txBody>
      </p:sp>
      <p:pic>
        <p:nvPicPr>
          <p:cNvPr id="22" name="Picture Placeholder 21">
            <a:extLst>
              <a:ext uri="{FF2B5EF4-FFF2-40B4-BE49-F238E27FC236}">
                <a16:creationId xmlns:a16="http://schemas.microsoft.com/office/drawing/2014/main" id="{2CC7E661-7875-466D-B7C4-633FFF77579B}"/>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17078" b="17078"/>
          <a:stretch>
            <a:fillRect/>
          </a:stretch>
        </p:blipFill>
        <p:spPr/>
      </p:pic>
    </p:spTree>
    <p:extLst>
      <p:ext uri="{BB962C8B-B14F-4D97-AF65-F5344CB8AC3E}">
        <p14:creationId xmlns:p14="http://schemas.microsoft.com/office/powerpoint/2010/main" val="17213826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30" grpId="0" animBg="1"/>
      <p:bldP spid="32" grpId="0" animBg="1"/>
      <p:bldP spid="3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325922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pc="100" dirty="0">
                <a:latin typeface="Poppins SemiBold" panose="02000000000000000000" pitchFamily="2" charset="0"/>
                <a:ea typeface="Lato" panose="020F0502020204030203" pitchFamily="34" charset="0"/>
                <a:cs typeface="Poppins SemiBold" panose="02000000000000000000" pitchFamily="2" charset="0"/>
              </a:rPr>
              <a:t>THANK YOU</a:t>
            </a:r>
            <a:endParaRPr lang="en-US" sz="4800" b="1" spc="100" dirty="0">
              <a:latin typeface="Poppins SemiBold" panose="02000000000000000000" pitchFamily="2" charset="0"/>
              <a:ea typeface="Lato" panose="020F0502020204030203" pitchFamily="34" charset="0"/>
              <a:cs typeface="Poppins SemiBold" panose="02000000000000000000" pitchFamily="2" charset="0"/>
            </a:endParaRPr>
          </a:p>
        </p:txBody>
      </p:sp>
      <p:sp>
        <p:nvSpPr>
          <p:cNvPr id="18" name="Подзаголовок 2">
            <a:extLst>
              <a:ext uri="{FF2B5EF4-FFF2-40B4-BE49-F238E27FC236}">
                <a16:creationId xmlns:a16="http://schemas.microsoft.com/office/drawing/2014/main" id="{2DEFD4EC-7437-4CA7-9682-417225A67F72}"/>
              </a:ext>
            </a:extLst>
          </p:cNvPr>
          <p:cNvSpPr txBox="1">
            <a:spLocks/>
          </p:cNvSpPr>
          <p:nvPr/>
        </p:nvSpPr>
        <p:spPr>
          <a:xfrm>
            <a:off x="4118251" y="382083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#HGSE COMMLAB</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6" name="Прямоугольный треугольник 11">
            <a:extLst>
              <a:ext uri="{FF2B5EF4-FFF2-40B4-BE49-F238E27FC236}">
                <a16:creationId xmlns:a16="http://schemas.microsoft.com/office/drawing/2014/main" id="{0229BF1B-BA00-463D-A62D-DAA9C4C3A77D}"/>
              </a:ext>
            </a:extLst>
          </p:cNvPr>
          <p:cNvSpPr/>
          <p:nvPr/>
        </p:nvSpPr>
        <p:spPr>
          <a:xfrm>
            <a:off x="-7582" y="1146412"/>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rgbClr val="39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9" name="Группа 1">
            <a:extLst>
              <a:ext uri="{FF2B5EF4-FFF2-40B4-BE49-F238E27FC236}">
                <a16:creationId xmlns:a16="http://schemas.microsoft.com/office/drawing/2014/main" id="{A594F840-9FD6-4367-8B90-4F60C0D7F98E}"/>
              </a:ext>
            </a:extLst>
          </p:cNvPr>
          <p:cNvGrpSpPr/>
          <p:nvPr/>
        </p:nvGrpSpPr>
        <p:grpSpPr>
          <a:xfrm>
            <a:off x="-25400" y="-23126"/>
            <a:ext cx="6476064" cy="6881126"/>
            <a:chOff x="-17818" y="-9527"/>
            <a:chExt cx="6476064" cy="6881126"/>
          </a:xfrm>
          <a:solidFill>
            <a:srgbClr val="39FF00"/>
          </a:solidFill>
        </p:grpSpPr>
        <p:sp>
          <p:nvSpPr>
            <p:cNvPr id="10" name="Прямоугольный треугольник 11">
              <a:extLst>
                <a:ext uri="{FF2B5EF4-FFF2-40B4-BE49-F238E27FC236}">
                  <a16:creationId xmlns:a16="http://schemas.microsoft.com/office/drawing/2014/main" id="{8097A6A8-A3A8-4870-A23B-6DDBA2617DE5}"/>
                </a:ext>
              </a:extLst>
            </p:cNvPr>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rgbClr val="0A2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араллелограмм 17">
              <a:extLst>
                <a:ext uri="{FF2B5EF4-FFF2-40B4-BE49-F238E27FC236}">
                  <a16:creationId xmlns:a16="http://schemas.microsoft.com/office/drawing/2014/main" id="{0242FE42-EE82-4CF7-9756-536A11C9592B}"/>
                </a:ext>
              </a:extLst>
            </p:cNvPr>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
        <p:nvSpPr>
          <p:cNvPr id="19" name="Rectangle 18">
            <a:extLst>
              <a:ext uri="{FF2B5EF4-FFF2-40B4-BE49-F238E27FC236}">
                <a16:creationId xmlns:a16="http://schemas.microsoft.com/office/drawing/2014/main" id="{6172CD14-0B89-4D1E-926A-327215265009}"/>
              </a:ext>
            </a:extLst>
          </p:cNvPr>
          <p:cNvSpPr/>
          <p:nvPr/>
        </p:nvSpPr>
        <p:spPr>
          <a:xfrm>
            <a:off x="3336875" y="4153414"/>
            <a:ext cx="5518242" cy="395173"/>
          </a:xfrm>
          <a:prstGeom prst="rect">
            <a:avLst/>
          </a:prstGeom>
        </p:spPr>
        <p:txBody>
          <a:bodyPr wrap="none">
            <a:spAutoFit/>
          </a:bodyPr>
          <a:lstStyle/>
          <a:p>
            <a:pPr algn="ctr">
              <a:lnSpc>
                <a:spcPct val="80000"/>
              </a:lnSpc>
              <a:spcBef>
                <a:spcPct val="0"/>
              </a:spcBef>
            </a:pPr>
            <a:r>
              <a:rPr lang="en-US" sz="2400" b="1" i="1" spc="100" dirty="0">
                <a:latin typeface="Poppins SemiBold" panose="02000000000000000000" pitchFamily="2" charset="0"/>
              </a:rPr>
              <a:t>https://communicate.gse.harvard.edu</a:t>
            </a:r>
          </a:p>
        </p:txBody>
      </p:sp>
    </p:spTree>
    <p:extLst>
      <p:ext uri="{BB962C8B-B14F-4D97-AF65-F5344CB8AC3E}">
        <p14:creationId xmlns:p14="http://schemas.microsoft.com/office/powerpoint/2010/main" val="1880423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48427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latin typeface="Poppins SemiBold" panose="02000000000000000000" pitchFamily="2" charset="0"/>
                <a:ea typeface="Lato" panose="020F0502020204030203" pitchFamily="34" charset="0"/>
                <a:cs typeface="Poppins SemiBold" panose="02000000000000000000" pitchFamily="2" charset="0"/>
              </a:rPr>
              <a:t>References</a:t>
            </a:r>
          </a:p>
        </p:txBody>
      </p:sp>
      <p:sp>
        <p:nvSpPr>
          <p:cNvPr id="6" name="Rectangle 5">
            <a:extLst>
              <a:ext uri="{FF2B5EF4-FFF2-40B4-BE49-F238E27FC236}">
                <a16:creationId xmlns:a16="http://schemas.microsoft.com/office/drawing/2014/main" id="{CF094CF8-D49E-4A29-8F6D-453752E59F2F}"/>
              </a:ext>
            </a:extLst>
          </p:cNvPr>
          <p:cNvSpPr/>
          <p:nvPr/>
        </p:nvSpPr>
        <p:spPr>
          <a:xfrm>
            <a:off x="552451" y="1186892"/>
            <a:ext cx="11106150" cy="510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indent="-457200">
              <a:lnSpc>
                <a:spcPct val="150000"/>
              </a:lnSpc>
            </a:pPr>
            <a:r>
              <a:rPr lang="en-US" sz="2000" b="1" dirty="0">
                <a:solidFill>
                  <a:schemeClr val="tx1"/>
                </a:solidFill>
              </a:rPr>
              <a:t>Clark, D. </a:t>
            </a:r>
            <a:r>
              <a:rPr lang="en-US" sz="2000" dirty="0">
                <a:solidFill>
                  <a:schemeClr val="tx1"/>
                </a:solidFill>
              </a:rPr>
              <a:t>(2011). Reinventing Your Personal Brand. </a:t>
            </a:r>
            <a:r>
              <a:rPr lang="en-US" sz="2000" i="1" dirty="0">
                <a:solidFill>
                  <a:schemeClr val="tx1"/>
                </a:solidFill>
              </a:rPr>
              <a:t>Harvard Business Review</a:t>
            </a:r>
            <a:r>
              <a:rPr lang="en-US" sz="2000" dirty="0">
                <a:solidFill>
                  <a:schemeClr val="tx1"/>
                </a:solidFill>
              </a:rPr>
              <a:t>, 89(3), 78–81.</a:t>
            </a:r>
          </a:p>
          <a:p>
            <a:pPr marL="457200" indent="-457200">
              <a:lnSpc>
                <a:spcPct val="150000"/>
              </a:lnSpc>
            </a:pPr>
            <a:r>
              <a:rPr lang="en-US" sz="2000" b="1" dirty="0">
                <a:solidFill>
                  <a:schemeClr val="tx1"/>
                </a:solidFill>
              </a:rPr>
              <a:t>Clark, D. </a:t>
            </a:r>
            <a:r>
              <a:rPr lang="en-US" sz="2000" dirty="0">
                <a:solidFill>
                  <a:schemeClr val="tx1"/>
                </a:solidFill>
              </a:rPr>
              <a:t>(2014). How to Promote Yourself Without Looking Like a Jerk. </a:t>
            </a:r>
            <a:r>
              <a:rPr lang="en-US" sz="2000" i="1" dirty="0">
                <a:solidFill>
                  <a:schemeClr val="tx1"/>
                </a:solidFill>
              </a:rPr>
              <a:t>Harvard Business Review Digital Articles</a:t>
            </a:r>
            <a:r>
              <a:rPr lang="en-US" sz="2000" dirty="0">
                <a:solidFill>
                  <a:schemeClr val="tx1"/>
                </a:solidFill>
              </a:rPr>
              <a:t>, 2–4.</a:t>
            </a:r>
          </a:p>
          <a:p>
            <a:pPr marL="457200" indent="-457200">
              <a:lnSpc>
                <a:spcPct val="150000"/>
              </a:lnSpc>
            </a:pPr>
            <a:r>
              <a:rPr lang="en-US" sz="2000" b="1" dirty="0">
                <a:solidFill>
                  <a:schemeClr val="tx1"/>
                </a:solidFill>
              </a:rPr>
              <a:t>Doyle, A.</a:t>
            </a:r>
            <a:r>
              <a:rPr lang="en-US" sz="2000" dirty="0">
                <a:solidFill>
                  <a:schemeClr val="tx1"/>
                </a:solidFill>
              </a:rPr>
              <a:t> (2019). How to Create a Professional Brand: Best Tips for Creating a Professional Brand. Retrieved from </a:t>
            </a:r>
            <a:r>
              <a:rPr lang="en-US" sz="2000" dirty="0">
                <a:hlinkClick r:id="rId3"/>
              </a:rPr>
              <a:t>https://www.thebalancecareers.com/how-to-create-a-professional-brand-2059761</a:t>
            </a:r>
            <a:endParaRPr lang="en-US" sz="2000" b="1" dirty="0">
              <a:solidFill>
                <a:schemeClr val="tx1"/>
              </a:solidFill>
            </a:endParaRPr>
          </a:p>
          <a:p>
            <a:pPr marL="457200" indent="-457200">
              <a:lnSpc>
                <a:spcPct val="150000"/>
              </a:lnSpc>
            </a:pPr>
            <a:r>
              <a:rPr lang="en-US" sz="2000" b="1" dirty="0">
                <a:solidFill>
                  <a:schemeClr val="tx1"/>
                </a:solidFill>
              </a:rPr>
              <a:t>Dutta, S. </a:t>
            </a:r>
            <a:r>
              <a:rPr lang="en-US" sz="2000" dirty="0">
                <a:solidFill>
                  <a:schemeClr val="tx1"/>
                </a:solidFill>
              </a:rPr>
              <a:t>(2010). What’s Your Personal Social Media Strategy? </a:t>
            </a:r>
            <a:r>
              <a:rPr lang="en-US" sz="2000" i="1" dirty="0">
                <a:solidFill>
                  <a:schemeClr val="tx1"/>
                </a:solidFill>
              </a:rPr>
              <a:t>Harvard Business Review</a:t>
            </a:r>
            <a:r>
              <a:rPr lang="en-US" sz="2000" dirty="0">
                <a:solidFill>
                  <a:schemeClr val="tx1"/>
                </a:solidFill>
              </a:rPr>
              <a:t>, 88(11), 127–130.</a:t>
            </a:r>
          </a:p>
          <a:p>
            <a:pPr marL="457200" indent="-457200">
              <a:lnSpc>
                <a:spcPct val="150000"/>
              </a:lnSpc>
            </a:pPr>
            <a:r>
              <a:rPr lang="en-US" sz="2000" b="1" dirty="0">
                <a:solidFill>
                  <a:schemeClr val="tx1"/>
                </a:solidFill>
              </a:rPr>
              <a:t>Fineman, M. </a:t>
            </a:r>
            <a:r>
              <a:rPr lang="en-US" sz="2000" dirty="0">
                <a:solidFill>
                  <a:schemeClr val="tx1"/>
                </a:solidFill>
              </a:rPr>
              <a:t>(2015). What Your Professional Bio Needs to Get Noticed. </a:t>
            </a:r>
            <a:r>
              <a:rPr lang="en-US" sz="2000" i="1" dirty="0">
                <a:solidFill>
                  <a:schemeClr val="tx1"/>
                </a:solidFill>
              </a:rPr>
              <a:t>Harvard Business Review Digital Articles</a:t>
            </a:r>
            <a:r>
              <a:rPr lang="en-US" sz="2000" dirty="0">
                <a:solidFill>
                  <a:schemeClr val="tx1"/>
                </a:solidFill>
              </a:rPr>
              <a:t>, 2–4.</a:t>
            </a:r>
          </a:p>
          <a:p>
            <a:pPr marL="457200" indent="-457200">
              <a:lnSpc>
                <a:spcPct val="150000"/>
              </a:lnSpc>
            </a:pPr>
            <a:r>
              <a:rPr lang="en-US" sz="2000" b="1" dirty="0">
                <a:solidFill>
                  <a:schemeClr val="tx1"/>
                </a:solidFill>
              </a:rPr>
              <a:t>Gallo, A. </a:t>
            </a:r>
            <a:r>
              <a:rPr lang="en-US" sz="2000" dirty="0">
                <a:solidFill>
                  <a:schemeClr val="tx1"/>
                </a:solidFill>
              </a:rPr>
              <a:t>(2011). Boost Your Career with Social Media: Tips for the Uninitiated. </a:t>
            </a:r>
            <a:r>
              <a:rPr lang="en-US" sz="2000" i="1" dirty="0">
                <a:solidFill>
                  <a:schemeClr val="tx1"/>
                </a:solidFill>
              </a:rPr>
              <a:t>Harvard Business School Cases</a:t>
            </a:r>
            <a:r>
              <a:rPr lang="en-US" sz="2000" dirty="0">
                <a:solidFill>
                  <a:schemeClr val="tx1"/>
                </a:solidFill>
              </a:rPr>
              <a:t>, 1.</a:t>
            </a:r>
          </a:p>
          <a:p>
            <a:endParaRPr lang="en-US" sz="2000" i="1" dirty="0">
              <a:solidFill>
                <a:schemeClr val="tx1"/>
              </a:solidFill>
            </a:endParaRPr>
          </a:p>
        </p:txBody>
      </p:sp>
    </p:spTree>
    <p:extLst>
      <p:ext uri="{BB962C8B-B14F-4D97-AF65-F5344CB8AC3E}">
        <p14:creationId xmlns:p14="http://schemas.microsoft.com/office/powerpoint/2010/main" val="71338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48427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latin typeface="Poppins SemiBold" panose="02000000000000000000" pitchFamily="2" charset="0"/>
                <a:ea typeface="Lato" panose="020F0502020204030203" pitchFamily="34" charset="0"/>
                <a:cs typeface="Poppins SemiBold" panose="02000000000000000000" pitchFamily="2" charset="0"/>
              </a:rPr>
              <a:t>References</a:t>
            </a:r>
          </a:p>
        </p:txBody>
      </p:sp>
      <p:sp>
        <p:nvSpPr>
          <p:cNvPr id="6" name="Rectangle 5">
            <a:extLst>
              <a:ext uri="{FF2B5EF4-FFF2-40B4-BE49-F238E27FC236}">
                <a16:creationId xmlns:a16="http://schemas.microsoft.com/office/drawing/2014/main" id="{CF094CF8-D49E-4A29-8F6D-453752E59F2F}"/>
              </a:ext>
            </a:extLst>
          </p:cNvPr>
          <p:cNvSpPr/>
          <p:nvPr/>
        </p:nvSpPr>
        <p:spPr>
          <a:xfrm>
            <a:off x="552451" y="1186892"/>
            <a:ext cx="11106150" cy="510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indent="-457200">
              <a:lnSpc>
                <a:spcPct val="150000"/>
              </a:lnSpc>
            </a:pPr>
            <a:r>
              <a:rPr lang="en-US" sz="2000" b="1" dirty="0">
                <a:solidFill>
                  <a:schemeClr val="tx1"/>
                </a:solidFill>
              </a:rPr>
              <a:t>Heifetz, J. </a:t>
            </a:r>
            <a:r>
              <a:rPr lang="en-US" sz="2000" dirty="0">
                <a:solidFill>
                  <a:schemeClr val="tx1"/>
                </a:solidFill>
              </a:rPr>
              <a:t>(2015). How to Use Your LinkedIn Profile to Power a Career Transition. </a:t>
            </a:r>
            <a:r>
              <a:rPr lang="en-US" sz="2000" i="1" dirty="0">
                <a:solidFill>
                  <a:schemeClr val="tx1"/>
                </a:solidFill>
              </a:rPr>
              <a:t>Harvard Business Review Digital Articles</a:t>
            </a:r>
            <a:r>
              <a:rPr lang="en-US" sz="2000" dirty="0">
                <a:solidFill>
                  <a:schemeClr val="tx1"/>
                </a:solidFill>
              </a:rPr>
              <a:t>, 2–5.</a:t>
            </a:r>
          </a:p>
          <a:p>
            <a:pPr marL="457200" indent="-457200">
              <a:lnSpc>
                <a:spcPct val="150000"/>
              </a:lnSpc>
            </a:pPr>
            <a:r>
              <a:rPr lang="en-US" sz="2000" b="1" dirty="0">
                <a:solidFill>
                  <a:schemeClr val="tx1"/>
                </a:solidFill>
              </a:rPr>
              <a:t>Samuel, A. </a:t>
            </a:r>
            <a:r>
              <a:rPr lang="en-US" sz="2000" dirty="0">
                <a:solidFill>
                  <a:schemeClr val="tx1"/>
                </a:solidFill>
              </a:rPr>
              <a:t>(2013). Work Smarter with Twitter and </a:t>
            </a:r>
            <a:r>
              <a:rPr lang="en-US" sz="2000" dirty="0" err="1">
                <a:solidFill>
                  <a:schemeClr val="tx1"/>
                </a:solidFill>
              </a:rPr>
              <a:t>HootSuite</a:t>
            </a:r>
            <a:r>
              <a:rPr lang="en-US" sz="2000" dirty="0">
                <a:solidFill>
                  <a:schemeClr val="tx1"/>
                </a:solidFill>
              </a:rPr>
              <a:t>. </a:t>
            </a:r>
            <a:r>
              <a:rPr lang="en-US" sz="2000" i="1" dirty="0">
                <a:solidFill>
                  <a:schemeClr val="tx1"/>
                </a:solidFill>
              </a:rPr>
              <a:t>Harvard Business School Cases</a:t>
            </a:r>
            <a:r>
              <a:rPr lang="en-US" sz="2000" dirty="0">
                <a:solidFill>
                  <a:schemeClr val="tx1"/>
                </a:solidFill>
              </a:rPr>
              <a:t>, 1.</a:t>
            </a:r>
            <a:endParaRPr lang="en-US" sz="2000" dirty="0"/>
          </a:p>
          <a:p>
            <a:pPr marL="457200" indent="-457200"/>
            <a:endParaRPr lang="en-US" sz="2000" i="1" dirty="0">
              <a:solidFill>
                <a:schemeClr val="tx1"/>
              </a:solidFill>
            </a:endParaRPr>
          </a:p>
          <a:p>
            <a:pPr marL="457200" indent="-457200">
              <a:buFont typeface="Arial" panose="020B0604020202020204" pitchFamily="34" charset="0"/>
              <a:buChar char="•"/>
            </a:pPr>
            <a:endParaRPr lang="en-US" sz="2000" i="1" dirty="0">
              <a:solidFill>
                <a:schemeClr val="tx1"/>
              </a:solidFill>
            </a:endParaRPr>
          </a:p>
        </p:txBody>
      </p:sp>
    </p:spTree>
    <p:extLst>
      <p:ext uri="{BB962C8B-B14F-4D97-AF65-F5344CB8AC3E}">
        <p14:creationId xmlns:p14="http://schemas.microsoft.com/office/powerpoint/2010/main" val="1769206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YOUR</a:t>
            </a:r>
          </a:p>
          <a:p>
            <a:r>
              <a:rPr lang="en-US" sz="2000" b="1" dirty="0">
                <a:solidFill>
                  <a:schemeClr val="bg2">
                    <a:lumMod val="25000"/>
                  </a:schemeClr>
                </a:solidFill>
                <a:latin typeface="Poppins SemiBold" panose="02000000000000000000" pitchFamily="2" charset="0"/>
                <a:cs typeface="Poppins" panose="02000000000000000000" pitchFamily="2" charset="0"/>
              </a:rPr>
              <a:t>DIGITAL BRAND</a:t>
            </a: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LINKEDIN DEEP DIVE </a:t>
            </a:r>
          </a:p>
        </p:txBody>
      </p:sp>
      <p:sp>
        <p:nvSpPr>
          <p:cNvPr id="31" name="Прямоугольник 30"/>
          <p:cNvSpPr/>
          <p:nvPr/>
        </p:nvSpPr>
        <p:spPr>
          <a:xfrm>
            <a:off x="239232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DIGITAL BRAND TIPS</a:t>
            </a:r>
          </a:p>
        </p:txBody>
      </p:sp>
      <p:sp>
        <p:nvSpPr>
          <p:cNvPr id="27" name="Прямоугольник 26"/>
          <p:cNvSpPr/>
          <p:nvPr/>
        </p:nvSpPr>
        <p:spPr>
          <a:xfrm>
            <a:off x="629461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21125"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a:cxnSpLocks/>
          </p:cNvCxnSpPr>
          <p:nvPr/>
        </p:nvCxnSpPr>
        <p:spPr>
          <a:xfrm>
            <a:off x="3324176"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a:cxnSpLocks/>
          </p:cNvCxnSpPr>
          <p:nvPr/>
        </p:nvCxnSpPr>
        <p:spPr>
          <a:xfrm>
            <a:off x="7245493"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cxnSpLocks/>
          </p:cNvCxnSpPr>
          <p:nvPr/>
        </p:nvCxnSpPr>
        <p:spPr>
          <a:xfrm>
            <a:off x="3359012"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a:cxnSpLocks/>
          </p:cNvCxnSpPr>
          <p:nvPr/>
        </p:nvCxnSpPr>
        <p:spPr>
          <a:xfrm>
            <a:off x="7245493"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YOUR DIGITAL BRAND</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70770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YOUR      DIGITAL BRAND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LINKEDIN DEEP DIVE </a:t>
            </a:r>
          </a:p>
        </p:txBody>
      </p:sp>
      <p:sp>
        <p:nvSpPr>
          <p:cNvPr id="31" name="Прямоугольник 30"/>
          <p:cNvSpPr/>
          <p:nvPr/>
        </p:nvSpPr>
        <p:spPr>
          <a:xfrm>
            <a:off x="239232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DIGITAL BRAND TIPS</a:t>
            </a:r>
          </a:p>
        </p:txBody>
      </p:sp>
      <p:sp>
        <p:nvSpPr>
          <p:cNvPr id="27" name="Прямоугольник 26"/>
          <p:cNvSpPr/>
          <p:nvPr/>
        </p:nvSpPr>
        <p:spPr>
          <a:xfrm>
            <a:off x="629461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a:cxnSpLocks/>
          </p:cNvCxnSpPr>
          <p:nvPr/>
        </p:nvCxnSpPr>
        <p:spPr>
          <a:xfrm>
            <a:off x="3324176"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a:cxnSpLocks/>
          </p:cNvCxnSpPr>
          <p:nvPr/>
        </p:nvCxnSpPr>
        <p:spPr>
          <a:xfrm>
            <a:off x="7245493"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cxnSpLocks/>
          </p:cNvCxnSpPr>
          <p:nvPr/>
        </p:nvCxnSpPr>
        <p:spPr>
          <a:xfrm>
            <a:off x="3359012"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a:cxnSpLocks/>
          </p:cNvCxnSpPr>
          <p:nvPr/>
        </p:nvCxnSpPr>
        <p:spPr>
          <a:xfrm>
            <a:off x="7245493"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YOUR DIGITAL BRAND</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2" name="Rectangle 21">
            <a:extLst>
              <a:ext uri="{FF2B5EF4-FFF2-40B4-BE49-F238E27FC236}">
                <a16:creationId xmlns:a16="http://schemas.microsoft.com/office/drawing/2014/main" id="{975F6D66-E92F-4BA6-BFAB-C747217580C2}"/>
              </a:ext>
            </a:extLst>
          </p:cNvPr>
          <p:cNvSpPr/>
          <p:nvPr/>
        </p:nvSpPr>
        <p:spPr>
          <a:xfrm>
            <a:off x="5478617" y="2105130"/>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357E8E2D-8756-4882-A40B-41BDFC046803}"/>
              </a:ext>
            </a:extLst>
          </p:cNvPr>
          <p:cNvSpPr/>
          <p:nvPr/>
        </p:nvSpPr>
        <p:spPr>
          <a:xfrm>
            <a:off x="1372581" y="4075755"/>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15091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P spid="22"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Текст 11"/>
          <p:cNvSpPr txBox="1">
            <a:spLocks/>
          </p:cNvSpPr>
          <p:nvPr/>
        </p:nvSpPr>
        <p:spPr>
          <a:xfrm>
            <a:off x="3363471" y="449799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5772755" y="1846212"/>
            <a:ext cx="6096000" cy="1415772"/>
          </a:xfrm>
          <a:prstGeom prst="rect">
            <a:avLst/>
          </a:prstGeom>
        </p:spPr>
        <p:txBody>
          <a:bodyPr>
            <a:spAutoFit/>
          </a:bodyPr>
          <a:lstStyle/>
          <a:p>
            <a:r>
              <a:rPr lang="en-US" sz="44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YOUR DIGITAL BRAND</a:t>
            </a:r>
          </a:p>
          <a:p>
            <a:r>
              <a:rPr lang="en-US" sz="42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Professional vs. Personal</a:t>
            </a:r>
            <a:r>
              <a:rPr lang="en-US" sz="1200" spc="100" normalizeH="1" baseline="1000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1</a:t>
            </a:r>
            <a:r>
              <a:rPr lang="en-US" sz="42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 </a:t>
            </a:r>
            <a:endParaRPr lang="en-US" sz="42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5780350" y="158103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MOTIVATION </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3551511" y="0"/>
            <a:ext cx="103360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48" name="Picture Placeholder 47">
            <a:extLst>
              <a:ext uri="{FF2B5EF4-FFF2-40B4-BE49-F238E27FC236}">
                <a16:creationId xmlns:a16="http://schemas.microsoft.com/office/drawing/2014/main" id="{697D2556-F9EE-43C4-A2BB-3304E02D761A}"/>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4979" r="34979"/>
          <a:stretch>
            <a:fillRect/>
          </a:stretch>
        </p:blipFill>
        <p:spPr>
          <a:xfrm>
            <a:off x="0" y="-1"/>
            <a:ext cx="3551511" cy="6858001"/>
          </a:xfrm>
        </p:spPr>
      </p:pic>
      <p:sp>
        <p:nvSpPr>
          <p:cNvPr id="49" name="Подзаголовок 2">
            <a:extLst>
              <a:ext uri="{FF2B5EF4-FFF2-40B4-BE49-F238E27FC236}">
                <a16:creationId xmlns:a16="http://schemas.microsoft.com/office/drawing/2014/main" id="{85C293A6-D82B-484D-8B1E-E83DEE078DBA}"/>
              </a:ext>
            </a:extLst>
          </p:cNvPr>
          <p:cNvSpPr txBox="1">
            <a:spLocks/>
          </p:cNvSpPr>
          <p:nvPr/>
        </p:nvSpPr>
        <p:spPr>
          <a:xfrm>
            <a:off x="5852445" y="3343282"/>
            <a:ext cx="5612730" cy="8195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800" dirty="0">
                <a:solidFill>
                  <a:schemeClr val="bg1">
                    <a:lumMod val="50000"/>
                  </a:schemeClr>
                </a:solidFill>
                <a:latin typeface="Poppins" panose="02000000000000000000" pitchFamily="2" charset="0"/>
                <a:ea typeface="Karla" pitchFamily="2" charset="0"/>
                <a:cs typeface="Poppins" panose="02000000000000000000" pitchFamily="2" charset="0"/>
              </a:rPr>
              <a:t>Your professional digital brand varies across several key dimensions from your personal online persona. While both are important, the focus of today’s workshop is the former. </a:t>
            </a:r>
          </a:p>
        </p:txBody>
      </p:sp>
      <p:sp>
        <p:nvSpPr>
          <p:cNvPr id="9" name="Rectangle: Rounded Corners 8">
            <a:extLst>
              <a:ext uri="{FF2B5EF4-FFF2-40B4-BE49-F238E27FC236}">
                <a16:creationId xmlns:a16="http://schemas.microsoft.com/office/drawing/2014/main" id="{1B1FB707-30A0-4CA6-9B14-E7AFB2187DB5}"/>
              </a:ext>
            </a:extLst>
          </p:cNvPr>
          <p:cNvSpPr/>
          <p:nvPr/>
        </p:nvSpPr>
        <p:spPr>
          <a:xfrm>
            <a:off x="5894417" y="4626322"/>
            <a:ext cx="1280160" cy="393699"/>
          </a:xfrm>
          <a:prstGeom prst="roundRect">
            <a:avLst/>
          </a:prstGeom>
          <a:ln>
            <a:solidFill>
              <a:srgbClr val="0E42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 </a:t>
            </a:r>
          </a:p>
        </p:txBody>
      </p:sp>
      <p:sp>
        <p:nvSpPr>
          <p:cNvPr id="10" name="Rectangle: Rounded Corners 9">
            <a:extLst>
              <a:ext uri="{FF2B5EF4-FFF2-40B4-BE49-F238E27FC236}">
                <a16:creationId xmlns:a16="http://schemas.microsoft.com/office/drawing/2014/main" id="{228DA0FB-59CD-4F7A-BD37-590E02CA5E8E}"/>
              </a:ext>
            </a:extLst>
          </p:cNvPr>
          <p:cNvSpPr/>
          <p:nvPr/>
        </p:nvSpPr>
        <p:spPr>
          <a:xfrm>
            <a:off x="7433389" y="4526091"/>
            <a:ext cx="4349298" cy="551078"/>
          </a:xfrm>
          <a:prstGeom prst="roundRect">
            <a:avLst/>
          </a:prstGeom>
          <a:ln>
            <a:solidFill>
              <a:srgbClr val="39FF00"/>
            </a:solidFill>
          </a:ln>
        </p:spPr>
        <p:style>
          <a:lnRef idx="2">
            <a:schemeClr val="accent3"/>
          </a:lnRef>
          <a:fillRef idx="1">
            <a:schemeClr val="lt1"/>
          </a:fillRef>
          <a:effectRef idx="0">
            <a:schemeClr val="accent3"/>
          </a:effectRef>
          <a:fontRef idx="minor">
            <a:schemeClr val="dk1"/>
          </a:fontRef>
        </p:style>
        <p:txBody>
          <a:bodyPr rtlCol="0" anchor="ctr"/>
          <a:lstStyle/>
          <a:p>
            <a:r>
              <a:rPr lang="en-US" sz="2400" b="1" dirty="0"/>
              <a:t>Audience: </a:t>
            </a:r>
            <a:r>
              <a:rPr lang="en-US" b="1" dirty="0"/>
              <a:t>Employers, Networking</a:t>
            </a:r>
            <a:r>
              <a:rPr lang="en-US" sz="2000" b="1" dirty="0"/>
              <a:t> </a:t>
            </a:r>
            <a:endParaRPr lang="en-US" sz="2400" b="1" dirty="0"/>
          </a:p>
        </p:txBody>
      </p:sp>
      <p:sp>
        <p:nvSpPr>
          <p:cNvPr id="11" name="Oval 10">
            <a:extLst>
              <a:ext uri="{FF2B5EF4-FFF2-40B4-BE49-F238E27FC236}">
                <a16:creationId xmlns:a16="http://schemas.microsoft.com/office/drawing/2014/main" id="{441014C6-6995-4CB0-BB3E-9F7BFEB87F4E}"/>
              </a:ext>
            </a:extLst>
          </p:cNvPr>
          <p:cNvSpPr/>
          <p:nvPr/>
        </p:nvSpPr>
        <p:spPr>
          <a:xfrm>
            <a:off x="6852528" y="4592594"/>
            <a:ext cx="457200" cy="4572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1</a:t>
            </a:r>
          </a:p>
        </p:txBody>
      </p:sp>
      <p:sp>
        <p:nvSpPr>
          <p:cNvPr id="12" name="Rectangle: Rounded Corners 11">
            <a:extLst>
              <a:ext uri="{FF2B5EF4-FFF2-40B4-BE49-F238E27FC236}">
                <a16:creationId xmlns:a16="http://schemas.microsoft.com/office/drawing/2014/main" id="{814B4A4C-EC08-4ECC-9982-18F76787FEAB}"/>
              </a:ext>
            </a:extLst>
          </p:cNvPr>
          <p:cNvSpPr/>
          <p:nvPr/>
        </p:nvSpPr>
        <p:spPr>
          <a:xfrm>
            <a:off x="5894417" y="5138985"/>
            <a:ext cx="1280160" cy="393699"/>
          </a:xfrm>
          <a:prstGeom prst="roundRect">
            <a:avLst/>
          </a:prstGeom>
          <a:ln>
            <a:solidFill>
              <a:srgbClr val="0E42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 </a:t>
            </a:r>
          </a:p>
        </p:txBody>
      </p:sp>
      <p:sp>
        <p:nvSpPr>
          <p:cNvPr id="13" name="Oval 12">
            <a:extLst>
              <a:ext uri="{FF2B5EF4-FFF2-40B4-BE49-F238E27FC236}">
                <a16:creationId xmlns:a16="http://schemas.microsoft.com/office/drawing/2014/main" id="{AF7AACA1-E4B6-41A1-8FDB-9D888124E675}"/>
              </a:ext>
            </a:extLst>
          </p:cNvPr>
          <p:cNvSpPr/>
          <p:nvPr/>
        </p:nvSpPr>
        <p:spPr>
          <a:xfrm>
            <a:off x="6852528" y="5105257"/>
            <a:ext cx="457200" cy="4572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2</a:t>
            </a:r>
          </a:p>
        </p:txBody>
      </p:sp>
      <p:sp>
        <p:nvSpPr>
          <p:cNvPr id="14" name="Rectangle: Rounded Corners 13">
            <a:extLst>
              <a:ext uri="{FF2B5EF4-FFF2-40B4-BE49-F238E27FC236}">
                <a16:creationId xmlns:a16="http://schemas.microsoft.com/office/drawing/2014/main" id="{48166B8D-29EC-4838-B292-48F135426146}"/>
              </a:ext>
            </a:extLst>
          </p:cNvPr>
          <p:cNvSpPr/>
          <p:nvPr/>
        </p:nvSpPr>
        <p:spPr>
          <a:xfrm>
            <a:off x="5894417" y="5658864"/>
            <a:ext cx="1280160" cy="393699"/>
          </a:xfrm>
          <a:prstGeom prst="roundRect">
            <a:avLst/>
          </a:prstGeom>
          <a:ln>
            <a:solidFill>
              <a:srgbClr val="0E42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 </a:t>
            </a:r>
          </a:p>
        </p:txBody>
      </p:sp>
      <p:sp>
        <p:nvSpPr>
          <p:cNvPr id="16" name="Rectangle: Rounded Corners 15">
            <a:extLst>
              <a:ext uri="{FF2B5EF4-FFF2-40B4-BE49-F238E27FC236}">
                <a16:creationId xmlns:a16="http://schemas.microsoft.com/office/drawing/2014/main" id="{0BF2CE09-FF4D-4B88-BBDB-085A163D98AE}"/>
              </a:ext>
            </a:extLst>
          </p:cNvPr>
          <p:cNvSpPr/>
          <p:nvPr/>
        </p:nvSpPr>
        <p:spPr>
          <a:xfrm>
            <a:off x="7433389" y="5558633"/>
            <a:ext cx="4349298" cy="551078"/>
          </a:xfrm>
          <a:prstGeom prst="roundRect">
            <a:avLst/>
          </a:prstGeom>
          <a:ln>
            <a:solidFill>
              <a:srgbClr val="39FF00"/>
            </a:solidFill>
          </a:ln>
        </p:spPr>
        <p:style>
          <a:lnRef idx="2">
            <a:schemeClr val="accent3"/>
          </a:lnRef>
          <a:fillRef idx="1">
            <a:schemeClr val="lt1"/>
          </a:fillRef>
          <a:effectRef idx="0">
            <a:schemeClr val="accent3"/>
          </a:effectRef>
          <a:fontRef idx="minor">
            <a:schemeClr val="dk1"/>
          </a:fontRef>
        </p:style>
        <p:txBody>
          <a:bodyPr rtlCol="0" anchor="ctr"/>
          <a:lstStyle/>
          <a:p>
            <a:r>
              <a:rPr lang="en-US" sz="2400" b="1" dirty="0"/>
              <a:t>Visibility: </a:t>
            </a:r>
            <a:r>
              <a:rPr lang="en-US" b="1" dirty="0"/>
              <a:t>Public vs. Private </a:t>
            </a:r>
            <a:endParaRPr lang="en-US" sz="2400" b="1" dirty="0"/>
          </a:p>
        </p:txBody>
      </p:sp>
      <p:sp>
        <p:nvSpPr>
          <p:cNvPr id="17" name="Oval 16">
            <a:extLst>
              <a:ext uri="{FF2B5EF4-FFF2-40B4-BE49-F238E27FC236}">
                <a16:creationId xmlns:a16="http://schemas.microsoft.com/office/drawing/2014/main" id="{217B6364-F3A1-4C7B-8EC6-50BE54630DA9}"/>
              </a:ext>
            </a:extLst>
          </p:cNvPr>
          <p:cNvSpPr/>
          <p:nvPr/>
        </p:nvSpPr>
        <p:spPr>
          <a:xfrm>
            <a:off x="6852528" y="5625136"/>
            <a:ext cx="457200" cy="4572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3</a:t>
            </a:r>
          </a:p>
        </p:txBody>
      </p:sp>
      <p:sp>
        <p:nvSpPr>
          <p:cNvPr id="18" name="Rectangle: Rounded Corners 17">
            <a:extLst>
              <a:ext uri="{FF2B5EF4-FFF2-40B4-BE49-F238E27FC236}">
                <a16:creationId xmlns:a16="http://schemas.microsoft.com/office/drawing/2014/main" id="{FC48A4C1-BA8D-4A92-A46B-FC27BB87EF8E}"/>
              </a:ext>
            </a:extLst>
          </p:cNvPr>
          <p:cNvSpPr/>
          <p:nvPr/>
        </p:nvSpPr>
        <p:spPr>
          <a:xfrm>
            <a:off x="7433389" y="5042288"/>
            <a:ext cx="4349298" cy="551078"/>
          </a:xfrm>
          <a:prstGeom prst="roundRect">
            <a:avLst/>
          </a:prstGeom>
          <a:ln>
            <a:solidFill>
              <a:srgbClr val="39FF00"/>
            </a:solidFill>
          </a:ln>
        </p:spPr>
        <p:style>
          <a:lnRef idx="2">
            <a:schemeClr val="accent3"/>
          </a:lnRef>
          <a:fillRef idx="1">
            <a:schemeClr val="lt1"/>
          </a:fillRef>
          <a:effectRef idx="0">
            <a:schemeClr val="accent3"/>
          </a:effectRef>
          <a:fontRef idx="minor">
            <a:schemeClr val="dk1"/>
          </a:fontRef>
        </p:style>
        <p:txBody>
          <a:bodyPr rtlCol="0" anchor="ctr"/>
          <a:lstStyle/>
          <a:p>
            <a:r>
              <a:rPr lang="en-US" sz="2400" b="1" dirty="0"/>
              <a:t>Content: </a:t>
            </a:r>
            <a:r>
              <a:rPr lang="en-US" b="1" dirty="0"/>
              <a:t>Bio, Resume, Language, Tone</a:t>
            </a:r>
            <a:endParaRPr lang="en-US" sz="2400" b="1" dirty="0"/>
          </a:p>
        </p:txBody>
      </p:sp>
      <p:sp>
        <p:nvSpPr>
          <p:cNvPr id="2" name="Rectangle 1">
            <a:extLst>
              <a:ext uri="{FF2B5EF4-FFF2-40B4-BE49-F238E27FC236}">
                <a16:creationId xmlns:a16="http://schemas.microsoft.com/office/drawing/2014/main" id="{623B245D-418B-4A36-A7DE-3DE040502531}"/>
              </a:ext>
            </a:extLst>
          </p:cNvPr>
          <p:cNvSpPr/>
          <p:nvPr/>
        </p:nvSpPr>
        <p:spPr>
          <a:xfrm>
            <a:off x="4626754" y="6444604"/>
            <a:ext cx="7565246" cy="393699"/>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1. Doyle, A. (2019). How to Create a Professional Brand: Best Tips for Creating a Professional Brand. Retrieved from https://www.thebalancecareers.com/how-to-create-a-professional-brand-2059761</a:t>
            </a:r>
          </a:p>
        </p:txBody>
      </p:sp>
    </p:spTree>
    <p:extLst>
      <p:ext uri="{BB962C8B-B14F-4D97-AF65-F5344CB8AC3E}">
        <p14:creationId xmlns:p14="http://schemas.microsoft.com/office/powerpoint/2010/main" val="15282944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6"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593354" y="1103415"/>
            <a:ext cx="5759319" cy="284774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ACTIVITY</a:t>
            </a:r>
            <a:r>
              <a:rPr lang="en-US" sz="48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 PROMPT</a:t>
            </a:r>
          </a:p>
        </p:txBody>
      </p:sp>
      <p:sp>
        <p:nvSpPr>
          <p:cNvPr id="9" name="Подзаголовок 2"/>
          <p:cNvSpPr txBox="1">
            <a:spLocks/>
          </p:cNvSpPr>
          <p:nvPr/>
        </p:nvSpPr>
        <p:spPr>
          <a:xfrm>
            <a:off x="593355" y="78581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MOTIVATION </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cxnSp>
        <p:nvCxnSpPr>
          <p:cNvPr id="11" name="Прямая соединительная линия 10"/>
          <p:cNvCxnSpPr/>
          <p:nvPr/>
        </p:nvCxnSpPr>
        <p:spPr>
          <a:xfrm>
            <a:off x="593353" y="4045075"/>
            <a:ext cx="10106397"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Овал 11"/>
          <p:cNvSpPr/>
          <p:nvPr/>
        </p:nvSpPr>
        <p:spPr>
          <a:xfrm>
            <a:off x="531192" y="4121508"/>
            <a:ext cx="731520" cy="731520"/>
          </a:xfrm>
          <a:prstGeom prst="ellipse">
            <a:avLst/>
          </a:prstGeom>
          <a:solidFill>
            <a:schemeClr val="bg2">
              <a:lumMod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endParaRPr lang="ru-RU" b="1" dirty="0">
              <a:solidFill>
                <a:schemeClr val="bg1"/>
              </a:solidFill>
            </a:endParaRPr>
          </a:p>
        </p:txBody>
      </p:sp>
      <p:sp>
        <p:nvSpPr>
          <p:cNvPr id="13" name="Прямоугольник 12"/>
          <p:cNvSpPr/>
          <p:nvPr/>
        </p:nvSpPr>
        <p:spPr>
          <a:xfrm>
            <a:off x="1301158" y="4859960"/>
            <a:ext cx="212323" cy="469387"/>
          </a:xfrm>
          <a:prstGeom prst="rect">
            <a:avLst/>
          </a:prstGeom>
          <a:noFill/>
        </p:spPr>
        <p:txBody>
          <a:bodyPr wrap="square">
            <a:spAutoFit/>
          </a:bodyPr>
          <a:lstStyle/>
          <a:p>
            <a:pPr algn="r"/>
            <a:endParaRPr lang="en-US" sz="3600" baseline="30000" dirty="0">
              <a:solidFill>
                <a:schemeClr val="bg1"/>
              </a:solidFill>
              <a:latin typeface="Pe-icon-7-stroke" pitchFamily="2" charset="0"/>
            </a:endParaRPr>
          </a:p>
        </p:txBody>
      </p:sp>
      <p:sp>
        <p:nvSpPr>
          <p:cNvPr id="14" name="Текст 11"/>
          <p:cNvSpPr txBox="1">
            <a:spLocks/>
          </p:cNvSpPr>
          <p:nvPr/>
        </p:nvSpPr>
        <p:spPr>
          <a:xfrm>
            <a:off x="1317630" y="4388848"/>
            <a:ext cx="1847997" cy="2259597"/>
          </a:xfrm>
          <a:prstGeom prst="rect">
            <a:avLst/>
          </a:prstGeom>
        </p:spPr>
        <p:txBody>
          <a:bodyP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u="sng" dirty="0">
                <a:latin typeface="Poppins SemiBold" panose="02000000000000000000" pitchFamily="2" charset="0"/>
                <a:cs typeface="Poppins SemiBold" panose="02000000000000000000" pitchFamily="2" charset="0"/>
              </a:rPr>
              <a:t>WHO?</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Who do you see? </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Are you the first person that shows up in the search results? </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Do you show up at all? </a:t>
            </a:r>
          </a:p>
          <a:p>
            <a:pPr>
              <a:lnSpc>
                <a:spcPts val="1800"/>
              </a:lnSpc>
            </a:pPr>
            <a:endParaRPr lang="en-US" sz="1400" dirty="0">
              <a:latin typeface="Poppins" panose="02000000000000000000" pitchFamily="2" charset="0"/>
              <a:cs typeface="Poppins" panose="02000000000000000000" pitchFamily="2" charset="0"/>
            </a:endParaRPr>
          </a:p>
        </p:txBody>
      </p:sp>
      <p:grpSp>
        <p:nvGrpSpPr>
          <p:cNvPr id="3" name="Группа 2"/>
          <p:cNvGrpSpPr/>
          <p:nvPr/>
        </p:nvGrpSpPr>
        <p:grpSpPr>
          <a:xfrm>
            <a:off x="3425467" y="4121508"/>
            <a:ext cx="731520" cy="731520"/>
            <a:chOff x="4372121" y="4566008"/>
            <a:chExt cx="865839" cy="865839"/>
          </a:xfrm>
        </p:grpSpPr>
        <p:sp>
          <p:nvSpPr>
            <p:cNvPr id="21" name="Овал 20"/>
            <p:cNvSpPr/>
            <p:nvPr/>
          </p:nvSpPr>
          <p:spPr>
            <a:xfrm>
              <a:off x="4372121" y="4566008"/>
              <a:ext cx="865839" cy="865839"/>
            </a:xfrm>
            <a:prstGeom prst="ellipse">
              <a:avLst/>
            </a:prstGeom>
            <a:solidFill>
              <a:schemeClr val="bg2">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endParaRPr lang="ru-RU" b="1" dirty="0">
                <a:solidFill>
                  <a:schemeClr val="bg1"/>
                </a:solidFill>
              </a:endParaRPr>
            </a:p>
          </p:txBody>
        </p:sp>
        <p:sp>
          <p:nvSpPr>
            <p:cNvPr id="22" name="Прямоугольник 21"/>
            <p:cNvSpPr/>
            <p:nvPr/>
          </p:nvSpPr>
          <p:spPr>
            <a:xfrm>
              <a:off x="4892442" y="4894978"/>
              <a:ext cx="184730" cy="461665"/>
            </a:xfrm>
            <a:prstGeom prst="rect">
              <a:avLst/>
            </a:prstGeom>
            <a:noFill/>
          </p:spPr>
          <p:txBody>
            <a:bodyPr wrap="none">
              <a:spAutoFit/>
            </a:bodyPr>
            <a:lstStyle/>
            <a:p>
              <a:pPr algn="r"/>
              <a:endParaRPr lang="en-US" sz="3600" baseline="30000" dirty="0">
                <a:solidFill>
                  <a:schemeClr val="bg1"/>
                </a:solidFill>
                <a:latin typeface="Pe-icon-7-stroke" pitchFamily="2" charset="0"/>
              </a:endParaRPr>
            </a:p>
          </p:txBody>
        </p:sp>
      </p:grpSp>
      <p:grpSp>
        <p:nvGrpSpPr>
          <p:cNvPr id="4" name="Группа 3"/>
          <p:cNvGrpSpPr/>
          <p:nvPr/>
        </p:nvGrpSpPr>
        <p:grpSpPr>
          <a:xfrm>
            <a:off x="6319742" y="4121508"/>
            <a:ext cx="731520" cy="731520"/>
            <a:chOff x="7910258" y="4566008"/>
            <a:chExt cx="865839" cy="865839"/>
          </a:xfrm>
        </p:grpSpPr>
        <p:sp>
          <p:nvSpPr>
            <p:cNvPr id="25" name="Овал 24"/>
            <p:cNvSpPr/>
            <p:nvPr/>
          </p:nvSpPr>
          <p:spPr>
            <a:xfrm>
              <a:off x="7910258" y="4566008"/>
              <a:ext cx="865839" cy="865839"/>
            </a:xfrm>
            <a:prstGeom prst="ellipse">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endParaRPr lang="ru-RU" b="1" dirty="0">
                <a:solidFill>
                  <a:schemeClr val="bg1"/>
                </a:solidFill>
              </a:endParaRPr>
            </a:p>
          </p:txBody>
        </p:sp>
        <p:sp>
          <p:nvSpPr>
            <p:cNvPr id="26" name="Прямоугольник 25"/>
            <p:cNvSpPr/>
            <p:nvPr/>
          </p:nvSpPr>
          <p:spPr>
            <a:xfrm>
              <a:off x="8362493" y="4881330"/>
              <a:ext cx="239168" cy="379591"/>
            </a:xfrm>
            <a:prstGeom prst="rect">
              <a:avLst/>
            </a:prstGeom>
            <a:noFill/>
          </p:spPr>
          <p:txBody>
            <a:bodyPr wrap="none">
              <a:spAutoFit/>
            </a:bodyPr>
            <a:lstStyle/>
            <a:p>
              <a:pPr algn="r"/>
              <a:r>
                <a:rPr lang="en-US" sz="2800" baseline="30000" dirty="0">
                  <a:solidFill>
                    <a:srgbClr val="0000ED"/>
                  </a:solidFill>
                  <a:latin typeface="FontAwesome" pitchFamily="2" charset="0"/>
                </a:rPr>
                <a:t> </a:t>
              </a:r>
              <a:endParaRPr lang="en-US" sz="3600" baseline="30000" dirty="0">
                <a:solidFill>
                  <a:schemeClr val="bg1"/>
                </a:solidFill>
                <a:latin typeface="Pe-icon-7-stroke" pitchFamily="2" charset="0"/>
              </a:endParaRPr>
            </a:p>
          </p:txBody>
        </p:sp>
      </p:grpSp>
      <p:sp>
        <p:nvSpPr>
          <p:cNvPr id="2" name="Rectangle 1">
            <a:extLst>
              <a:ext uri="{FF2B5EF4-FFF2-40B4-BE49-F238E27FC236}">
                <a16:creationId xmlns:a16="http://schemas.microsoft.com/office/drawing/2014/main" id="{8AC51BA2-C4A6-489C-BD00-F9BBF9F92C63}"/>
              </a:ext>
            </a:extLst>
          </p:cNvPr>
          <p:cNvSpPr/>
          <p:nvPr/>
        </p:nvSpPr>
        <p:spPr>
          <a:xfrm>
            <a:off x="593353" y="1809750"/>
            <a:ext cx="5864597" cy="1930293"/>
          </a:xfrm>
          <a:prstGeom prst="rect">
            <a:avLst/>
          </a:prstGeom>
          <a:noFill/>
          <a:ln>
            <a:solidFill>
              <a:srgbClr val="29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a:solidFill>
                  <a:schemeClr val="tx1"/>
                </a:solidFill>
              </a:rPr>
              <a:t>Let’s see what your employer facing digital profile looks like today. </a:t>
            </a:r>
          </a:p>
          <a:p>
            <a:endParaRPr lang="en-US" sz="2400" i="1" dirty="0">
              <a:solidFill>
                <a:schemeClr val="tx1"/>
              </a:solidFill>
            </a:endParaRPr>
          </a:p>
          <a:p>
            <a:r>
              <a:rPr lang="en-US" sz="2400" i="1" dirty="0">
                <a:solidFill>
                  <a:schemeClr val="tx1"/>
                </a:solidFill>
              </a:rPr>
              <a:t>Google yourself. </a:t>
            </a:r>
          </a:p>
        </p:txBody>
      </p:sp>
      <p:sp>
        <p:nvSpPr>
          <p:cNvPr id="24" name="Овал 24">
            <a:extLst>
              <a:ext uri="{FF2B5EF4-FFF2-40B4-BE49-F238E27FC236}">
                <a16:creationId xmlns:a16="http://schemas.microsoft.com/office/drawing/2014/main" id="{268F0D79-5998-49E6-B7CD-6A64608C19BA}"/>
              </a:ext>
            </a:extLst>
          </p:cNvPr>
          <p:cNvSpPr/>
          <p:nvPr/>
        </p:nvSpPr>
        <p:spPr>
          <a:xfrm>
            <a:off x="9214016" y="4119687"/>
            <a:ext cx="731520" cy="731520"/>
          </a:xfrm>
          <a:prstGeom prst="ellipse">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endParaRPr lang="ru-RU" dirty="0">
              <a:solidFill>
                <a:schemeClr val="tx1"/>
              </a:solidFill>
            </a:endParaRPr>
          </a:p>
        </p:txBody>
      </p:sp>
      <p:sp>
        <p:nvSpPr>
          <p:cNvPr id="20" name="Текст 11">
            <a:extLst>
              <a:ext uri="{FF2B5EF4-FFF2-40B4-BE49-F238E27FC236}">
                <a16:creationId xmlns:a16="http://schemas.microsoft.com/office/drawing/2014/main" id="{771169C3-A550-4C3F-9C17-C961BC7723E3}"/>
              </a:ext>
            </a:extLst>
          </p:cNvPr>
          <p:cNvSpPr txBox="1">
            <a:spLocks/>
          </p:cNvSpPr>
          <p:nvPr/>
        </p:nvSpPr>
        <p:spPr>
          <a:xfrm>
            <a:off x="4190527" y="4388848"/>
            <a:ext cx="1946333" cy="225959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u="sng" dirty="0">
                <a:latin typeface="Poppins SemiBold" panose="02000000000000000000" pitchFamily="2" charset="0"/>
                <a:cs typeface="Poppins SemiBold" panose="02000000000000000000" pitchFamily="2" charset="0"/>
              </a:rPr>
              <a:t>WHAT?</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What do you see?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What type of content is emphasized?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Personal or Professional or both?</a:t>
            </a:r>
          </a:p>
          <a:p>
            <a:pPr marL="171450" indent="-171450">
              <a:lnSpc>
                <a:spcPts val="1800"/>
              </a:lnSpc>
              <a:buFont typeface="Courier New" panose="02070309020205020404" pitchFamily="49" charset="0"/>
              <a:buChar char="o"/>
            </a:pPr>
            <a:endParaRPr lang="en-US" sz="1300" kern="0" dirty="0">
              <a:latin typeface="Poppins" panose="02000000000000000000" pitchFamily="2" charset="0"/>
              <a:cs typeface="Poppins" panose="02000000000000000000" pitchFamily="2" charset="0"/>
            </a:endParaRPr>
          </a:p>
          <a:p>
            <a:pPr>
              <a:lnSpc>
                <a:spcPts val="1800"/>
              </a:lnSpc>
            </a:pPr>
            <a:endParaRPr lang="en-US" sz="1300" dirty="0">
              <a:latin typeface="Poppins" panose="02000000000000000000" pitchFamily="2" charset="0"/>
              <a:cs typeface="Poppins" panose="02000000000000000000" pitchFamily="2" charset="0"/>
            </a:endParaRPr>
          </a:p>
        </p:txBody>
      </p:sp>
      <p:sp>
        <p:nvSpPr>
          <p:cNvPr id="28" name="Текст 11">
            <a:extLst>
              <a:ext uri="{FF2B5EF4-FFF2-40B4-BE49-F238E27FC236}">
                <a16:creationId xmlns:a16="http://schemas.microsoft.com/office/drawing/2014/main" id="{EAA28E9F-94EB-4DCD-87AD-F525A14625C4}"/>
              </a:ext>
            </a:extLst>
          </p:cNvPr>
          <p:cNvSpPr txBox="1">
            <a:spLocks/>
          </p:cNvSpPr>
          <p:nvPr/>
        </p:nvSpPr>
        <p:spPr>
          <a:xfrm>
            <a:off x="7161760" y="4388848"/>
            <a:ext cx="1847997" cy="2259597"/>
          </a:xfrm>
          <a:prstGeom prst="rect">
            <a:avLst/>
          </a:prstGeom>
        </p:spPr>
        <p:txBody>
          <a:bodyP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u="sng" dirty="0">
                <a:latin typeface="Poppins SemiBold" panose="02000000000000000000" pitchFamily="2" charset="0"/>
                <a:cs typeface="Poppins SemiBold" panose="02000000000000000000" pitchFamily="2" charset="0"/>
              </a:rPr>
              <a:t>WHERE?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Where do you see it?</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Name the sources your name is associated with?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Ex: Facebook, LinkedIn, Personal Webpage, etc. </a:t>
            </a:r>
          </a:p>
          <a:p>
            <a:pPr marL="171450" indent="-171450">
              <a:lnSpc>
                <a:spcPts val="1800"/>
              </a:lnSpc>
              <a:buFont typeface="Courier New" panose="02070309020205020404" pitchFamily="49" charset="0"/>
              <a:buChar char="o"/>
            </a:pPr>
            <a:endParaRPr lang="en-US" sz="1400" kern="0" dirty="0">
              <a:latin typeface="Poppins" panose="02000000000000000000" pitchFamily="2" charset="0"/>
              <a:cs typeface="Poppins" panose="02000000000000000000" pitchFamily="2" charset="0"/>
            </a:endParaRPr>
          </a:p>
          <a:p>
            <a:pPr>
              <a:lnSpc>
                <a:spcPts val="1800"/>
              </a:lnSpc>
            </a:pPr>
            <a:endParaRPr lang="en-US" sz="1400" dirty="0">
              <a:latin typeface="Poppins" panose="02000000000000000000" pitchFamily="2" charset="0"/>
              <a:cs typeface="Poppins" panose="02000000000000000000" pitchFamily="2" charset="0"/>
            </a:endParaRPr>
          </a:p>
        </p:txBody>
      </p:sp>
      <p:sp>
        <p:nvSpPr>
          <p:cNvPr id="32" name="Текст 11">
            <a:extLst>
              <a:ext uri="{FF2B5EF4-FFF2-40B4-BE49-F238E27FC236}">
                <a16:creationId xmlns:a16="http://schemas.microsoft.com/office/drawing/2014/main" id="{F5F7CCA9-DA77-45E2-9C0E-15B07C096CB6}"/>
              </a:ext>
            </a:extLst>
          </p:cNvPr>
          <p:cNvSpPr txBox="1">
            <a:spLocks/>
          </p:cNvSpPr>
          <p:nvPr/>
        </p:nvSpPr>
        <p:spPr>
          <a:xfrm>
            <a:off x="10034656" y="4388848"/>
            <a:ext cx="1847997" cy="225959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u="sng" dirty="0">
                <a:latin typeface="Poppins SemiBold" panose="02000000000000000000" pitchFamily="2" charset="0"/>
                <a:cs typeface="Poppins SemiBold" panose="02000000000000000000" pitchFamily="2" charset="0"/>
              </a:rPr>
              <a:t>HOW?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How many times do you see yourself? </a:t>
            </a:r>
          </a:p>
          <a:p>
            <a:pPr marL="171450" indent="-171450">
              <a:lnSpc>
                <a:spcPts val="1800"/>
              </a:lnSpc>
              <a:buFont typeface="Courier New" panose="02070309020205020404" pitchFamily="49" charset="0"/>
              <a:buChar char="o"/>
            </a:pPr>
            <a:r>
              <a:rPr lang="en-US" sz="1300" kern="0" dirty="0">
                <a:latin typeface="Poppins" panose="02000000000000000000" pitchFamily="2" charset="0"/>
                <a:cs typeface="Poppins" panose="02000000000000000000" pitchFamily="2" charset="0"/>
              </a:rPr>
              <a:t>Are there multiple webpages and links? </a:t>
            </a:r>
          </a:p>
          <a:p>
            <a:pPr marL="171450" indent="-171450">
              <a:lnSpc>
                <a:spcPts val="1800"/>
              </a:lnSpc>
              <a:buFont typeface="Courier New" panose="02070309020205020404" pitchFamily="49" charset="0"/>
              <a:buChar char="o"/>
            </a:pPr>
            <a:endParaRPr lang="en-US" sz="1400" kern="0" dirty="0">
              <a:latin typeface="Poppins" panose="02000000000000000000" pitchFamily="2" charset="0"/>
              <a:cs typeface="Poppins" panose="02000000000000000000" pitchFamily="2" charset="0"/>
            </a:endParaRPr>
          </a:p>
          <a:p>
            <a:pPr>
              <a:lnSpc>
                <a:spcPts val="1800"/>
              </a:lnSpc>
            </a:pPr>
            <a:endParaRPr lang="en-US" sz="1400" dirty="0">
              <a:latin typeface="Poppins" panose="02000000000000000000" pitchFamily="2" charset="0"/>
              <a:cs typeface="Poppins" panose="02000000000000000000" pitchFamily="2" charset="0"/>
            </a:endParaRPr>
          </a:p>
        </p:txBody>
      </p:sp>
      <p:pic>
        <p:nvPicPr>
          <p:cNvPr id="15" name="Picture Placeholder 14">
            <a:extLst>
              <a:ext uri="{FF2B5EF4-FFF2-40B4-BE49-F238E27FC236}">
                <a16:creationId xmlns:a16="http://schemas.microsoft.com/office/drawing/2014/main" id="{EF48C2CB-374A-4B42-BE47-A412393E91A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5811" b="5811"/>
          <a:stretch>
            <a:fillRect/>
          </a:stretch>
        </p:blipFill>
        <p:spPr>
          <a:xfrm>
            <a:off x="6561138" y="785812"/>
            <a:ext cx="4669312" cy="2954230"/>
          </a:xfrm>
        </p:spPr>
      </p:pic>
    </p:spTree>
    <p:extLst>
      <p:ext uri="{BB962C8B-B14F-4D97-AF65-F5344CB8AC3E}">
        <p14:creationId xmlns:p14="http://schemas.microsoft.com/office/powerpoint/2010/main" val="12970497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nodePh="1">
                                  <p:stCondLst>
                                    <p:cond delay="0"/>
                                  </p:stCondLst>
                                  <p:endCondLst>
                                    <p:cond evt="begin" delay="0">
                                      <p:tn val="7"/>
                                    </p:cond>
                                  </p:end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24" grpId="0" animBg="1"/>
      <p:bldP spid="20" grpId="0"/>
      <p:bldP spid="28"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593354" y="1103415"/>
            <a:ext cx="5759319" cy="284774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ACTIVITY</a:t>
            </a:r>
            <a:r>
              <a:rPr lang="en-US" sz="48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 PROMPT</a:t>
            </a:r>
          </a:p>
        </p:txBody>
      </p:sp>
      <p:sp>
        <p:nvSpPr>
          <p:cNvPr id="9" name="Подзаголовок 2"/>
          <p:cNvSpPr txBox="1">
            <a:spLocks/>
          </p:cNvSpPr>
          <p:nvPr/>
        </p:nvSpPr>
        <p:spPr>
          <a:xfrm>
            <a:off x="593355" y="78581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MOTIVATION </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cxnSp>
        <p:nvCxnSpPr>
          <p:cNvPr id="11" name="Прямая соединительная линия 10"/>
          <p:cNvCxnSpPr/>
          <p:nvPr/>
        </p:nvCxnSpPr>
        <p:spPr>
          <a:xfrm>
            <a:off x="593353" y="1817179"/>
            <a:ext cx="10106397"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1301158" y="2632064"/>
            <a:ext cx="212323" cy="469387"/>
          </a:xfrm>
          <a:prstGeom prst="rect">
            <a:avLst/>
          </a:prstGeom>
          <a:noFill/>
        </p:spPr>
        <p:txBody>
          <a:bodyPr wrap="square">
            <a:spAutoFit/>
          </a:bodyPr>
          <a:lstStyle/>
          <a:p>
            <a:pPr algn="r"/>
            <a:endParaRPr lang="en-US" sz="3600" baseline="30000" dirty="0">
              <a:solidFill>
                <a:schemeClr val="bg1"/>
              </a:solidFill>
              <a:latin typeface="Pe-icon-7-stroke" pitchFamily="2" charset="0"/>
            </a:endParaRPr>
          </a:p>
        </p:txBody>
      </p:sp>
      <p:sp>
        <p:nvSpPr>
          <p:cNvPr id="14" name="Текст 11"/>
          <p:cNvSpPr txBox="1">
            <a:spLocks/>
          </p:cNvSpPr>
          <p:nvPr/>
        </p:nvSpPr>
        <p:spPr>
          <a:xfrm>
            <a:off x="1469190" y="2010677"/>
            <a:ext cx="4386003" cy="2950322"/>
          </a:xfrm>
          <a:prstGeom prst="rect">
            <a:avLst/>
          </a:prstGeom>
          <a:ln>
            <a:solidFill>
              <a:srgbClr val="0E4200"/>
            </a:solidFill>
          </a:ln>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800" b="1" kern="0" dirty="0">
                <a:latin typeface="Poppins SemiBold" panose="02000000000000000000" pitchFamily="2" charset="0"/>
                <a:cs typeface="Poppins" panose="02000000000000000000" pitchFamily="2" charset="0"/>
              </a:rPr>
              <a:t>Presence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Your Professional Webpage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LinkedIn</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Twitter Handle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Links to Publications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Professional / Industry Blogs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Links to Employer’s Website </a:t>
            </a:r>
          </a:p>
          <a:p>
            <a:pPr marL="342900" indent="-342900">
              <a:buFont typeface="Arial" panose="020B0604020202020204" pitchFamily="34" charset="0"/>
              <a:buChar char="•"/>
            </a:pPr>
            <a:r>
              <a:rPr lang="en-US" sz="1800" b="1" kern="0" dirty="0">
                <a:latin typeface="Poppins SemiBold" panose="02000000000000000000" pitchFamily="2" charset="0"/>
                <a:cs typeface="Poppins" panose="02000000000000000000" pitchFamily="2" charset="0"/>
              </a:rPr>
              <a:t>Order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Systematic </a:t>
            </a:r>
          </a:p>
          <a:p>
            <a:pPr marL="1028700" lvl="1" indent="-342900">
              <a:buFont typeface="Courier New" panose="02070309020205020404" pitchFamily="49" charset="0"/>
              <a:buChar char="o"/>
            </a:pPr>
            <a:r>
              <a:rPr lang="en-US" sz="1400" kern="0" dirty="0">
                <a:latin typeface="Poppins SemiBold" panose="02000000000000000000" pitchFamily="2" charset="0"/>
                <a:cs typeface="Poppins" panose="02000000000000000000" pitchFamily="2" charset="0"/>
              </a:rPr>
              <a:t>Your profiles and links are first </a:t>
            </a:r>
          </a:p>
          <a:p>
            <a:pPr>
              <a:lnSpc>
                <a:spcPts val="1800"/>
              </a:lnSpc>
            </a:pPr>
            <a:endParaRPr lang="en-US" sz="1400" dirty="0">
              <a:latin typeface="Poppins" panose="02000000000000000000" pitchFamily="2" charset="0"/>
              <a:cs typeface="Poppins" panose="02000000000000000000" pitchFamily="2" charset="0"/>
            </a:endParaRPr>
          </a:p>
        </p:txBody>
      </p:sp>
      <p:sp>
        <p:nvSpPr>
          <p:cNvPr id="5" name="Rectangle 4">
            <a:extLst>
              <a:ext uri="{FF2B5EF4-FFF2-40B4-BE49-F238E27FC236}">
                <a16:creationId xmlns:a16="http://schemas.microsoft.com/office/drawing/2014/main" id="{1DBF475D-5E24-4A22-AE6A-E317B0E61C55}"/>
              </a:ext>
            </a:extLst>
          </p:cNvPr>
          <p:cNvSpPr/>
          <p:nvPr/>
        </p:nvSpPr>
        <p:spPr>
          <a:xfrm>
            <a:off x="593353" y="2010676"/>
            <a:ext cx="745949" cy="2950323"/>
          </a:xfrm>
          <a:prstGeom prst="rect">
            <a:avLst/>
          </a:prstGeom>
          <a:solidFill>
            <a:srgbClr val="39FF00"/>
          </a:solid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b="1" dirty="0">
                <a:solidFill>
                  <a:srgbClr val="0A2E00"/>
                </a:solidFill>
              </a:rPr>
              <a:t>IDEAL</a:t>
            </a:r>
            <a:r>
              <a:rPr lang="en-US" sz="1400" b="1" normalizeH="1" baseline="30000" dirty="0">
                <a:solidFill>
                  <a:srgbClr val="0A2E00"/>
                </a:solidFill>
              </a:rPr>
              <a:t>2</a:t>
            </a:r>
            <a:endParaRPr lang="en-US" b="1" normalizeH="1" baseline="30000" dirty="0">
              <a:solidFill>
                <a:srgbClr val="0A2E00"/>
              </a:solidFill>
            </a:endParaRPr>
          </a:p>
        </p:txBody>
      </p:sp>
      <p:sp>
        <p:nvSpPr>
          <p:cNvPr id="23" name="Текст 11">
            <a:extLst>
              <a:ext uri="{FF2B5EF4-FFF2-40B4-BE49-F238E27FC236}">
                <a16:creationId xmlns:a16="http://schemas.microsoft.com/office/drawing/2014/main" id="{5DAA648D-A5CE-4C6A-8D7F-40505F70A47A}"/>
              </a:ext>
            </a:extLst>
          </p:cNvPr>
          <p:cNvSpPr txBox="1">
            <a:spLocks/>
          </p:cNvSpPr>
          <p:nvPr/>
        </p:nvSpPr>
        <p:spPr>
          <a:xfrm>
            <a:off x="6860918" y="2010677"/>
            <a:ext cx="4386003" cy="2950322"/>
          </a:xfrm>
          <a:prstGeom prst="rect">
            <a:avLst/>
          </a:prstGeom>
          <a:ln>
            <a:solidFill>
              <a:srgbClr val="0E4200"/>
            </a:solidFill>
          </a:ln>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800" b="1" kern="0" dirty="0">
                <a:latin typeface="Poppins SemiBold" panose="02000000000000000000" pitchFamily="2" charset="0"/>
                <a:cs typeface="Poppins" panose="02000000000000000000" pitchFamily="2" charset="0"/>
              </a:rPr>
              <a:t>Presence </a:t>
            </a:r>
          </a:p>
          <a:p>
            <a:pPr marL="1028700" lvl="1" indent="-342900">
              <a:buFont typeface="Courier New" panose="02070309020205020404" pitchFamily="49" charset="0"/>
              <a:buChar char="o"/>
            </a:pPr>
            <a:r>
              <a:rPr lang="en-US" sz="1500" kern="0" dirty="0">
                <a:latin typeface="Poppins SemiBold" panose="02000000000000000000" pitchFamily="2" charset="0"/>
                <a:cs typeface="Poppins" panose="02000000000000000000" pitchFamily="2" charset="0"/>
              </a:rPr>
              <a:t>No presence </a:t>
            </a:r>
          </a:p>
          <a:p>
            <a:pPr marL="1028700" lvl="1" indent="-342900">
              <a:buFont typeface="Courier New" panose="02070309020205020404" pitchFamily="49" charset="0"/>
              <a:buChar char="o"/>
            </a:pPr>
            <a:r>
              <a:rPr lang="en-US" sz="1500" kern="0" dirty="0">
                <a:latin typeface="Poppins SemiBold" panose="02000000000000000000" pitchFamily="2" charset="0"/>
                <a:cs typeface="Poppins" panose="02000000000000000000" pitchFamily="2" charset="0"/>
              </a:rPr>
              <a:t>The wrong presence: private &gt; professional </a:t>
            </a:r>
          </a:p>
          <a:p>
            <a:pPr marL="1028700" lvl="1" indent="-342900">
              <a:buFont typeface="Courier New" panose="02070309020205020404" pitchFamily="49" charset="0"/>
              <a:buChar char="o"/>
            </a:pPr>
            <a:r>
              <a:rPr lang="en-US" sz="1500" kern="0" dirty="0">
                <a:latin typeface="Poppins SemiBold" panose="02000000000000000000" pitchFamily="2" charset="0"/>
                <a:cs typeface="Poppins" panose="02000000000000000000" pitchFamily="2" charset="0"/>
              </a:rPr>
              <a:t>No identification: picture, video </a:t>
            </a:r>
          </a:p>
          <a:p>
            <a:pPr marL="342900" indent="-342900">
              <a:buFont typeface="Arial" panose="020B0604020202020204" pitchFamily="34" charset="0"/>
              <a:buChar char="•"/>
            </a:pPr>
            <a:r>
              <a:rPr lang="en-US" sz="1800" b="1" kern="0" dirty="0">
                <a:latin typeface="Poppins SemiBold" panose="02000000000000000000" pitchFamily="2" charset="0"/>
                <a:cs typeface="Poppins" panose="02000000000000000000" pitchFamily="2" charset="0"/>
              </a:rPr>
              <a:t>Order</a:t>
            </a:r>
          </a:p>
          <a:p>
            <a:pPr marL="1028700" lvl="1" indent="-342900">
              <a:buFont typeface="Courier New" panose="02070309020205020404" pitchFamily="49" charset="0"/>
              <a:buChar char="o"/>
            </a:pPr>
            <a:r>
              <a:rPr lang="en-US" sz="1500" kern="0" dirty="0">
                <a:latin typeface="Poppins SemiBold" panose="02000000000000000000" pitchFamily="2" charset="0"/>
                <a:cs typeface="Poppins" panose="02000000000000000000" pitchFamily="2" charset="0"/>
              </a:rPr>
              <a:t>No order </a:t>
            </a:r>
          </a:p>
          <a:p>
            <a:pPr marL="1028700" lvl="1" indent="-342900">
              <a:buFont typeface="Courier New" panose="02070309020205020404" pitchFamily="49" charset="0"/>
              <a:buChar char="o"/>
            </a:pPr>
            <a:r>
              <a:rPr lang="en-US" sz="1500" kern="0" dirty="0">
                <a:latin typeface="Poppins SemiBold" panose="02000000000000000000" pitchFamily="2" charset="0"/>
                <a:cs typeface="Poppins" panose="02000000000000000000" pitchFamily="2" charset="0"/>
              </a:rPr>
              <a:t>Your profiles and links fall outside of the top search results </a:t>
            </a:r>
          </a:p>
          <a:p>
            <a:pPr lvl="1" indent="0">
              <a:buNone/>
            </a:pPr>
            <a:endParaRPr lang="en-US" sz="1300" b="1" kern="0" dirty="0">
              <a:latin typeface="Poppins SemiBold" panose="02000000000000000000" pitchFamily="2" charset="0"/>
              <a:cs typeface="Poppins" panose="02000000000000000000" pitchFamily="2" charset="0"/>
            </a:endParaRPr>
          </a:p>
          <a:p>
            <a:pPr>
              <a:lnSpc>
                <a:spcPts val="1800"/>
              </a:lnSpc>
            </a:pPr>
            <a:endParaRPr lang="en-US" sz="1300" dirty="0">
              <a:latin typeface="Poppins" panose="02000000000000000000" pitchFamily="2" charset="0"/>
              <a:cs typeface="Poppins" panose="02000000000000000000" pitchFamily="2" charset="0"/>
            </a:endParaRPr>
          </a:p>
        </p:txBody>
      </p:sp>
      <p:sp>
        <p:nvSpPr>
          <p:cNvPr id="27" name="Rectangle 26">
            <a:extLst>
              <a:ext uri="{FF2B5EF4-FFF2-40B4-BE49-F238E27FC236}">
                <a16:creationId xmlns:a16="http://schemas.microsoft.com/office/drawing/2014/main" id="{6D4931ED-D9E6-4F8F-898B-D3A312F39F00}"/>
              </a:ext>
            </a:extLst>
          </p:cNvPr>
          <p:cNvSpPr/>
          <p:nvPr/>
        </p:nvSpPr>
        <p:spPr>
          <a:xfrm>
            <a:off x="5985081" y="2010676"/>
            <a:ext cx="745949" cy="2950323"/>
          </a:xfrm>
          <a:prstGeom prst="rect">
            <a:avLst/>
          </a:prstGeom>
          <a:solidFill>
            <a:srgbClr val="0E4200"/>
          </a:solid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b="1" dirty="0">
                <a:solidFill>
                  <a:schemeClr val="bg1"/>
                </a:solidFill>
              </a:rPr>
              <a:t>SUB-OPTIMAL</a:t>
            </a:r>
            <a:r>
              <a:rPr lang="en-US" sz="1400" b="1" normalizeH="1" baseline="30000" dirty="0">
                <a:solidFill>
                  <a:schemeClr val="bg1"/>
                </a:solidFill>
              </a:rPr>
              <a:t>2</a:t>
            </a:r>
            <a:endParaRPr lang="en-US" sz="1400" b="1" dirty="0">
              <a:solidFill>
                <a:schemeClr val="bg1"/>
              </a:solidFill>
            </a:endParaRPr>
          </a:p>
        </p:txBody>
      </p:sp>
      <p:sp>
        <p:nvSpPr>
          <p:cNvPr id="29" name="Rectangle 28">
            <a:extLst>
              <a:ext uri="{FF2B5EF4-FFF2-40B4-BE49-F238E27FC236}">
                <a16:creationId xmlns:a16="http://schemas.microsoft.com/office/drawing/2014/main" id="{D60353ED-D226-460F-9A33-2D96F2E97940}"/>
              </a:ext>
            </a:extLst>
          </p:cNvPr>
          <p:cNvSpPr/>
          <p:nvPr/>
        </p:nvSpPr>
        <p:spPr>
          <a:xfrm>
            <a:off x="593353" y="5133160"/>
            <a:ext cx="10653568" cy="1249439"/>
          </a:xfrm>
          <a:prstGeom prst="rect">
            <a:avLst/>
          </a:prstGeom>
          <a:noFill/>
          <a:ln>
            <a:solidFill>
              <a:srgbClr val="0E4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a:solidFill>
                  <a:schemeClr val="tx1"/>
                </a:solidFill>
              </a:rPr>
              <a:t>The goal is NOT to erase our digital selves altogether, but to leverage online tools and multimedia as a means to promoting ourselves and being seen professionally</a:t>
            </a:r>
          </a:p>
        </p:txBody>
      </p:sp>
      <p:sp>
        <p:nvSpPr>
          <p:cNvPr id="12" name="Rectangle 11">
            <a:extLst>
              <a:ext uri="{FF2B5EF4-FFF2-40B4-BE49-F238E27FC236}">
                <a16:creationId xmlns:a16="http://schemas.microsoft.com/office/drawing/2014/main" id="{B8BC4F3E-A1EF-44A8-AC95-84B691B7EF68}"/>
              </a:ext>
            </a:extLst>
          </p:cNvPr>
          <p:cNvSpPr/>
          <p:nvPr/>
        </p:nvSpPr>
        <p:spPr>
          <a:xfrm>
            <a:off x="582402" y="6477659"/>
            <a:ext cx="10653567" cy="333800"/>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sz="900" dirty="0"/>
              <a:t>2. Doyle, A. (2019). How to Create a Professional Brand: Best Tips for Creating a Professional Brand. Retrieved from https://www.thebalancecareers.com/how-to-create-a-professional-brand-2059761</a:t>
            </a:r>
          </a:p>
        </p:txBody>
      </p:sp>
    </p:spTree>
    <p:extLst>
      <p:ext uri="{BB962C8B-B14F-4D97-AF65-F5344CB8AC3E}">
        <p14:creationId xmlns:p14="http://schemas.microsoft.com/office/powerpoint/2010/main" val="187008324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YOUR      DIGITAL BRAND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LINKEDIN DEEP DIVE </a:t>
            </a:r>
          </a:p>
        </p:txBody>
      </p:sp>
      <p:sp>
        <p:nvSpPr>
          <p:cNvPr id="31" name="Прямоугольник 30"/>
          <p:cNvSpPr/>
          <p:nvPr/>
        </p:nvSpPr>
        <p:spPr>
          <a:xfrm>
            <a:off x="239232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DIGITAL BRAND TIPS</a:t>
            </a:r>
          </a:p>
        </p:txBody>
      </p:sp>
      <p:sp>
        <p:nvSpPr>
          <p:cNvPr id="27" name="Прямоугольник 26"/>
          <p:cNvSpPr/>
          <p:nvPr/>
        </p:nvSpPr>
        <p:spPr>
          <a:xfrm>
            <a:off x="6294616" y="4283512"/>
            <a:ext cx="822960" cy="822960"/>
          </a:xfrm>
          <a:prstGeom prst="rect">
            <a:avLst/>
          </a:prstGeom>
          <a:solidFill>
            <a:srgbClr val="0E42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rgbClr val="0E4200"/>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a:cxnSpLocks/>
          </p:cNvCxnSpPr>
          <p:nvPr/>
        </p:nvCxnSpPr>
        <p:spPr>
          <a:xfrm>
            <a:off x="3324176"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a:cxnSpLocks/>
          </p:cNvCxnSpPr>
          <p:nvPr/>
        </p:nvCxnSpPr>
        <p:spPr>
          <a:xfrm>
            <a:off x="7245493" y="2691042"/>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a:cxnSpLocks/>
          </p:cNvCxnSpPr>
          <p:nvPr/>
        </p:nvCxnSpPr>
        <p:spPr>
          <a:xfrm>
            <a:off x="3359012"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a:cxnSpLocks/>
          </p:cNvCxnSpPr>
          <p:nvPr/>
        </p:nvCxnSpPr>
        <p:spPr>
          <a:xfrm>
            <a:off x="7245493" y="4454433"/>
            <a:ext cx="742857" cy="0"/>
          </a:xfrm>
          <a:prstGeom prst="line">
            <a:avLst/>
          </a:prstGeom>
          <a:ln w="19050">
            <a:solidFill>
              <a:srgbClr val="39FF00"/>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rgbClr val="39FF00"/>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rgbClr val="39FF00"/>
                </a:solidFill>
                <a:latin typeface="FontAwesome" pitchFamily="2" charset="0"/>
                <a:ea typeface="Linux Libertine" panose="02000503000000000000" pitchFamily="2" charset="0"/>
                <a:cs typeface="Linux Libertine" panose="02000503000000000000" pitchFamily="2" charset="0"/>
              </a:rPr>
              <a:t> </a:t>
            </a:r>
            <a:r>
              <a:rPr lang="en-US" sz="1600" b="1" i="1" dirty="0">
                <a:solidFill>
                  <a:srgbClr val="39FF00"/>
                </a:solidFill>
                <a:latin typeface="Adobe Caslon Pro" panose="0205050205050A020403" pitchFamily="18" charset="0"/>
                <a:ea typeface="Linux Libertine" panose="02000503000000000000" pitchFamily="2" charset="0"/>
                <a:cs typeface="Linux Libertine" panose="02000503000000000000" pitchFamily="2" charset="0"/>
              </a:rPr>
              <a:t>YOUR DIGITAL BRAND</a:t>
            </a:r>
            <a:endParaRPr lang="ru-RU" sz="1600" b="1" i="1" dirty="0">
              <a:solidFill>
                <a:srgbClr val="39FF00"/>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5" name="Rectangle 24">
            <a:extLst>
              <a:ext uri="{FF2B5EF4-FFF2-40B4-BE49-F238E27FC236}">
                <a16:creationId xmlns:a16="http://schemas.microsoft.com/office/drawing/2014/main" id="{8DB67D37-5E0B-4ED5-A152-8D82A4C07BAE}"/>
              </a:ext>
            </a:extLst>
          </p:cNvPr>
          <p:cNvSpPr/>
          <p:nvPr/>
        </p:nvSpPr>
        <p:spPr>
          <a:xfrm>
            <a:off x="1957955" y="3947993"/>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9B3DE60A-F1D7-4F47-848D-B0EE0E4CCD35}"/>
              </a:ext>
            </a:extLst>
          </p:cNvPr>
          <p:cNvSpPr/>
          <p:nvPr/>
        </p:nvSpPr>
        <p:spPr>
          <a:xfrm>
            <a:off x="1580549" y="1946905"/>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81277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P spid="25" grpId="0" animBg="1"/>
      <p:bldP spid="32" grpId="0" animBg="1"/>
    </p:bldLst>
  </p:timing>
</p:sld>
</file>

<file path=ppt/theme/theme1.xml><?xml version="1.0" encoding="utf-8"?>
<a:theme xmlns:a="http://schemas.openxmlformats.org/drawingml/2006/main" name="Специальное оформление">
  <a:themeElements>
    <a:clrScheme name="abili">
      <a:dk1>
        <a:srgbClr val="000000"/>
      </a:dk1>
      <a:lt1>
        <a:srgbClr val="FFFFFF"/>
      </a:lt1>
      <a:dk2>
        <a:srgbClr val="000000"/>
      </a:dk2>
      <a:lt2>
        <a:srgbClr val="FFFFFF"/>
      </a:lt2>
      <a:accent1>
        <a:srgbClr val="B0381C"/>
      </a:accent1>
      <a:accent2>
        <a:srgbClr val="2B759D"/>
      </a:accent2>
      <a:accent3>
        <a:srgbClr val="D9782E"/>
      </a:accent3>
      <a:accent4>
        <a:srgbClr val="538D32"/>
      </a:accent4>
      <a:accent5>
        <a:srgbClr val="724271"/>
      </a:accent5>
      <a:accent6>
        <a:srgbClr val="DCB330"/>
      </a:accent6>
      <a:hlink>
        <a:srgbClr val="2B759D"/>
      </a:hlink>
      <a:folHlink>
        <a:srgbClr val="724271"/>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16343</TotalTime>
  <Words>2599</Words>
  <Application>Microsoft Office PowerPoint</Application>
  <PresentationFormat>Widescreen</PresentationFormat>
  <Paragraphs>443</Paragraphs>
  <Slides>33</Slides>
  <Notes>23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33</vt:i4>
      </vt:variant>
    </vt:vector>
  </HeadingPairs>
  <TitlesOfParts>
    <vt:vector size="46" baseType="lpstr">
      <vt:lpstr>Adobe Caslon Pro</vt:lpstr>
      <vt:lpstr>Arial</vt:lpstr>
      <vt:lpstr>Calibri</vt:lpstr>
      <vt:lpstr>Calibri Light</vt:lpstr>
      <vt:lpstr>Courier New</vt:lpstr>
      <vt:lpstr>FontAwesome</vt:lpstr>
      <vt:lpstr>Lato</vt:lpstr>
      <vt:lpstr>Linux Libertine</vt:lpstr>
      <vt:lpstr>Nixie</vt:lpstr>
      <vt:lpstr>Pe-icon-7-stroke</vt:lpstr>
      <vt:lpstr>Poppins</vt:lpstr>
      <vt:lpstr>Poppins SemiBold</vt:lpstr>
      <vt:lpstr>Специальное оформление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RePack by Diakov</dc:creator>
  <cp:lastModifiedBy>Lukes, Dylan</cp:lastModifiedBy>
  <cp:revision>894</cp:revision>
  <dcterms:created xsi:type="dcterms:W3CDTF">2016-05-17T07:43:39Z</dcterms:created>
  <dcterms:modified xsi:type="dcterms:W3CDTF">2021-04-22T15:11:56Z</dcterms:modified>
</cp:coreProperties>
</file>