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36"/>
  </p:notesMasterIdLst>
  <p:handoutMasterIdLst>
    <p:handoutMasterId r:id="rId37"/>
  </p:handoutMasterIdLst>
  <p:sldIdLst>
    <p:sldId id="308" r:id="rId2"/>
    <p:sldId id="260" r:id="rId3"/>
    <p:sldId id="286" r:id="rId4"/>
    <p:sldId id="429" r:id="rId5"/>
    <p:sldId id="428" r:id="rId6"/>
    <p:sldId id="406" r:id="rId7"/>
    <p:sldId id="423" r:id="rId8"/>
    <p:sldId id="424" r:id="rId9"/>
    <p:sldId id="427" r:id="rId10"/>
    <p:sldId id="425" r:id="rId11"/>
    <p:sldId id="432" r:id="rId12"/>
    <p:sldId id="440" r:id="rId13"/>
    <p:sldId id="436" r:id="rId14"/>
    <p:sldId id="441" r:id="rId15"/>
    <p:sldId id="443" r:id="rId16"/>
    <p:sldId id="444" r:id="rId17"/>
    <p:sldId id="445" r:id="rId18"/>
    <p:sldId id="420" r:id="rId19"/>
    <p:sldId id="375" r:id="rId20"/>
    <p:sldId id="376" r:id="rId21"/>
    <p:sldId id="431" r:id="rId22"/>
    <p:sldId id="378" r:id="rId23"/>
    <p:sldId id="400" r:id="rId24"/>
    <p:sldId id="426" r:id="rId25"/>
    <p:sldId id="402" r:id="rId26"/>
    <p:sldId id="411" r:id="rId27"/>
    <p:sldId id="403" r:id="rId28"/>
    <p:sldId id="413" r:id="rId29"/>
    <p:sldId id="412" r:id="rId30"/>
    <p:sldId id="404" r:id="rId31"/>
    <p:sldId id="399" r:id="rId32"/>
    <p:sldId id="415" r:id="rId33"/>
    <p:sldId id="446" r:id="rId34"/>
    <p:sldId id="434" r:id="rId3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26" userDrawn="1">
          <p15:clr>
            <a:srgbClr val="A4A3A4"/>
          </p15:clr>
        </p15:guide>
        <p15:guide id="2" pos="48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200"/>
    <a:srgbClr val="0A2E00"/>
    <a:srgbClr val="39FF00"/>
    <a:srgbClr val="29C000"/>
    <a:srgbClr val="1B7E00"/>
    <a:srgbClr val="42C9A8"/>
    <a:srgbClr val="E6688F"/>
    <a:srgbClr val="3737DD"/>
    <a:srgbClr val="9E77B8"/>
    <a:srgbClr val="FDB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101" autoAdjust="0"/>
  </p:normalViewPr>
  <p:slideViewPr>
    <p:cSldViewPr snapToGrid="0">
      <p:cViewPr varScale="1">
        <p:scale>
          <a:sx n="58" d="100"/>
          <a:sy n="58" d="100"/>
        </p:scale>
        <p:origin x="944" y="30"/>
      </p:cViewPr>
      <p:guideLst>
        <p:guide orient="horz" pos="3226"/>
        <p:guide pos="4838"/>
      </p:guideLst>
    </p:cSldViewPr>
  </p:slideViewPr>
  <p:outlineViewPr>
    <p:cViewPr>
      <p:scale>
        <a:sx n="33" d="100"/>
        <a:sy n="33" d="100"/>
      </p:scale>
      <p:origin x="0" y="-630"/>
    </p:cViewPr>
  </p:outlineViewPr>
  <p:notesTextViewPr>
    <p:cViewPr>
      <p:scale>
        <a:sx n="1" d="1"/>
        <a:sy n="1" d="1"/>
      </p:scale>
      <p:origin x="0" y="0"/>
    </p:cViewPr>
  </p:notesText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D3551B-4342-4390-915E-8C9F8CBF86F2}" type="datetimeFigureOut">
              <a:rPr lang="ru-RU" smtClean="0"/>
              <a:t>15.04.2020</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1B4F76-9B05-4F12-BC35-5F054D4AB2B2}" type="slidenum">
              <a:rPr lang="ru-RU" smtClean="0"/>
              <a:t>‹#›</a:t>
            </a:fld>
            <a:endParaRPr lang="ru-RU" dirty="0"/>
          </a:p>
        </p:txBody>
      </p:sp>
    </p:spTree>
    <p:extLst>
      <p:ext uri="{BB962C8B-B14F-4D97-AF65-F5344CB8AC3E}">
        <p14:creationId xmlns:p14="http://schemas.microsoft.com/office/powerpoint/2010/main" val="3758440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1DF2CA-16AC-4A6F-BA76-83467214A317}" type="datetimeFigureOut">
              <a:rPr lang="ru-RU" smtClean="0"/>
              <a:t>15.04.2020</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84C95-AC36-47D7-BA46-D13F2CF6C509}" type="slidenum">
              <a:rPr lang="ru-RU" smtClean="0"/>
              <a:t>‹#›</a:t>
            </a:fld>
            <a:endParaRPr lang="ru-RU" dirty="0"/>
          </a:p>
        </p:txBody>
      </p:sp>
    </p:spTree>
    <p:extLst>
      <p:ext uri="{BB962C8B-B14F-4D97-AF65-F5344CB8AC3E}">
        <p14:creationId xmlns:p14="http://schemas.microsoft.com/office/powerpoint/2010/main" val="3590347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1</a:t>
            </a:fld>
            <a:endParaRPr lang="ru-RU" dirty="0"/>
          </a:p>
        </p:txBody>
      </p:sp>
    </p:spTree>
    <p:extLst>
      <p:ext uri="{BB962C8B-B14F-4D97-AF65-F5344CB8AC3E}">
        <p14:creationId xmlns:p14="http://schemas.microsoft.com/office/powerpoint/2010/main" val="2997959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Heifetz (2015)</a:t>
            </a:r>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19</a:t>
            </a:fld>
            <a:endParaRPr lang="ru-RU" dirty="0"/>
          </a:p>
        </p:txBody>
      </p:sp>
    </p:spTree>
    <p:extLst>
      <p:ext uri="{BB962C8B-B14F-4D97-AF65-F5344CB8AC3E}">
        <p14:creationId xmlns:p14="http://schemas.microsoft.com/office/powerpoint/2010/main" val="1900245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Heifetz (2015)</a:t>
            </a:r>
            <a:endParaRPr lang="en-US" dirty="0"/>
          </a:p>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20</a:t>
            </a:fld>
            <a:endParaRPr lang="ru-RU" dirty="0"/>
          </a:p>
        </p:txBody>
      </p:sp>
    </p:spTree>
    <p:extLst>
      <p:ext uri="{BB962C8B-B14F-4D97-AF65-F5344CB8AC3E}">
        <p14:creationId xmlns:p14="http://schemas.microsoft.com/office/powerpoint/2010/main" val="288901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Heifetz (2015)</a:t>
            </a:r>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21</a:t>
            </a:fld>
            <a:endParaRPr lang="ru-RU" dirty="0"/>
          </a:p>
        </p:txBody>
      </p:sp>
    </p:spTree>
    <p:extLst>
      <p:ext uri="{BB962C8B-B14F-4D97-AF65-F5344CB8AC3E}">
        <p14:creationId xmlns:p14="http://schemas.microsoft.com/office/powerpoint/2010/main" val="1415059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Heifetz (2015)</a:t>
            </a:r>
            <a:endParaRPr lang="en-US" dirty="0"/>
          </a:p>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22</a:t>
            </a:fld>
            <a:endParaRPr lang="ru-RU" dirty="0"/>
          </a:p>
        </p:txBody>
      </p:sp>
    </p:spTree>
    <p:extLst>
      <p:ext uri="{BB962C8B-B14F-4D97-AF65-F5344CB8AC3E}">
        <p14:creationId xmlns:p14="http://schemas.microsoft.com/office/powerpoint/2010/main" val="1373115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Heifetz (2015)</a:t>
            </a:r>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23</a:t>
            </a:fld>
            <a:endParaRPr lang="ru-RU" dirty="0"/>
          </a:p>
        </p:txBody>
      </p:sp>
    </p:spTree>
    <p:extLst>
      <p:ext uri="{BB962C8B-B14F-4D97-AF65-F5344CB8AC3E}">
        <p14:creationId xmlns:p14="http://schemas.microsoft.com/office/powerpoint/2010/main" val="3447872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Fineman (2015)</a:t>
            </a:r>
          </a:p>
        </p:txBody>
      </p:sp>
      <p:sp>
        <p:nvSpPr>
          <p:cNvPr id="4" name="Slide Number Placeholder 3"/>
          <p:cNvSpPr>
            <a:spLocks noGrp="1"/>
          </p:cNvSpPr>
          <p:nvPr>
            <p:ph type="sldNum" sz="quarter" idx="5"/>
          </p:nvPr>
        </p:nvSpPr>
        <p:spPr/>
        <p:txBody>
          <a:bodyPr/>
          <a:lstStyle/>
          <a:p>
            <a:fld id="{5E284C95-AC36-47D7-BA46-D13F2CF6C509}" type="slidenum">
              <a:rPr lang="ru-RU" smtClean="0"/>
              <a:t>25</a:t>
            </a:fld>
            <a:endParaRPr lang="ru-RU" dirty="0"/>
          </a:p>
        </p:txBody>
      </p:sp>
    </p:spTree>
    <p:extLst>
      <p:ext uri="{BB962C8B-B14F-4D97-AF65-F5344CB8AC3E}">
        <p14:creationId xmlns:p14="http://schemas.microsoft.com/office/powerpoint/2010/main" val="733420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Fineman (2015)</a:t>
            </a:r>
          </a:p>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26</a:t>
            </a:fld>
            <a:endParaRPr lang="ru-RU" dirty="0"/>
          </a:p>
        </p:txBody>
      </p:sp>
    </p:spTree>
    <p:extLst>
      <p:ext uri="{BB962C8B-B14F-4D97-AF65-F5344CB8AC3E}">
        <p14:creationId xmlns:p14="http://schemas.microsoft.com/office/powerpoint/2010/main" val="2279430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Fineman (2015)</a:t>
            </a:r>
          </a:p>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27</a:t>
            </a:fld>
            <a:endParaRPr lang="ru-RU" dirty="0"/>
          </a:p>
        </p:txBody>
      </p:sp>
    </p:spTree>
    <p:extLst>
      <p:ext uri="{BB962C8B-B14F-4D97-AF65-F5344CB8AC3E}">
        <p14:creationId xmlns:p14="http://schemas.microsoft.com/office/powerpoint/2010/main" val="1892626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Fineman (2015)</a:t>
            </a:r>
          </a:p>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28</a:t>
            </a:fld>
            <a:endParaRPr lang="ru-RU" dirty="0"/>
          </a:p>
        </p:txBody>
      </p:sp>
    </p:spTree>
    <p:extLst>
      <p:ext uri="{BB962C8B-B14F-4D97-AF65-F5344CB8AC3E}">
        <p14:creationId xmlns:p14="http://schemas.microsoft.com/office/powerpoint/2010/main" val="4203822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Fineman (2015)</a:t>
            </a:r>
          </a:p>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29</a:t>
            </a:fld>
            <a:endParaRPr lang="ru-RU" dirty="0"/>
          </a:p>
        </p:txBody>
      </p:sp>
    </p:spTree>
    <p:extLst>
      <p:ext uri="{BB962C8B-B14F-4D97-AF65-F5344CB8AC3E}">
        <p14:creationId xmlns:p14="http://schemas.microsoft.com/office/powerpoint/2010/main" val="372763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Source: Clark (2011) </a:t>
            </a:r>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10</a:t>
            </a:fld>
            <a:endParaRPr lang="ru-RU" dirty="0"/>
          </a:p>
        </p:txBody>
      </p:sp>
    </p:spTree>
    <p:extLst>
      <p:ext uri="{BB962C8B-B14F-4D97-AF65-F5344CB8AC3E}">
        <p14:creationId xmlns:p14="http://schemas.microsoft.com/office/powerpoint/2010/main" val="2442473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30</a:t>
            </a:fld>
            <a:endParaRPr lang="ru-RU" dirty="0"/>
          </a:p>
        </p:txBody>
      </p:sp>
    </p:spTree>
    <p:extLst>
      <p:ext uri="{BB962C8B-B14F-4D97-AF65-F5344CB8AC3E}">
        <p14:creationId xmlns:p14="http://schemas.microsoft.com/office/powerpoint/2010/main" val="485830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31</a:t>
            </a:fld>
            <a:endParaRPr lang="ru-RU" dirty="0"/>
          </a:p>
        </p:txBody>
      </p:sp>
    </p:spTree>
    <p:extLst>
      <p:ext uri="{BB962C8B-B14F-4D97-AF65-F5344CB8AC3E}">
        <p14:creationId xmlns:p14="http://schemas.microsoft.com/office/powerpoint/2010/main" val="2667585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32</a:t>
            </a:fld>
            <a:endParaRPr lang="ru-RU" dirty="0"/>
          </a:p>
        </p:txBody>
      </p:sp>
    </p:spTree>
    <p:extLst>
      <p:ext uri="{BB962C8B-B14F-4D97-AF65-F5344CB8AC3E}">
        <p14:creationId xmlns:p14="http://schemas.microsoft.com/office/powerpoint/2010/main" val="2436036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33</a:t>
            </a:fld>
            <a:endParaRPr lang="ru-RU" dirty="0"/>
          </a:p>
        </p:txBody>
      </p:sp>
    </p:spTree>
    <p:extLst>
      <p:ext uri="{BB962C8B-B14F-4D97-AF65-F5344CB8AC3E}">
        <p14:creationId xmlns:p14="http://schemas.microsoft.com/office/powerpoint/2010/main" val="4064653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Heifetz (2015)</a:t>
            </a:r>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34</a:t>
            </a:fld>
            <a:endParaRPr lang="ru-RU" dirty="0"/>
          </a:p>
        </p:txBody>
      </p:sp>
    </p:spTree>
    <p:extLst>
      <p:ext uri="{BB962C8B-B14F-4D97-AF65-F5344CB8AC3E}">
        <p14:creationId xmlns:p14="http://schemas.microsoft.com/office/powerpoint/2010/main" val="3064066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11</a:t>
            </a:fld>
            <a:endParaRPr lang="ru-RU" dirty="0"/>
          </a:p>
        </p:txBody>
      </p:sp>
    </p:spTree>
    <p:extLst>
      <p:ext uri="{BB962C8B-B14F-4D97-AF65-F5344CB8AC3E}">
        <p14:creationId xmlns:p14="http://schemas.microsoft.com/office/powerpoint/2010/main" val="239425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12</a:t>
            </a:fld>
            <a:endParaRPr lang="ru-RU" dirty="0"/>
          </a:p>
        </p:txBody>
      </p:sp>
    </p:spTree>
    <p:extLst>
      <p:ext uri="{BB962C8B-B14F-4D97-AF65-F5344CB8AC3E}">
        <p14:creationId xmlns:p14="http://schemas.microsoft.com/office/powerpoint/2010/main" val="209594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13</a:t>
            </a:fld>
            <a:endParaRPr lang="ru-RU" dirty="0"/>
          </a:p>
        </p:txBody>
      </p:sp>
    </p:spTree>
    <p:extLst>
      <p:ext uri="{BB962C8B-B14F-4D97-AF65-F5344CB8AC3E}">
        <p14:creationId xmlns:p14="http://schemas.microsoft.com/office/powerpoint/2010/main" val="610472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14</a:t>
            </a:fld>
            <a:endParaRPr lang="ru-RU" dirty="0"/>
          </a:p>
        </p:txBody>
      </p:sp>
    </p:spTree>
    <p:extLst>
      <p:ext uri="{BB962C8B-B14F-4D97-AF65-F5344CB8AC3E}">
        <p14:creationId xmlns:p14="http://schemas.microsoft.com/office/powerpoint/2010/main" val="394725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Samuel (2013)</a:t>
            </a:r>
          </a:p>
        </p:txBody>
      </p:sp>
      <p:sp>
        <p:nvSpPr>
          <p:cNvPr id="4" name="Slide Number Placeholder 3"/>
          <p:cNvSpPr>
            <a:spLocks noGrp="1"/>
          </p:cNvSpPr>
          <p:nvPr>
            <p:ph type="sldNum" sz="quarter" idx="5"/>
          </p:nvPr>
        </p:nvSpPr>
        <p:spPr/>
        <p:txBody>
          <a:bodyPr/>
          <a:lstStyle/>
          <a:p>
            <a:fld id="{5E284C95-AC36-47D7-BA46-D13F2CF6C509}" type="slidenum">
              <a:rPr lang="ru-RU" smtClean="0"/>
              <a:t>15</a:t>
            </a:fld>
            <a:endParaRPr lang="ru-RU" dirty="0"/>
          </a:p>
        </p:txBody>
      </p:sp>
    </p:spTree>
    <p:extLst>
      <p:ext uri="{BB962C8B-B14F-4D97-AF65-F5344CB8AC3E}">
        <p14:creationId xmlns:p14="http://schemas.microsoft.com/office/powerpoint/2010/main" val="255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84C95-AC36-47D7-BA46-D13F2CF6C509}" type="slidenum">
              <a:rPr lang="ru-RU" smtClean="0"/>
              <a:t>16</a:t>
            </a:fld>
            <a:endParaRPr lang="ru-RU" dirty="0"/>
          </a:p>
        </p:txBody>
      </p:sp>
    </p:spTree>
    <p:extLst>
      <p:ext uri="{BB962C8B-B14F-4D97-AF65-F5344CB8AC3E}">
        <p14:creationId xmlns:p14="http://schemas.microsoft.com/office/powerpoint/2010/main" val="739330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Samuel (2013)</a:t>
            </a:r>
          </a:p>
        </p:txBody>
      </p:sp>
      <p:sp>
        <p:nvSpPr>
          <p:cNvPr id="4" name="Slide Number Placeholder 3"/>
          <p:cNvSpPr>
            <a:spLocks noGrp="1"/>
          </p:cNvSpPr>
          <p:nvPr>
            <p:ph type="sldNum" sz="quarter" idx="5"/>
          </p:nvPr>
        </p:nvSpPr>
        <p:spPr/>
        <p:txBody>
          <a:bodyPr/>
          <a:lstStyle/>
          <a:p>
            <a:fld id="{5E284C95-AC36-47D7-BA46-D13F2CF6C509}" type="slidenum">
              <a:rPr lang="ru-RU" smtClean="0"/>
              <a:t>17</a:t>
            </a:fld>
            <a:endParaRPr lang="ru-RU" dirty="0"/>
          </a:p>
        </p:txBody>
      </p:sp>
    </p:spTree>
    <p:extLst>
      <p:ext uri="{BB962C8B-B14F-4D97-AF65-F5344CB8AC3E}">
        <p14:creationId xmlns:p14="http://schemas.microsoft.com/office/powerpoint/2010/main" val="1265790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26" name="Рисунок 10"/>
          <p:cNvSpPr>
            <a:spLocks noGrp="1"/>
          </p:cNvSpPr>
          <p:nvPr>
            <p:ph type="pic" sz="quarter" idx="10"/>
          </p:nvPr>
        </p:nvSpPr>
        <p:spPr>
          <a:xfrm>
            <a:off x="0" y="0"/>
            <a:ext cx="12191999" cy="6862074"/>
          </a:xfrm>
          <a:prstGeom prst="rect">
            <a:avLst/>
          </a:prstGeom>
        </p:spPr>
        <p:txBody>
          <a:bodyPr/>
          <a:lstStyle/>
          <a:p>
            <a:endParaRPr lang="ru-RU" dirty="0"/>
          </a:p>
        </p:txBody>
      </p:sp>
    </p:spTree>
    <p:extLst>
      <p:ext uri="{BB962C8B-B14F-4D97-AF65-F5344CB8AC3E}">
        <p14:creationId xmlns:p14="http://schemas.microsoft.com/office/powerpoint/2010/main" val="252701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12192000" cy="6858000"/>
          </a:xfrm>
        </p:spPr>
        <p:txBody>
          <a:bodyPr/>
          <a:lstStyle/>
          <a:p>
            <a:endParaRPr lang="ru-RU" dirty="0"/>
          </a:p>
        </p:txBody>
      </p:sp>
    </p:spTree>
    <p:extLst>
      <p:ext uri="{BB962C8B-B14F-4D97-AF65-F5344CB8AC3E}">
        <p14:creationId xmlns:p14="http://schemas.microsoft.com/office/powerpoint/2010/main" val="51879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2346679" y="4305554"/>
            <a:ext cx="1228015" cy="1228015"/>
          </a:xfrm>
          <a:prstGeom prst="ellipse">
            <a:avLst/>
          </a:prstGeom>
        </p:spPr>
        <p:txBody>
          <a:bodyPr/>
          <a:lstStyle/>
          <a:p>
            <a:endParaRPr lang="ru-RU" dirty="0"/>
          </a:p>
        </p:txBody>
      </p:sp>
      <p:sp>
        <p:nvSpPr>
          <p:cNvPr id="8" name="Рисунок 6"/>
          <p:cNvSpPr>
            <a:spLocks noGrp="1"/>
          </p:cNvSpPr>
          <p:nvPr>
            <p:ph type="pic" sz="quarter" idx="11"/>
          </p:nvPr>
        </p:nvSpPr>
        <p:spPr>
          <a:xfrm>
            <a:off x="5515236" y="4305554"/>
            <a:ext cx="1228015" cy="1228015"/>
          </a:xfrm>
          <a:prstGeom prst="ellipse">
            <a:avLst/>
          </a:prstGeom>
        </p:spPr>
        <p:txBody>
          <a:bodyPr/>
          <a:lstStyle/>
          <a:p>
            <a:endParaRPr lang="ru-RU" dirty="0"/>
          </a:p>
        </p:txBody>
      </p:sp>
      <p:sp>
        <p:nvSpPr>
          <p:cNvPr id="9" name="Рисунок 6"/>
          <p:cNvSpPr>
            <a:spLocks noGrp="1"/>
          </p:cNvSpPr>
          <p:nvPr>
            <p:ph type="pic" sz="quarter" idx="12"/>
          </p:nvPr>
        </p:nvSpPr>
        <p:spPr>
          <a:xfrm>
            <a:off x="8670145" y="4305554"/>
            <a:ext cx="1228015" cy="1228015"/>
          </a:xfrm>
          <a:prstGeom prst="ellipse">
            <a:avLst/>
          </a:prstGeom>
        </p:spPr>
        <p:txBody>
          <a:bodyPr/>
          <a:lstStyle/>
          <a:p>
            <a:endParaRPr lang="ru-RU" dirty="0"/>
          </a:p>
        </p:txBody>
      </p:sp>
      <p:sp>
        <p:nvSpPr>
          <p:cNvPr id="10" name="TextBox 9"/>
          <p:cNvSpPr txBox="1"/>
          <p:nvPr userDrawn="1"/>
        </p:nvSpPr>
        <p:spPr>
          <a:xfrm>
            <a:off x="5399492" y="6320641"/>
            <a:ext cx="1584088" cy="230832"/>
          </a:xfrm>
          <a:prstGeom prst="rect">
            <a:avLst/>
          </a:prstGeom>
          <a:noFill/>
        </p:spPr>
        <p:txBody>
          <a:bodyPr wrap="none" rtlCol="0">
            <a:spAutoFit/>
          </a:bodyPr>
          <a:lstStyle/>
          <a:p>
            <a:pPr algn="ct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1" name="Прямоугольник 10"/>
          <p:cNvSpPr/>
          <p:nvPr userDrawn="1"/>
        </p:nvSpPr>
        <p:spPr>
          <a:xfrm>
            <a:off x="11323951" y="1180287"/>
            <a:ext cx="453970" cy="369332"/>
          </a:xfrm>
          <a:prstGeom prst="rect">
            <a:avLst/>
          </a:prstGeom>
        </p:spPr>
        <p:txBody>
          <a:bodyPr wrap="none">
            <a:spAutoFit/>
          </a:bodyPr>
          <a:lstStyle/>
          <a:p>
            <a:pPr algn="l"/>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2" name="Прямая соединительная линия 11"/>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4" name="Рисунок 13"/>
          <p:cNvPicPr>
            <a:picLocks noChangeAspect="1"/>
          </p:cNvPicPr>
          <p:nvPr userDrawn="1"/>
        </p:nvPicPr>
        <p:blipFill>
          <a:blip r:embed="rId2"/>
          <a:stretch>
            <a:fillRect/>
          </a:stretch>
        </p:blipFill>
        <p:spPr>
          <a:xfrm>
            <a:off x="377965" y="225267"/>
            <a:ext cx="159022" cy="160799"/>
          </a:xfrm>
          <a:prstGeom prst="rect">
            <a:avLst/>
          </a:prstGeom>
        </p:spPr>
      </p:pic>
      <p:sp>
        <p:nvSpPr>
          <p:cNvPr id="15" name="TextBox 14"/>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Tree>
    <p:extLst>
      <p:ext uri="{BB962C8B-B14F-4D97-AF65-F5344CB8AC3E}">
        <p14:creationId xmlns:p14="http://schemas.microsoft.com/office/powerpoint/2010/main" val="470466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3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4176713" y="2433306"/>
            <a:ext cx="3711693" cy="2073275"/>
          </a:xfrm>
        </p:spPr>
        <p:txBody>
          <a:bodyPr/>
          <a:lstStyle/>
          <a:p>
            <a:endParaRPr lang="ru-RU" dirty="0"/>
          </a:p>
        </p:txBody>
      </p:sp>
      <p:sp>
        <p:nvSpPr>
          <p:cNvPr id="8" name="Рисунок 6"/>
          <p:cNvSpPr>
            <a:spLocks noGrp="1"/>
          </p:cNvSpPr>
          <p:nvPr>
            <p:ph type="pic" sz="quarter" idx="11"/>
          </p:nvPr>
        </p:nvSpPr>
        <p:spPr>
          <a:xfrm>
            <a:off x="7888407" y="2433306"/>
            <a:ext cx="4303594" cy="2073275"/>
          </a:xfrm>
        </p:spPr>
        <p:txBody>
          <a:bodyPr/>
          <a:lstStyle/>
          <a:p>
            <a:endParaRPr lang="ru-RU" dirty="0"/>
          </a:p>
        </p:txBody>
      </p:sp>
      <p:sp>
        <p:nvSpPr>
          <p:cNvPr id="9" name="Рисунок 6"/>
          <p:cNvSpPr>
            <a:spLocks noGrp="1"/>
          </p:cNvSpPr>
          <p:nvPr>
            <p:ph type="pic" sz="quarter" idx="12"/>
          </p:nvPr>
        </p:nvSpPr>
        <p:spPr>
          <a:xfrm>
            <a:off x="0" y="2433306"/>
            <a:ext cx="4176712" cy="2073275"/>
          </a:xfrm>
        </p:spPr>
        <p:txBody>
          <a:bodyPr/>
          <a:lstStyle/>
          <a:p>
            <a:endParaRPr lang="ru-RU" dirty="0"/>
          </a:p>
        </p:txBody>
      </p:sp>
      <p:sp>
        <p:nvSpPr>
          <p:cNvPr id="10" name="TextBox 9"/>
          <p:cNvSpPr txBox="1"/>
          <p:nvPr userDrawn="1"/>
        </p:nvSpPr>
        <p:spPr>
          <a:xfrm>
            <a:off x="5399492" y="6320641"/>
            <a:ext cx="1584088" cy="230832"/>
          </a:xfrm>
          <a:prstGeom prst="rect">
            <a:avLst/>
          </a:prstGeom>
          <a:noFill/>
        </p:spPr>
        <p:txBody>
          <a:bodyPr wrap="none" rtlCol="0">
            <a:spAutoFit/>
          </a:bodyPr>
          <a:lstStyle/>
          <a:p>
            <a:pPr algn="ct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3" name="TextBox 12"/>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4" name="Рисунок 13"/>
          <p:cNvPicPr>
            <a:picLocks noChangeAspect="1"/>
          </p:cNvPicPr>
          <p:nvPr userDrawn="1"/>
        </p:nvPicPr>
        <p:blipFill>
          <a:blip r:embed="rId2"/>
          <a:stretch>
            <a:fillRect/>
          </a:stretch>
        </p:blipFill>
        <p:spPr>
          <a:xfrm>
            <a:off x="377965" y="225267"/>
            <a:ext cx="159022" cy="160799"/>
          </a:xfrm>
          <a:prstGeom prst="rect">
            <a:avLst/>
          </a:prstGeom>
        </p:spPr>
      </p:pic>
      <p:sp>
        <p:nvSpPr>
          <p:cNvPr id="15" name="TextBox 14"/>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Tree>
    <p:extLst>
      <p:ext uri="{BB962C8B-B14F-4D97-AF65-F5344CB8AC3E}">
        <p14:creationId xmlns:p14="http://schemas.microsoft.com/office/powerpoint/2010/main" val="22219624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Заголовок раздела">
    <p:spTree>
      <p:nvGrpSpPr>
        <p:cNvPr id="1" name=""/>
        <p:cNvGrpSpPr/>
        <p:nvPr/>
      </p:nvGrpSpPr>
      <p:grpSpPr>
        <a:xfrm>
          <a:off x="0" y="0"/>
          <a:ext cx="0" cy="0"/>
          <a:chOff x="0" y="0"/>
          <a:chExt cx="0" cy="0"/>
        </a:xfrm>
      </p:grpSpPr>
      <p:sp>
        <p:nvSpPr>
          <p:cNvPr id="7" name="Рисунок 10"/>
          <p:cNvSpPr>
            <a:spLocks noGrp="1"/>
          </p:cNvSpPr>
          <p:nvPr>
            <p:ph type="pic" sz="quarter" idx="10" hasCustomPrompt="1"/>
          </p:nvPr>
        </p:nvSpPr>
        <p:spPr>
          <a:xfrm>
            <a:off x="4733241" y="-11740"/>
            <a:ext cx="7455071" cy="6888789"/>
          </a:xfrm>
          <a:custGeom>
            <a:avLst/>
            <a:gdLst>
              <a:gd name="connsiteX0" fmla="*/ 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0 w 6885748"/>
              <a:gd name="connsiteY4" fmla="*/ 0 h 6857999"/>
              <a:gd name="connsiteX0" fmla="*/ 236220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362200 w 6885748"/>
              <a:gd name="connsiteY4" fmla="*/ 0 h 6857999"/>
              <a:gd name="connsiteX0" fmla="*/ 2085975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085975 w 6885748"/>
              <a:gd name="connsiteY4" fmla="*/ 0 h 6857999"/>
              <a:gd name="connsiteX0" fmla="*/ 3267075 w 8066848"/>
              <a:gd name="connsiteY0" fmla="*/ 0 h 6857999"/>
              <a:gd name="connsiteX1" fmla="*/ 8066848 w 8066848"/>
              <a:gd name="connsiteY1" fmla="*/ 0 h 6857999"/>
              <a:gd name="connsiteX2" fmla="*/ 8066848 w 8066848"/>
              <a:gd name="connsiteY2" fmla="*/ 6857999 h 6857999"/>
              <a:gd name="connsiteX3" fmla="*/ 0 w 8066848"/>
              <a:gd name="connsiteY3" fmla="*/ 6857999 h 6857999"/>
              <a:gd name="connsiteX4" fmla="*/ 3267075 w 8066848"/>
              <a:gd name="connsiteY4" fmla="*/ 0 h 6857999"/>
              <a:gd name="connsiteX0" fmla="*/ 2695575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695575 w 8066848"/>
              <a:gd name="connsiteY4" fmla="*/ 9525 h 6857999"/>
              <a:gd name="connsiteX0" fmla="*/ 2705100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705100 w 8066848"/>
              <a:gd name="connsiteY4" fmla="*/ 9525 h 6857999"/>
              <a:gd name="connsiteX0" fmla="*/ 2819400 w 8066848"/>
              <a:gd name="connsiteY0" fmla="*/ 276225 h 6857999"/>
              <a:gd name="connsiteX1" fmla="*/ 8066848 w 8066848"/>
              <a:gd name="connsiteY1" fmla="*/ 0 h 6857999"/>
              <a:gd name="connsiteX2" fmla="*/ 8066848 w 8066848"/>
              <a:gd name="connsiteY2" fmla="*/ 6857999 h 6857999"/>
              <a:gd name="connsiteX3" fmla="*/ 0 w 8066848"/>
              <a:gd name="connsiteY3" fmla="*/ 6857999 h 6857999"/>
              <a:gd name="connsiteX4" fmla="*/ 2819400 w 8066848"/>
              <a:gd name="connsiteY4" fmla="*/ 276225 h 6857999"/>
              <a:gd name="connsiteX0" fmla="*/ 2705100 w 8066848"/>
              <a:gd name="connsiteY0" fmla="*/ 0 h 6867524"/>
              <a:gd name="connsiteX1" fmla="*/ 8066848 w 8066848"/>
              <a:gd name="connsiteY1" fmla="*/ 9525 h 6867524"/>
              <a:gd name="connsiteX2" fmla="*/ 8066848 w 8066848"/>
              <a:gd name="connsiteY2" fmla="*/ 6867524 h 6867524"/>
              <a:gd name="connsiteX3" fmla="*/ 0 w 8066848"/>
              <a:gd name="connsiteY3" fmla="*/ 6867524 h 6867524"/>
              <a:gd name="connsiteX4" fmla="*/ 2705100 w 8066848"/>
              <a:gd name="connsiteY4" fmla="*/ 0 h 6867524"/>
              <a:gd name="connsiteX0" fmla="*/ 2171700 w 7533448"/>
              <a:gd name="connsiteY0" fmla="*/ 0 h 6867524"/>
              <a:gd name="connsiteX1" fmla="*/ 7533448 w 7533448"/>
              <a:gd name="connsiteY1" fmla="*/ 9525 h 6867524"/>
              <a:gd name="connsiteX2" fmla="*/ 7533448 w 7533448"/>
              <a:gd name="connsiteY2" fmla="*/ 6867524 h 6867524"/>
              <a:gd name="connsiteX3" fmla="*/ 0 w 7533448"/>
              <a:gd name="connsiteY3" fmla="*/ 6857999 h 6867524"/>
              <a:gd name="connsiteX4" fmla="*/ 2171700 w 7533448"/>
              <a:gd name="connsiteY4" fmla="*/ 0 h 6867524"/>
              <a:gd name="connsiteX0" fmla="*/ 2171700 w 7533448"/>
              <a:gd name="connsiteY0" fmla="*/ 0 h 6877049"/>
              <a:gd name="connsiteX1" fmla="*/ 7533448 w 7533448"/>
              <a:gd name="connsiteY1" fmla="*/ 9525 h 6877049"/>
              <a:gd name="connsiteX2" fmla="*/ 7533448 w 7533448"/>
              <a:gd name="connsiteY2" fmla="*/ 6867524 h 6877049"/>
              <a:gd name="connsiteX3" fmla="*/ 0 w 7533448"/>
              <a:gd name="connsiteY3" fmla="*/ 6877049 h 6877049"/>
              <a:gd name="connsiteX4" fmla="*/ 2171700 w 7533448"/>
              <a:gd name="connsiteY4" fmla="*/ 0 h 6877049"/>
              <a:gd name="connsiteX0" fmla="*/ 2093323 w 7455071"/>
              <a:gd name="connsiteY0" fmla="*/ 0 h 6885758"/>
              <a:gd name="connsiteX1" fmla="*/ 7455071 w 7455071"/>
              <a:gd name="connsiteY1" fmla="*/ 9525 h 6885758"/>
              <a:gd name="connsiteX2" fmla="*/ 7455071 w 7455071"/>
              <a:gd name="connsiteY2" fmla="*/ 6867524 h 6885758"/>
              <a:gd name="connsiteX3" fmla="*/ 0 w 7455071"/>
              <a:gd name="connsiteY3" fmla="*/ 6885758 h 6885758"/>
              <a:gd name="connsiteX4" fmla="*/ 2093323 w 7455071"/>
              <a:gd name="connsiteY4" fmla="*/ 0 h 6885758"/>
              <a:gd name="connsiteX0" fmla="*/ 2093323 w 7455071"/>
              <a:gd name="connsiteY0" fmla="*/ 0 h 6877049"/>
              <a:gd name="connsiteX1" fmla="*/ 7455071 w 7455071"/>
              <a:gd name="connsiteY1" fmla="*/ 9525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0 h 6877049"/>
              <a:gd name="connsiteX1" fmla="*/ 6593833 w 7455071"/>
              <a:gd name="connsiteY1" fmla="*/ 413562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11740 h 6888789"/>
              <a:gd name="connsiteX1" fmla="*/ 7455071 w 7455071"/>
              <a:gd name="connsiteY1" fmla="*/ 0 h 6888789"/>
              <a:gd name="connsiteX2" fmla="*/ 7455071 w 7455071"/>
              <a:gd name="connsiteY2" fmla="*/ 6879264 h 6888789"/>
              <a:gd name="connsiteX3" fmla="*/ 0 w 7455071"/>
              <a:gd name="connsiteY3" fmla="*/ 6888789 h 6888789"/>
              <a:gd name="connsiteX4" fmla="*/ 2093323 w 7455071"/>
              <a:gd name="connsiteY4" fmla="*/ 11740 h 688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071" h="6888789">
                <a:moveTo>
                  <a:pt x="2093323" y="11740"/>
                </a:moveTo>
                <a:lnTo>
                  <a:pt x="7455071" y="0"/>
                </a:lnTo>
                <a:lnTo>
                  <a:pt x="7455071" y="6879264"/>
                </a:lnTo>
                <a:lnTo>
                  <a:pt x="0" y="6888789"/>
                </a:lnTo>
                <a:lnTo>
                  <a:pt x="2093323" y="11740"/>
                </a:lnTo>
                <a:close/>
              </a:path>
            </a:pathLst>
          </a:custGeom>
        </p:spPr>
        <p:txBody>
          <a:bodyPr/>
          <a:lstStyle>
            <a:lvl1pPr marL="0" indent="0">
              <a:buNone/>
              <a:defRPr/>
            </a:lvl1pPr>
          </a:lstStyle>
          <a:p>
            <a:r>
              <a:rPr lang="en-US" dirty="0"/>
              <a:t>     </a:t>
            </a:r>
            <a:endParaRPr lang="ru-RU" dirty="0"/>
          </a:p>
        </p:txBody>
      </p:sp>
      <p:sp>
        <p:nvSpPr>
          <p:cNvPr id="5" name="Прямоугольник 4"/>
          <p:cNvSpPr/>
          <p:nvPr userDrawn="1"/>
        </p:nvSpPr>
        <p:spPr>
          <a:xfrm>
            <a:off x="263563" y="1180287"/>
            <a:ext cx="614271"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6" name="Прямая соединительная линия 5"/>
          <p:cNvCxnSpPr/>
          <p:nvPr userDrawn="1"/>
        </p:nvCxnSpPr>
        <p:spPr>
          <a:xfrm flipH="1">
            <a:off x="487127" y="1717278"/>
            <a:ext cx="3416" cy="472239"/>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547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Пустой слайд">
    <p:spTree>
      <p:nvGrpSpPr>
        <p:cNvPr id="1" name=""/>
        <p:cNvGrpSpPr/>
        <p:nvPr/>
      </p:nvGrpSpPr>
      <p:grpSpPr>
        <a:xfrm>
          <a:off x="0" y="0"/>
          <a:ext cx="0" cy="0"/>
          <a:chOff x="0" y="0"/>
          <a:chExt cx="0" cy="0"/>
        </a:xfrm>
      </p:grpSpPr>
      <p:sp>
        <p:nvSpPr>
          <p:cNvPr id="8" name="Прямоугольник 7"/>
          <p:cNvSpPr/>
          <p:nvPr userDrawn="1"/>
        </p:nvSpPr>
        <p:spPr>
          <a:xfrm>
            <a:off x="11323951" y="1180287"/>
            <a:ext cx="61427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3" name="Рисунок 10"/>
          <p:cNvSpPr>
            <a:spLocks noGrp="1"/>
          </p:cNvSpPr>
          <p:nvPr>
            <p:ph type="pic" sz="quarter" idx="11"/>
          </p:nvPr>
        </p:nvSpPr>
        <p:spPr>
          <a:xfrm>
            <a:off x="0" y="-11113"/>
            <a:ext cx="7455584" cy="6888163"/>
          </a:xfrm>
          <a:custGeom>
            <a:avLst/>
            <a:gdLst>
              <a:gd name="connsiteX0" fmla="*/ 0 w 7455584"/>
              <a:gd name="connsiteY0" fmla="*/ 0 h 6888163"/>
              <a:gd name="connsiteX1" fmla="*/ 7455584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 name="connsiteX0" fmla="*/ 0 w 7455584"/>
              <a:gd name="connsiteY0" fmla="*/ 0 h 6888163"/>
              <a:gd name="connsiteX1" fmla="*/ 4574161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584" h="6888163">
                <a:moveTo>
                  <a:pt x="0" y="0"/>
                </a:moveTo>
                <a:lnTo>
                  <a:pt x="4574161" y="0"/>
                </a:lnTo>
                <a:lnTo>
                  <a:pt x="7455584" y="6888163"/>
                </a:lnTo>
                <a:lnTo>
                  <a:pt x="0" y="6888163"/>
                </a:lnTo>
                <a:lnTo>
                  <a:pt x="0" y="0"/>
                </a:lnTo>
                <a:close/>
              </a:path>
            </a:pathLst>
          </a:custGeom>
        </p:spPr>
        <p:txBody>
          <a:bodyPr/>
          <a:lstStyle/>
          <a:p>
            <a:endParaRPr lang="ru-RU" dirty="0"/>
          </a:p>
        </p:txBody>
      </p:sp>
    </p:spTree>
    <p:extLst>
      <p:ext uri="{BB962C8B-B14F-4D97-AF65-F5344CB8AC3E}">
        <p14:creationId xmlns:p14="http://schemas.microsoft.com/office/powerpoint/2010/main" val="197366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6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3097499" cy="6858000"/>
          </a:xfrm>
        </p:spPr>
        <p:txBody>
          <a:bodyPr/>
          <a:lstStyle/>
          <a:p>
            <a:endParaRPr lang="ru-RU" dirty="0"/>
          </a:p>
        </p:txBody>
      </p:sp>
      <p:sp>
        <p:nvSpPr>
          <p:cNvPr id="8" name="Рисунок 6"/>
          <p:cNvSpPr>
            <a:spLocks noGrp="1"/>
          </p:cNvSpPr>
          <p:nvPr>
            <p:ph type="pic" sz="quarter" idx="11"/>
          </p:nvPr>
        </p:nvSpPr>
        <p:spPr>
          <a:xfrm>
            <a:off x="3097499" y="0"/>
            <a:ext cx="3001963" cy="6858000"/>
          </a:xfrm>
        </p:spPr>
        <p:txBody>
          <a:bodyPr/>
          <a:lstStyle/>
          <a:p>
            <a:endParaRPr lang="ru-RU" dirty="0"/>
          </a:p>
        </p:txBody>
      </p:sp>
      <p:sp>
        <p:nvSpPr>
          <p:cNvPr id="11" name="Рисунок 6"/>
          <p:cNvSpPr>
            <a:spLocks noGrp="1"/>
          </p:cNvSpPr>
          <p:nvPr>
            <p:ph type="pic" sz="quarter" idx="12"/>
          </p:nvPr>
        </p:nvSpPr>
        <p:spPr>
          <a:xfrm>
            <a:off x="6099462" y="0"/>
            <a:ext cx="3117871" cy="6858000"/>
          </a:xfrm>
        </p:spPr>
        <p:txBody>
          <a:bodyPr/>
          <a:lstStyle/>
          <a:p>
            <a:endParaRPr lang="ru-RU" dirty="0"/>
          </a:p>
        </p:txBody>
      </p:sp>
      <p:sp>
        <p:nvSpPr>
          <p:cNvPr id="12" name="Рисунок 6"/>
          <p:cNvSpPr>
            <a:spLocks noGrp="1"/>
          </p:cNvSpPr>
          <p:nvPr>
            <p:ph type="pic" sz="quarter" idx="13"/>
          </p:nvPr>
        </p:nvSpPr>
        <p:spPr>
          <a:xfrm>
            <a:off x="9217333" y="0"/>
            <a:ext cx="2974667" cy="6858000"/>
          </a:xfrm>
        </p:spPr>
        <p:txBody>
          <a:bodyPr/>
          <a:lstStyle/>
          <a:p>
            <a:endParaRPr lang="ru-RU" dirty="0"/>
          </a:p>
        </p:txBody>
      </p:sp>
    </p:spTree>
    <p:extLst>
      <p:ext uri="{BB962C8B-B14F-4D97-AF65-F5344CB8AC3E}">
        <p14:creationId xmlns:p14="http://schemas.microsoft.com/office/powerpoint/2010/main" val="2591914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7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3D3A474-A970-4111-AB00-CC07202BC5E5}" type="datetimeFigureOut">
              <a:rPr lang="ru-RU" smtClean="0"/>
              <a:t>15.04.2020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17101CDA-C83E-414C-808C-D7CCDDEE9763}" type="slidenum">
              <a:rPr lang="ru-RU" smtClean="0"/>
              <a:t>‹#›</a:t>
            </a:fld>
            <a:endParaRPr lang="ru-RU" dirty="0"/>
          </a:p>
        </p:txBody>
      </p:sp>
    </p:spTree>
    <p:extLst>
      <p:ext uri="{BB962C8B-B14F-4D97-AF65-F5344CB8AC3E}">
        <p14:creationId xmlns:p14="http://schemas.microsoft.com/office/powerpoint/2010/main" val="1961282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6096000" y="0"/>
            <a:ext cx="3048000" cy="3429000"/>
          </a:xfrm>
        </p:spPr>
        <p:txBody>
          <a:bodyPr/>
          <a:lstStyle/>
          <a:p>
            <a:endParaRPr lang="ru-RU" dirty="0"/>
          </a:p>
        </p:txBody>
      </p:sp>
      <p:sp>
        <p:nvSpPr>
          <p:cNvPr id="9" name="Рисунок 6"/>
          <p:cNvSpPr>
            <a:spLocks noGrp="1"/>
          </p:cNvSpPr>
          <p:nvPr>
            <p:ph type="pic" sz="quarter" idx="11"/>
          </p:nvPr>
        </p:nvSpPr>
        <p:spPr>
          <a:xfrm>
            <a:off x="9144000" y="0"/>
            <a:ext cx="3048000" cy="3429000"/>
          </a:xfrm>
        </p:spPr>
        <p:txBody>
          <a:bodyPr/>
          <a:lstStyle/>
          <a:p>
            <a:endParaRPr lang="ru-RU" dirty="0"/>
          </a:p>
        </p:txBody>
      </p:sp>
      <p:sp>
        <p:nvSpPr>
          <p:cNvPr id="10" name="Рисунок 6"/>
          <p:cNvSpPr>
            <a:spLocks noGrp="1"/>
          </p:cNvSpPr>
          <p:nvPr>
            <p:ph type="pic" sz="quarter" idx="12"/>
          </p:nvPr>
        </p:nvSpPr>
        <p:spPr>
          <a:xfrm>
            <a:off x="6096000" y="3429000"/>
            <a:ext cx="3048000" cy="3429000"/>
          </a:xfrm>
        </p:spPr>
        <p:txBody>
          <a:bodyPr/>
          <a:lstStyle/>
          <a:p>
            <a:endParaRPr lang="ru-RU" dirty="0"/>
          </a:p>
        </p:txBody>
      </p:sp>
      <p:sp>
        <p:nvSpPr>
          <p:cNvPr id="11" name="Рисунок 6"/>
          <p:cNvSpPr>
            <a:spLocks noGrp="1"/>
          </p:cNvSpPr>
          <p:nvPr>
            <p:ph type="pic" sz="quarter" idx="13"/>
          </p:nvPr>
        </p:nvSpPr>
        <p:spPr>
          <a:xfrm>
            <a:off x="9144000" y="3429000"/>
            <a:ext cx="3048000" cy="3429000"/>
          </a:xfrm>
        </p:spPr>
        <p:txBody>
          <a:bodyPr/>
          <a:lstStyle/>
          <a:p>
            <a:endParaRPr lang="ru-RU" dirty="0"/>
          </a:p>
        </p:txBody>
      </p:sp>
      <p:sp>
        <p:nvSpPr>
          <p:cNvPr id="12" name="TextBox 11"/>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3" name="Рисунок 12"/>
          <p:cNvPicPr>
            <a:picLocks noChangeAspect="1"/>
          </p:cNvPicPr>
          <p:nvPr userDrawn="1"/>
        </p:nvPicPr>
        <p:blipFill>
          <a:blip r:embed="rId2"/>
          <a:stretch>
            <a:fillRect/>
          </a:stretch>
        </p:blipFill>
        <p:spPr>
          <a:xfrm>
            <a:off x="377965" y="225267"/>
            <a:ext cx="159022" cy="160799"/>
          </a:xfrm>
          <a:prstGeom prst="rect">
            <a:avLst/>
          </a:prstGeom>
        </p:spPr>
      </p:pic>
      <p:sp>
        <p:nvSpPr>
          <p:cNvPr id="14" name="TextBox 13"/>
          <p:cNvSpPr txBox="1"/>
          <p:nvPr userDrawn="1"/>
        </p:nvSpPr>
        <p:spPr>
          <a:xfrm>
            <a:off x="210908"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5" name="TextBox 14"/>
          <p:cNvSpPr txBox="1"/>
          <p:nvPr userDrawn="1"/>
        </p:nvSpPr>
        <p:spPr>
          <a:xfrm>
            <a:off x="2242850"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Tree>
    <p:extLst>
      <p:ext uri="{BB962C8B-B14F-4D97-AF65-F5344CB8AC3E}">
        <p14:creationId xmlns:p14="http://schemas.microsoft.com/office/powerpoint/2010/main" val="10541500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Сравнение">
    <p:spTree>
      <p:nvGrpSpPr>
        <p:cNvPr id="1" name=""/>
        <p:cNvGrpSpPr/>
        <p:nvPr/>
      </p:nvGrpSpPr>
      <p:grpSpPr>
        <a:xfrm>
          <a:off x="0" y="0"/>
          <a:ext cx="0" cy="0"/>
          <a:chOff x="0" y="0"/>
          <a:chExt cx="0" cy="0"/>
        </a:xfrm>
      </p:grpSpPr>
      <p:sp>
        <p:nvSpPr>
          <p:cNvPr id="14" name="Рисунок 13"/>
          <p:cNvSpPr>
            <a:spLocks noGrp="1"/>
          </p:cNvSpPr>
          <p:nvPr>
            <p:ph type="pic" sz="quarter" idx="10"/>
          </p:nvPr>
        </p:nvSpPr>
        <p:spPr>
          <a:xfrm>
            <a:off x="0" y="0"/>
            <a:ext cx="12192000" cy="2571750"/>
          </a:xfrm>
          <a:prstGeom prst="rect">
            <a:avLst/>
          </a:prstGeom>
        </p:spPr>
        <p:txBody>
          <a:bodyPr/>
          <a:lstStyle/>
          <a:p>
            <a:endParaRPr lang="ru-RU" dirty="0"/>
          </a:p>
        </p:txBody>
      </p:sp>
      <p:sp>
        <p:nvSpPr>
          <p:cNvPr id="6" name="TextBox 5"/>
          <p:cNvSpPr txBox="1"/>
          <p:nvPr userDrawn="1"/>
        </p:nvSpPr>
        <p:spPr>
          <a:xfrm>
            <a:off x="527430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104234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Пустой слайд">
    <p:spTree>
      <p:nvGrpSpPr>
        <p:cNvPr id="1" name=""/>
        <p:cNvGrpSpPr/>
        <p:nvPr/>
      </p:nvGrpSpPr>
      <p:grpSpPr>
        <a:xfrm>
          <a:off x="0" y="0"/>
          <a:ext cx="0" cy="0"/>
          <a:chOff x="0" y="0"/>
          <a:chExt cx="0" cy="0"/>
        </a:xfrm>
      </p:grpSpPr>
      <p:sp>
        <p:nvSpPr>
          <p:cNvPr id="7" name="TextBox 6"/>
          <p:cNvSpPr txBox="1"/>
          <p:nvPr userDrawn="1"/>
        </p:nvSpPr>
        <p:spPr>
          <a:xfrm>
            <a:off x="1037849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8" name="Прямоугольник 7"/>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6064723"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1" name="TextBox 10"/>
          <p:cNvSpPr txBox="1"/>
          <p:nvPr userDrawn="1"/>
        </p:nvSpPr>
        <p:spPr>
          <a:xfrm>
            <a:off x="10994788"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2" name="Рисунок 11"/>
          <p:cNvPicPr>
            <a:picLocks noChangeAspect="1"/>
          </p:cNvPicPr>
          <p:nvPr userDrawn="1"/>
        </p:nvPicPr>
        <p:blipFill>
          <a:blip r:embed="rId2"/>
          <a:stretch>
            <a:fillRect/>
          </a:stretch>
        </p:blipFill>
        <p:spPr>
          <a:xfrm>
            <a:off x="10841742" y="225267"/>
            <a:ext cx="159022" cy="160799"/>
          </a:xfrm>
          <a:prstGeom prst="rect">
            <a:avLst/>
          </a:prstGeom>
        </p:spPr>
      </p:pic>
      <p:sp>
        <p:nvSpPr>
          <p:cNvPr id="13" name="Рисунок 10"/>
          <p:cNvSpPr>
            <a:spLocks noGrp="1"/>
          </p:cNvSpPr>
          <p:nvPr>
            <p:ph type="pic" sz="quarter" idx="11"/>
          </p:nvPr>
        </p:nvSpPr>
        <p:spPr>
          <a:xfrm>
            <a:off x="0" y="-11113"/>
            <a:ext cx="7455584" cy="6888163"/>
          </a:xfrm>
          <a:custGeom>
            <a:avLst/>
            <a:gdLst>
              <a:gd name="connsiteX0" fmla="*/ 0 w 7455584"/>
              <a:gd name="connsiteY0" fmla="*/ 0 h 6888163"/>
              <a:gd name="connsiteX1" fmla="*/ 7455584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 name="connsiteX0" fmla="*/ 0 w 7455584"/>
              <a:gd name="connsiteY0" fmla="*/ 0 h 6888163"/>
              <a:gd name="connsiteX1" fmla="*/ 4574161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584" h="6888163">
                <a:moveTo>
                  <a:pt x="0" y="0"/>
                </a:moveTo>
                <a:lnTo>
                  <a:pt x="4574161" y="0"/>
                </a:lnTo>
                <a:lnTo>
                  <a:pt x="7455584" y="6888163"/>
                </a:lnTo>
                <a:lnTo>
                  <a:pt x="0" y="6888163"/>
                </a:lnTo>
                <a:lnTo>
                  <a:pt x="0" y="0"/>
                </a:lnTo>
                <a:close/>
              </a:path>
            </a:pathLst>
          </a:custGeom>
        </p:spPr>
        <p:txBody>
          <a:bodyPr/>
          <a:lstStyle/>
          <a:p>
            <a:endParaRPr lang="ru-RU" dirty="0"/>
          </a:p>
        </p:txBody>
      </p:sp>
    </p:spTree>
    <p:extLst>
      <p:ext uri="{BB962C8B-B14F-4D97-AF65-F5344CB8AC3E}">
        <p14:creationId xmlns:p14="http://schemas.microsoft.com/office/powerpoint/2010/main" val="379314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1_Пользовательский макет">
    <p:spTree>
      <p:nvGrpSpPr>
        <p:cNvPr id="1" name=""/>
        <p:cNvGrpSpPr/>
        <p:nvPr/>
      </p:nvGrpSpPr>
      <p:grpSpPr>
        <a:xfrm>
          <a:off x="0" y="0"/>
          <a:ext cx="0" cy="0"/>
          <a:chOff x="0" y="0"/>
          <a:chExt cx="0" cy="0"/>
        </a:xfrm>
      </p:grpSpPr>
      <p:sp>
        <p:nvSpPr>
          <p:cNvPr id="10" name="Рисунок 9"/>
          <p:cNvSpPr>
            <a:spLocks noGrp="1"/>
          </p:cNvSpPr>
          <p:nvPr>
            <p:ph type="pic" sz="quarter" idx="10"/>
          </p:nvPr>
        </p:nvSpPr>
        <p:spPr>
          <a:xfrm>
            <a:off x="0" y="0"/>
            <a:ext cx="12192000" cy="5949950"/>
          </a:xfrm>
        </p:spPr>
        <p:txBody>
          <a:bodyPr/>
          <a:lstStyle/>
          <a:p>
            <a:endParaRPr lang="ru-RU" dirty="0"/>
          </a:p>
        </p:txBody>
      </p:sp>
    </p:spTree>
    <p:extLst>
      <p:ext uri="{BB962C8B-B14F-4D97-AF65-F5344CB8AC3E}">
        <p14:creationId xmlns:p14="http://schemas.microsoft.com/office/powerpoint/2010/main" val="2574782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Пользовательский макет">
    <p:spTree>
      <p:nvGrpSpPr>
        <p:cNvPr id="1" name=""/>
        <p:cNvGrpSpPr/>
        <p:nvPr/>
      </p:nvGrpSpPr>
      <p:grpSpPr>
        <a:xfrm>
          <a:off x="0" y="0"/>
          <a:ext cx="0" cy="0"/>
          <a:chOff x="0" y="0"/>
          <a:chExt cx="0" cy="0"/>
        </a:xfrm>
      </p:grpSpPr>
      <p:sp>
        <p:nvSpPr>
          <p:cNvPr id="5" name="Рисунок 2"/>
          <p:cNvSpPr>
            <a:spLocks noGrp="1"/>
          </p:cNvSpPr>
          <p:nvPr>
            <p:ph type="pic" sz="quarter" idx="10"/>
          </p:nvPr>
        </p:nvSpPr>
        <p:spPr>
          <a:xfrm>
            <a:off x="7283472" y="1752598"/>
            <a:ext cx="2197768" cy="2197768"/>
          </a:xfrm>
          <a:prstGeom prst="ellipse">
            <a:avLst/>
          </a:prstGeom>
        </p:spPr>
        <p:txBody>
          <a:bodyPr/>
          <a:lstStyle/>
          <a:p>
            <a:endParaRPr lang="ru-RU" dirty="0"/>
          </a:p>
        </p:txBody>
      </p:sp>
      <p:sp>
        <p:nvSpPr>
          <p:cNvPr id="6" name="Рисунок 2"/>
          <p:cNvSpPr>
            <a:spLocks noGrp="1"/>
          </p:cNvSpPr>
          <p:nvPr>
            <p:ph type="pic" sz="quarter" idx="12"/>
          </p:nvPr>
        </p:nvSpPr>
        <p:spPr>
          <a:xfrm>
            <a:off x="2846826" y="1752598"/>
            <a:ext cx="2197768" cy="2197768"/>
          </a:xfrm>
          <a:prstGeom prst="ellipse">
            <a:avLst/>
          </a:prstGeom>
        </p:spPr>
        <p:txBody>
          <a:bodyPr/>
          <a:lstStyle/>
          <a:p>
            <a:endParaRPr lang="ru-RU" dirty="0"/>
          </a:p>
        </p:txBody>
      </p:sp>
      <p:sp>
        <p:nvSpPr>
          <p:cNvPr id="10" name="TextBox 9"/>
          <p:cNvSpPr txBox="1"/>
          <p:nvPr userDrawn="1"/>
        </p:nvSpPr>
        <p:spPr>
          <a:xfrm>
            <a:off x="527430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1" name="TextBox 10"/>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2" name="Рисунок 11"/>
          <p:cNvPicPr>
            <a:picLocks noChangeAspect="1"/>
          </p:cNvPicPr>
          <p:nvPr userDrawn="1"/>
        </p:nvPicPr>
        <p:blipFill>
          <a:blip r:embed="rId2"/>
          <a:stretch>
            <a:fillRect/>
          </a:stretch>
        </p:blipFill>
        <p:spPr>
          <a:xfrm>
            <a:off x="377965" y="225267"/>
            <a:ext cx="159022" cy="160799"/>
          </a:xfrm>
          <a:prstGeom prst="rect">
            <a:avLst/>
          </a:prstGeom>
        </p:spPr>
      </p:pic>
      <p:sp>
        <p:nvSpPr>
          <p:cNvPr id="13" name="TextBox 12"/>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4" name="Рисунок 2"/>
          <p:cNvSpPr>
            <a:spLocks noGrp="1"/>
          </p:cNvSpPr>
          <p:nvPr>
            <p:ph type="pic" sz="quarter" idx="11"/>
          </p:nvPr>
        </p:nvSpPr>
        <p:spPr>
          <a:xfrm>
            <a:off x="4503174" y="1010888"/>
            <a:ext cx="3232012" cy="3232012"/>
          </a:xfrm>
          <a:prstGeom prst="ellipse">
            <a:avLst/>
          </a:prstGeom>
        </p:spPr>
        <p:txBody>
          <a:bodyPr/>
          <a:lstStyle/>
          <a:p>
            <a:endParaRPr lang="ru-RU" dirty="0"/>
          </a:p>
        </p:txBody>
      </p:sp>
    </p:spTree>
    <p:extLst>
      <p:ext uri="{BB962C8B-B14F-4D97-AF65-F5344CB8AC3E}">
        <p14:creationId xmlns:p14="http://schemas.microsoft.com/office/powerpoint/2010/main" val="1800000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1716507"/>
            <a:ext cx="12192000" cy="1856872"/>
          </a:xfrm>
        </p:spPr>
        <p:txBody>
          <a:bodyPr/>
          <a:lstStyle/>
          <a:p>
            <a:endParaRPr lang="ru-RU" dirty="0"/>
          </a:p>
        </p:txBody>
      </p:sp>
      <p:sp>
        <p:nvSpPr>
          <p:cNvPr id="4" name="Прямоугольник 3"/>
          <p:cNvSpPr/>
          <p:nvPr userDrawn="1"/>
        </p:nvSpPr>
        <p:spPr>
          <a:xfrm>
            <a:off x="0" y="0"/>
            <a:ext cx="12192000" cy="17165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19" name="TextBox 18"/>
          <p:cNvSpPr txBox="1"/>
          <p:nvPr userDrawn="1"/>
        </p:nvSpPr>
        <p:spPr>
          <a:xfrm>
            <a:off x="363308" y="6473041"/>
            <a:ext cx="1584088" cy="230832"/>
          </a:xfrm>
          <a:prstGeom prst="rect">
            <a:avLst/>
          </a:prstGeom>
          <a:noFill/>
        </p:spPr>
        <p:txBody>
          <a:bodyPr wrap="none" rtlCol="0">
            <a:spAutoFit/>
          </a:bodyPr>
          <a:lstStyle/>
          <a:p>
            <a:pPr algn="r"/>
            <a:r>
              <a:rPr lang="en-US" sz="900" b="0" i="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solidFill>
              <a:latin typeface="Lato" panose="020F0502020204030203" pitchFamily="34" charset="0"/>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1449982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1" y="0"/>
            <a:ext cx="6095999" cy="6858000"/>
          </a:xfrm>
        </p:spPr>
        <p:txBody>
          <a:bodyPr/>
          <a:lstStyle/>
          <a:p>
            <a:endParaRPr lang="ru-RU" dirty="0"/>
          </a:p>
        </p:txBody>
      </p:sp>
      <p:sp>
        <p:nvSpPr>
          <p:cNvPr id="8" name="Рисунок 6"/>
          <p:cNvSpPr>
            <a:spLocks noGrp="1"/>
          </p:cNvSpPr>
          <p:nvPr>
            <p:ph type="pic" sz="quarter" idx="11"/>
          </p:nvPr>
        </p:nvSpPr>
        <p:spPr>
          <a:xfrm>
            <a:off x="6096002" y="0"/>
            <a:ext cx="6095998" cy="6858000"/>
          </a:xfrm>
        </p:spPr>
        <p:txBody>
          <a:bodyPr/>
          <a:lstStyle/>
          <a:p>
            <a:endParaRPr lang="ru-RU" dirty="0"/>
          </a:p>
        </p:txBody>
      </p:sp>
    </p:spTree>
    <p:extLst>
      <p:ext uri="{BB962C8B-B14F-4D97-AF65-F5344CB8AC3E}">
        <p14:creationId xmlns:p14="http://schemas.microsoft.com/office/powerpoint/2010/main" val="32836247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475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3423683" y="2870791"/>
            <a:ext cx="3610625" cy="2094614"/>
          </a:xfrm>
          <a:prstGeom prst="rect">
            <a:avLst/>
          </a:prstGeom>
        </p:spPr>
        <p:txBody>
          <a:bodyPr/>
          <a:lstStyle/>
          <a:p>
            <a:endParaRPr lang="ru-RU" dirty="0"/>
          </a:p>
        </p:txBody>
      </p:sp>
      <p:sp>
        <p:nvSpPr>
          <p:cNvPr id="12" name="Рисунок 11"/>
          <p:cNvSpPr>
            <a:spLocks noGrp="1"/>
          </p:cNvSpPr>
          <p:nvPr>
            <p:ph type="pic" sz="quarter" idx="11"/>
          </p:nvPr>
        </p:nvSpPr>
        <p:spPr>
          <a:xfrm>
            <a:off x="6161038" y="0"/>
            <a:ext cx="6030962" cy="6857999"/>
          </a:xfrm>
          <a:prstGeom prst="rect">
            <a:avLst/>
          </a:prstGeom>
        </p:spPr>
        <p:txBody>
          <a:bodyPr/>
          <a:lstStyle/>
          <a:p>
            <a:endParaRPr lang="ru-RU" dirty="0"/>
          </a:p>
        </p:txBody>
      </p:sp>
      <p:sp>
        <p:nvSpPr>
          <p:cNvPr id="11" name="TextBox 10"/>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4" name="Рисунок 13"/>
          <p:cNvPicPr>
            <a:picLocks noChangeAspect="1"/>
          </p:cNvPicPr>
          <p:nvPr userDrawn="1"/>
        </p:nvPicPr>
        <p:blipFill>
          <a:blip r:embed="rId2"/>
          <a:stretch>
            <a:fillRect/>
          </a:stretch>
        </p:blipFill>
        <p:spPr>
          <a:xfrm>
            <a:off x="377965" y="225267"/>
            <a:ext cx="159022" cy="160799"/>
          </a:xfrm>
          <a:prstGeom prst="rect">
            <a:avLst/>
          </a:prstGeom>
        </p:spPr>
      </p:pic>
      <p:sp>
        <p:nvSpPr>
          <p:cNvPr id="15" name="TextBox 14"/>
          <p:cNvSpPr txBox="1"/>
          <p:nvPr userDrawn="1"/>
        </p:nvSpPr>
        <p:spPr>
          <a:xfrm>
            <a:off x="210908"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6" name="TextBox 15"/>
          <p:cNvSpPr txBox="1"/>
          <p:nvPr userDrawn="1"/>
        </p:nvSpPr>
        <p:spPr>
          <a:xfrm>
            <a:off x="2242850"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Tree>
    <p:extLst>
      <p:ext uri="{BB962C8B-B14F-4D97-AF65-F5344CB8AC3E}">
        <p14:creationId xmlns:p14="http://schemas.microsoft.com/office/powerpoint/2010/main" val="2398512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Пользовательский макет">
    <p:spTree>
      <p:nvGrpSpPr>
        <p:cNvPr id="1" name=""/>
        <p:cNvGrpSpPr/>
        <p:nvPr/>
      </p:nvGrpSpPr>
      <p:grpSpPr>
        <a:xfrm>
          <a:off x="0" y="0"/>
          <a:ext cx="0" cy="0"/>
          <a:chOff x="0" y="0"/>
          <a:chExt cx="0" cy="0"/>
        </a:xfrm>
      </p:grpSpPr>
      <p:sp>
        <p:nvSpPr>
          <p:cNvPr id="8" name="Рисунок 6"/>
          <p:cNvSpPr>
            <a:spLocks noGrp="1"/>
          </p:cNvSpPr>
          <p:nvPr>
            <p:ph type="pic" sz="quarter" idx="10"/>
          </p:nvPr>
        </p:nvSpPr>
        <p:spPr>
          <a:xfrm>
            <a:off x="4928719" y="2721933"/>
            <a:ext cx="3610625" cy="2094614"/>
          </a:xfrm>
          <a:prstGeom prst="rect">
            <a:avLst/>
          </a:prstGeom>
        </p:spPr>
        <p:txBody>
          <a:bodyPr/>
          <a:lstStyle/>
          <a:p>
            <a:endParaRPr lang="ru-RU" dirty="0"/>
          </a:p>
        </p:txBody>
      </p:sp>
      <p:sp>
        <p:nvSpPr>
          <p:cNvPr id="14" name="Рисунок 11"/>
          <p:cNvSpPr>
            <a:spLocks noGrp="1"/>
          </p:cNvSpPr>
          <p:nvPr>
            <p:ph type="pic" sz="quarter" idx="11"/>
          </p:nvPr>
        </p:nvSpPr>
        <p:spPr>
          <a:xfrm>
            <a:off x="0" y="0"/>
            <a:ext cx="6030962" cy="6857999"/>
          </a:xfrm>
          <a:prstGeom prst="rect">
            <a:avLst/>
          </a:prstGeom>
        </p:spPr>
        <p:txBody>
          <a:bodyPr/>
          <a:lstStyle/>
          <a:p>
            <a:endParaRPr lang="ru-RU" dirty="0"/>
          </a:p>
        </p:txBody>
      </p:sp>
      <p:sp>
        <p:nvSpPr>
          <p:cNvPr id="15" name="TextBox 14"/>
          <p:cNvSpPr txBox="1"/>
          <p:nvPr userDrawn="1"/>
        </p:nvSpPr>
        <p:spPr>
          <a:xfrm>
            <a:off x="1037849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6" name="Прямоугольник 15"/>
          <p:cNvSpPr/>
          <p:nvPr userDrawn="1"/>
        </p:nvSpPr>
        <p:spPr>
          <a:xfrm>
            <a:off x="11323951" y="1180287"/>
            <a:ext cx="453970" cy="369332"/>
          </a:xfrm>
          <a:prstGeom prst="rect">
            <a:avLst/>
          </a:prstGeom>
        </p:spPr>
        <p:txBody>
          <a:bodyPr wrap="none">
            <a:spAutoFit/>
          </a:bodyPr>
          <a:lstStyle/>
          <a:p>
            <a:pPr algn="l"/>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7" name="Прямая соединительная линия 16"/>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10994788"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9" name="Рисунок 18"/>
          <p:cNvPicPr>
            <a:picLocks noChangeAspect="1"/>
          </p:cNvPicPr>
          <p:nvPr userDrawn="1"/>
        </p:nvPicPr>
        <p:blipFill>
          <a:blip r:embed="rId2"/>
          <a:stretch>
            <a:fillRect/>
          </a:stretch>
        </p:blipFill>
        <p:spPr>
          <a:xfrm>
            <a:off x="10841742" y="225267"/>
            <a:ext cx="159022" cy="160799"/>
          </a:xfrm>
          <a:prstGeom prst="rect">
            <a:avLst/>
          </a:prstGeom>
        </p:spPr>
      </p:pic>
      <p:sp>
        <p:nvSpPr>
          <p:cNvPr id="20" name="TextBox 19"/>
          <p:cNvSpPr txBox="1"/>
          <p:nvPr userDrawn="1"/>
        </p:nvSpPr>
        <p:spPr>
          <a:xfrm>
            <a:off x="6857380"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Tree>
    <p:extLst>
      <p:ext uri="{BB962C8B-B14F-4D97-AF65-F5344CB8AC3E}">
        <p14:creationId xmlns:p14="http://schemas.microsoft.com/office/powerpoint/2010/main" val="2047634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Пользовательский макет">
    <p:spTree>
      <p:nvGrpSpPr>
        <p:cNvPr id="1" name=""/>
        <p:cNvGrpSpPr/>
        <p:nvPr/>
      </p:nvGrpSpPr>
      <p:grpSpPr>
        <a:xfrm>
          <a:off x="0" y="0"/>
          <a:ext cx="0" cy="0"/>
          <a:chOff x="0" y="0"/>
          <a:chExt cx="0" cy="0"/>
        </a:xfrm>
      </p:grpSpPr>
      <p:sp>
        <p:nvSpPr>
          <p:cNvPr id="10" name="Рисунок 9"/>
          <p:cNvSpPr>
            <a:spLocks noGrp="1"/>
          </p:cNvSpPr>
          <p:nvPr>
            <p:ph type="pic" sz="quarter" idx="10"/>
          </p:nvPr>
        </p:nvSpPr>
        <p:spPr>
          <a:xfrm>
            <a:off x="6112040" y="0"/>
            <a:ext cx="3116182" cy="2751895"/>
          </a:xfrm>
          <a:prstGeom prst="rect">
            <a:avLst/>
          </a:prstGeom>
        </p:spPr>
        <p:txBody>
          <a:bodyPr/>
          <a:lstStyle/>
          <a:p>
            <a:endParaRPr lang="ru-RU" dirty="0"/>
          </a:p>
        </p:txBody>
      </p:sp>
      <p:sp>
        <p:nvSpPr>
          <p:cNvPr id="12" name="Рисунок 11"/>
          <p:cNvSpPr>
            <a:spLocks noGrp="1"/>
          </p:cNvSpPr>
          <p:nvPr>
            <p:ph type="pic" sz="quarter" idx="11"/>
          </p:nvPr>
        </p:nvSpPr>
        <p:spPr>
          <a:xfrm>
            <a:off x="0" y="4174958"/>
            <a:ext cx="6112039" cy="2683041"/>
          </a:xfrm>
          <a:prstGeom prst="rect">
            <a:avLst/>
          </a:prstGeom>
        </p:spPr>
        <p:txBody>
          <a:bodyPr/>
          <a:lstStyle/>
          <a:p>
            <a:endParaRPr lang="ru-RU" dirty="0"/>
          </a:p>
        </p:txBody>
      </p:sp>
      <p:sp>
        <p:nvSpPr>
          <p:cNvPr id="11" name="Рисунок 9"/>
          <p:cNvSpPr>
            <a:spLocks noGrp="1"/>
          </p:cNvSpPr>
          <p:nvPr>
            <p:ph type="pic" sz="quarter" idx="12"/>
          </p:nvPr>
        </p:nvSpPr>
        <p:spPr>
          <a:xfrm>
            <a:off x="9218696" y="-1"/>
            <a:ext cx="2973303" cy="2751895"/>
          </a:xfrm>
          <a:prstGeom prst="rect">
            <a:avLst/>
          </a:prstGeom>
        </p:spPr>
        <p:txBody>
          <a:bodyPr/>
          <a:lstStyle/>
          <a:p>
            <a:endParaRPr lang="ru-RU" dirty="0"/>
          </a:p>
        </p:txBody>
      </p:sp>
      <p:sp>
        <p:nvSpPr>
          <p:cNvPr id="15" name="Рисунок 9"/>
          <p:cNvSpPr>
            <a:spLocks noGrp="1"/>
          </p:cNvSpPr>
          <p:nvPr>
            <p:ph type="pic" sz="quarter" idx="13"/>
          </p:nvPr>
        </p:nvSpPr>
        <p:spPr>
          <a:xfrm>
            <a:off x="6112040" y="2751898"/>
            <a:ext cx="3116182" cy="1423059"/>
          </a:xfrm>
          <a:prstGeom prst="rect">
            <a:avLst/>
          </a:prstGeom>
        </p:spPr>
        <p:txBody>
          <a:bodyPr/>
          <a:lstStyle/>
          <a:p>
            <a:endParaRPr lang="ru-RU" dirty="0"/>
          </a:p>
        </p:txBody>
      </p:sp>
      <p:sp>
        <p:nvSpPr>
          <p:cNvPr id="16" name="Рисунок 9"/>
          <p:cNvSpPr>
            <a:spLocks noGrp="1"/>
          </p:cNvSpPr>
          <p:nvPr>
            <p:ph type="pic" sz="quarter" idx="14"/>
          </p:nvPr>
        </p:nvSpPr>
        <p:spPr>
          <a:xfrm>
            <a:off x="9228222" y="2751897"/>
            <a:ext cx="2963778" cy="4106102"/>
          </a:xfrm>
          <a:prstGeom prst="rect">
            <a:avLst/>
          </a:prstGeom>
        </p:spPr>
        <p:txBody>
          <a:bodyPr/>
          <a:lstStyle/>
          <a:p>
            <a:endParaRPr lang="ru-RU" dirty="0"/>
          </a:p>
        </p:txBody>
      </p:sp>
      <p:sp>
        <p:nvSpPr>
          <p:cNvPr id="17" name="Рисунок 9"/>
          <p:cNvSpPr>
            <a:spLocks noGrp="1"/>
          </p:cNvSpPr>
          <p:nvPr>
            <p:ph type="pic" sz="quarter" idx="15"/>
          </p:nvPr>
        </p:nvSpPr>
        <p:spPr>
          <a:xfrm>
            <a:off x="6112040" y="4174957"/>
            <a:ext cx="3116182" cy="2683043"/>
          </a:xfrm>
          <a:prstGeom prst="rect">
            <a:avLst/>
          </a:prstGeom>
        </p:spPr>
        <p:txBody>
          <a:bodyPr/>
          <a:lstStyle/>
          <a:p>
            <a:endParaRPr lang="ru-RU" dirty="0"/>
          </a:p>
        </p:txBody>
      </p:sp>
    </p:spTree>
    <p:extLst>
      <p:ext uri="{BB962C8B-B14F-4D97-AF65-F5344CB8AC3E}">
        <p14:creationId xmlns:p14="http://schemas.microsoft.com/office/powerpoint/2010/main" val="1306565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Пустой слайд">
    <p:spTree>
      <p:nvGrpSpPr>
        <p:cNvPr id="1" name=""/>
        <p:cNvGrpSpPr/>
        <p:nvPr/>
      </p:nvGrpSpPr>
      <p:grpSpPr>
        <a:xfrm>
          <a:off x="0" y="0"/>
          <a:ext cx="0" cy="0"/>
          <a:chOff x="0" y="0"/>
          <a:chExt cx="0" cy="0"/>
        </a:xfrm>
      </p:grpSpPr>
      <p:sp>
        <p:nvSpPr>
          <p:cNvPr id="7" name="TextBox 6"/>
          <p:cNvSpPr txBox="1"/>
          <p:nvPr userDrawn="1"/>
        </p:nvSpPr>
        <p:spPr>
          <a:xfrm>
            <a:off x="1037849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8" name="Прямоугольник 7"/>
          <p:cNvSpPr/>
          <p:nvPr userDrawn="1"/>
        </p:nvSpPr>
        <p:spPr>
          <a:xfrm>
            <a:off x="11323951" y="1180287"/>
            <a:ext cx="643125"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r>
              <a:rPr lang="en-US" sz="1800" dirty="0">
                <a:solidFill>
                  <a:srgbClr val="0000ED"/>
                </a:solidFill>
                <a:latin typeface="Lato" panose="020F0502020204030203" pitchFamily="34" charset="0"/>
                <a:ea typeface="Lato" panose="020F0502020204030203" pitchFamily="34" charset="0"/>
                <a:cs typeface="Lato" panose="020F0502020204030203" pitchFamily="34" charset="0"/>
              </a:rPr>
              <a:t>.</a:t>
            </a:r>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rgbClr val="0000ED"/>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6064723"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1" name="TextBox 10"/>
          <p:cNvSpPr txBox="1"/>
          <p:nvPr userDrawn="1"/>
        </p:nvSpPr>
        <p:spPr>
          <a:xfrm>
            <a:off x="10994788"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2" name="Рисунок 11"/>
          <p:cNvPicPr>
            <a:picLocks noChangeAspect="1"/>
          </p:cNvPicPr>
          <p:nvPr userDrawn="1"/>
        </p:nvPicPr>
        <p:blipFill>
          <a:blip r:embed="rId2"/>
          <a:stretch>
            <a:fillRect/>
          </a:stretch>
        </p:blipFill>
        <p:spPr>
          <a:xfrm>
            <a:off x="10841742" y="225267"/>
            <a:ext cx="159022" cy="160799"/>
          </a:xfrm>
          <a:prstGeom prst="rect">
            <a:avLst/>
          </a:prstGeom>
        </p:spPr>
      </p:pic>
      <p:sp>
        <p:nvSpPr>
          <p:cNvPr id="13" name="Рисунок 10"/>
          <p:cNvSpPr>
            <a:spLocks noGrp="1"/>
          </p:cNvSpPr>
          <p:nvPr>
            <p:ph type="pic" sz="quarter" idx="11"/>
          </p:nvPr>
        </p:nvSpPr>
        <p:spPr>
          <a:xfrm>
            <a:off x="0" y="-11113"/>
            <a:ext cx="7455584" cy="6888163"/>
          </a:xfrm>
          <a:custGeom>
            <a:avLst/>
            <a:gdLst>
              <a:gd name="connsiteX0" fmla="*/ 0 w 7455584"/>
              <a:gd name="connsiteY0" fmla="*/ 0 h 6888163"/>
              <a:gd name="connsiteX1" fmla="*/ 7455584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 name="connsiteX0" fmla="*/ 0 w 7455584"/>
              <a:gd name="connsiteY0" fmla="*/ 0 h 6888163"/>
              <a:gd name="connsiteX1" fmla="*/ 4574161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584" h="6888163">
                <a:moveTo>
                  <a:pt x="0" y="0"/>
                </a:moveTo>
                <a:lnTo>
                  <a:pt x="4574161" y="0"/>
                </a:lnTo>
                <a:lnTo>
                  <a:pt x="7455584" y="6888163"/>
                </a:lnTo>
                <a:lnTo>
                  <a:pt x="0" y="6888163"/>
                </a:lnTo>
                <a:lnTo>
                  <a:pt x="0" y="0"/>
                </a:lnTo>
                <a:close/>
              </a:path>
            </a:pathLst>
          </a:custGeom>
        </p:spPr>
        <p:txBody>
          <a:bodyPr/>
          <a:lstStyle/>
          <a:p>
            <a:endParaRPr lang="ru-RU" dirty="0"/>
          </a:p>
        </p:txBody>
      </p:sp>
    </p:spTree>
    <p:extLst>
      <p:ext uri="{BB962C8B-B14F-4D97-AF65-F5344CB8AC3E}">
        <p14:creationId xmlns:p14="http://schemas.microsoft.com/office/powerpoint/2010/main" val="3221704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Титульный слайд">
    <p:spTree>
      <p:nvGrpSpPr>
        <p:cNvPr id="1" name=""/>
        <p:cNvGrpSpPr/>
        <p:nvPr/>
      </p:nvGrpSpPr>
      <p:grpSpPr>
        <a:xfrm>
          <a:off x="0" y="0"/>
          <a:ext cx="0" cy="0"/>
          <a:chOff x="0" y="0"/>
          <a:chExt cx="0" cy="0"/>
        </a:xfrm>
      </p:grpSpPr>
      <p:sp>
        <p:nvSpPr>
          <p:cNvPr id="12" name="Прямоугольный треугольник 11"/>
          <p:cNvSpPr/>
          <p:nvPr userDrawn="1"/>
        </p:nvSpPr>
        <p:spPr>
          <a:xfrm>
            <a:off x="0" y="1150486"/>
            <a:ext cx="6458246" cy="5711588"/>
          </a:xfrm>
          <a:custGeom>
            <a:avLst/>
            <a:gdLst>
              <a:gd name="connsiteX0" fmla="*/ 0 w 5380074"/>
              <a:gd name="connsiteY0" fmla="*/ 6858000 h 6858000"/>
              <a:gd name="connsiteX1" fmla="*/ 0 w 5380074"/>
              <a:gd name="connsiteY1" fmla="*/ 0 h 6858000"/>
              <a:gd name="connsiteX2" fmla="*/ 5380074 w 5380074"/>
              <a:gd name="connsiteY2" fmla="*/ 6858000 h 6858000"/>
              <a:gd name="connsiteX3" fmla="*/ 0 w 5380074"/>
              <a:gd name="connsiteY3" fmla="*/ 6858000 h 6858000"/>
              <a:gd name="connsiteX0" fmla="*/ 0 w 5380074"/>
              <a:gd name="connsiteY0" fmla="*/ 5697940 h 6858000"/>
              <a:gd name="connsiteX1" fmla="*/ 0 w 5380074"/>
              <a:gd name="connsiteY1" fmla="*/ 0 h 6858000"/>
              <a:gd name="connsiteX2" fmla="*/ 5380074 w 5380074"/>
              <a:gd name="connsiteY2" fmla="*/ 6858000 h 6858000"/>
              <a:gd name="connsiteX3" fmla="*/ 0 w 5380074"/>
              <a:gd name="connsiteY3" fmla="*/ 5697940 h 6858000"/>
              <a:gd name="connsiteX0" fmla="*/ 0 w 4902402"/>
              <a:gd name="connsiteY0" fmla="*/ 5697940 h 5725236"/>
              <a:gd name="connsiteX1" fmla="*/ 0 w 4902402"/>
              <a:gd name="connsiteY1" fmla="*/ 0 h 5725236"/>
              <a:gd name="connsiteX2" fmla="*/ 4902402 w 4902402"/>
              <a:gd name="connsiteY2" fmla="*/ 5725236 h 5725236"/>
              <a:gd name="connsiteX3" fmla="*/ 0 w 4902402"/>
              <a:gd name="connsiteY3" fmla="*/ 5697940 h 5725236"/>
              <a:gd name="connsiteX0" fmla="*/ 0 w 6458246"/>
              <a:gd name="connsiteY0" fmla="*/ 5697940 h 5711588"/>
              <a:gd name="connsiteX1" fmla="*/ 0 w 6458246"/>
              <a:gd name="connsiteY1" fmla="*/ 0 h 5711588"/>
              <a:gd name="connsiteX2" fmla="*/ 6458246 w 6458246"/>
              <a:gd name="connsiteY2" fmla="*/ 5711588 h 5711588"/>
              <a:gd name="connsiteX3" fmla="*/ 0 w 6458246"/>
              <a:gd name="connsiteY3" fmla="*/ 5697940 h 5711588"/>
            </a:gdLst>
            <a:ahLst/>
            <a:cxnLst>
              <a:cxn ang="0">
                <a:pos x="connsiteX0" y="connsiteY0"/>
              </a:cxn>
              <a:cxn ang="0">
                <a:pos x="connsiteX1" y="connsiteY1"/>
              </a:cxn>
              <a:cxn ang="0">
                <a:pos x="connsiteX2" y="connsiteY2"/>
              </a:cxn>
              <a:cxn ang="0">
                <a:pos x="connsiteX3" y="connsiteY3"/>
              </a:cxn>
            </a:cxnLst>
            <a:rect l="l" t="t" r="r" b="b"/>
            <a:pathLst>
              <a:path w="6458246" h="5711588">
                <a:moveTo>
                  <a:pt x="0" y="5697940"/>
                </a:moveTo>
                <a:lnTo>
                  <a:pt x="0" y="0"/>
                </a:lnTo>
                <a:lnTo>
                  <a:pt x="6458246" y="5711588"/>
                </a:lnTo>
                <a:lnTo>
                  <a:pt x="0" y="569794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Параллелограмм 17"/>
          <p:cNvSpPr/>
          <p:nvPr userDrawn="1"/>
        </p:nvSpPr>
        <p:spPr>
          <a:xfrm>
            <a:off x="-5118" y="-9527"/>
            <a:ext cx="5385192" cy="6872928"/>
          </a:xfrm>
          <a:custGeom>
            <a:avLst/>
            <a:gdLst>
              <a:gd name="connsiteX0" fmla="*/ 0 w 7099692"/>
              <a:gd name="connsiteY0" fmla="*/ 6858000 h 6858000"/>
              <a:gd name="connsiteX1" fmla="*/ 1714500 w 7099692"/>
              <a:gd name="connsiteY1" fmla="*/ 0 h 6858000"/>
              <a:gd name="connsiteX2" fmla="*/ 7099692 w 7099692"/>
              <a:gd name="connsiteY2" fmla="*/ 0 h 6858000"/>
              <a:gd name="connsiteX3" fmla="*/ 5385192 w 7099692"/>
              <a:gd name="connsiteY3" fmla="*/ 6858000 h 6858000"/>
              <a:gd name="connsiteX4" fmla="*/ 0 w 7099692"/>
              <a:gd name="connsiteY4" fmla="*/ 6858000 h 6858000"/>
              <a:gd name="connsiteX0" fmla="*/ 5118 w 5385192"/>
              <a:gd name="connsiteY0" fmla="*/ 6844353 h 6858000"/>
              <a:gd name="connsiteX1" fmla="*/ 0 w 5385192"/>
              <a:gd name="connsiteY1" fmla="*/ 0 h 6858000"/>
              <a:gd name="connsiteX2" fmla="*/ 5385192 w 5385192"/>
              <a:gd name="connsiteY2" fmla="*/ 0 h 6858000"/>
              <a:gd name="connsiteX3" fmla="*/ 3670692 w 5385192"/>
              <a:gd name="connsiteY3" fmla="*/ 6858000 h 6858000"/>
              <a:gd name="connsiteX4" fmla="*/ 5118 w 5385192"/>
              <a:gd name="connsiteY4" fmla="*/ 6844353 h 6858000"/>
              <a:gd name="connsiteX0" fmla="*/ 5118 w 5385192"/>
              <a:gd name="connsiteY0" fmla="*/ 6844353 h 6871648"/>
              <a:gd name="connsiteX1" fmla="*/ 0 w 5385192"/>
              <a:gd name="connsiteY1" fmla="*/ 0 h 6871648"/>
              <a:gd name="connsiteX2" fmla="*/ 5385192 w 5385192"/>
              <a:gd name="connsiteY2" fmla="*/ 0 h 6871648"/>
              <a:gd name="connsiteX3" fmla="*/ 2633462 w 5385192"/>
              <a:gd name="connsiteY3" fmla="*/ 6871648 h 6871648"/>
              <a:gd name="connsiteX4" fmla="*/ 5118 w 5385192"/>
              <a:gd name="connsiteY4" fmla="*/ 6844353 h 6871648"/>
              <a:gd name="connsiteX0" fmla="*/ 0 w 5389599"/>
              <a:gd name="connsiteY0" fmla="*/ 6853878 h 6871648"/>
              <a:gd name="connsiteX1" fmla="*/ 4407 w 5389599"/>
              <a:gd name="connsiteY1" fmla="*/ 0 h 6871648"/>
              <a:gd name="connsiteX2" fmla="*/ 5389599 w 5389599"/>
              <a:gd name="connsiteY2" fmla="*/ 0 h 6871648"/>
              <a:gd name="connsiteX3" fmla="*/ 2637869 w 5389599"/>
              <a:gd name="connsiteY3" fmla="*/ 6871648 h 6871648"/>
              <a:gd name="connsiteX4" fmla="*/ 0 w 5389599"/>
              <a:gd name="connsiteY4" fmla="*/ 6853878 h 6871648"/>
              <a:gd name="connsiteX0" fmla="*/ 24168 w 5385192"/>
              <a:gd name="connsiteY0" fmla="*/ 6872928 h 6872928"/>
              <a:gd name="connsiteX1" fmla="*/ 0 w 5385192"/>
              <a:gd name="connsiteY1" fmla="*/ 0 h 6872928"/>
              <a:gd name="connsiteX2" fmla="*/ 5385192 w 5385192"/>
              <a:gd name="connsiteY2" fmla="*/ 0 h 6872928"/>
              <a:gd name="connsiteX3" fmla="*/ 2633462 w 5385192"/>
              <a:gd name="connsiteY3" fmla="*/ 6871648 h 6872928"/>
              <a:gd name="connsiteX4" fmla="*/ 24168 w 5385192"/>
              <a:gd name="connsiteY4" fmla="*/ 6872928 h 687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92" h="6872928">
                <a:moveTo>
                  <a:pt x="24168" y="6872928"/>
                </a:moveTo>
                <a:lnTo>
                  <a:pt x="0" y="0"/>
                </a:lnTo>
                <a:lnTo>
                  <a:pt x="5385192" y="0"/>
                </a:lnTo>
                <a:lnTo>
                  <a:pt x="2633462" y="6871648"/>
                </a:lnTo>
                <a:lnTo>
                  <a:pt x="24168" y="6872928"/>
                </a:lnTo>
                <a:close/>
              </a:path>
            </a:pathLst>
          </a:custGeom>
          <a:solidFill>
            <a:schemeClr val="bg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userDrawn="1"/>
        </p:nvSpPr>
        <p:spPr>
          <a:xfrm>
            <a:off x="1037849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5" name="Прямоугольник 4"/>
          <p:cNvSpPr/>
          <p:nvPr userDrawn="1"/>
        </p:nvSpPr>
        <p:spPr>
          <a:xfrm>
            <a:off x="11323951" y="1180287"/>
            <a:ext cx="643125"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r>
              <a:rPr lang="en-US" sz="1800" dirty="0">
                <a:solidFill>
                  <a:srgbClr val="0000ED"/>
                </a:solidFill>
                <a:latin typeface="Lato" panose="020F0502020204030203" pitchFamily="34" charset="0"/>
                <a:ea typeface="Lato" panose="020F0502020204030203" pitchFamily="34" charset="0"/>
                <a:cs typeface="Lato" panose="020F0502020204030203" pitchFamily="34" charset="0"/>
              </a:rPr>
              <a:t>.</a:t>
            </a:r>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6" name="Прямая соединительная линия 5"/>
          <p:cNvCxnSpPr/>
          <p:nvPr userDrawn="1"/>
        </p:nvCxnSpPr>
        <p:spPr>
          <a:xfrm flipH="1">
            <a:off x="11547515" y="1717278"/>
            <a:ext cx="3416" cy="472239"/>
          </a:xfrm>
          <a:prstGeom prst="line">
            <a:avLst/>
          </a:prstGeom>
          <a:ln w="19050">
            <a:solidFill>
              <a:srgbClr val="0000ED"/>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8" name="Рисунок 7"/>
          <p:cNvPicPr>
            <a:picLocks noChangeAspect="1"/>
          </p:cNvPicPr>
          <p:nvPr userDrawn="1"/>
        </p:nvPicPr>
        <p:blipFill>
          <a:blip r:embed="rId2"/>
          <a:stretch>
            <a:fillRect/>
          </a:stretch>
        </p:blipFill>
        <p:spPr>
          <a:xfrm>
            <a:off x="377965" y="225267"/>
            <a:ext cx="159022" cy="160799"/>
          </a:xfrm>
          <a:prstGeom prst="rect">
            <a:avLst/>
          </a:prstGeom>
        </p:spPr>
      </p:pic>
      <p:sp>
        <p:nvSpPr>
          <p:cNvPr id="19" name="TextBox 18"/>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4" name="Рисунок 13"/>
          <p:cNvSpPr>
            <a:spLocks noGrp="1"/>
          </p:cNvSpPr>
          <p:nvPr>
            <p:ph type="pic" sz="quarter" idx="10"/>
          </p:nvPr>
        </p:nvSpPr>
        <p:spPr>
          <a:xfrm>
            <a:off x="6049743" y="1675130"/>
            <a:ext cx="4419600" cy="3503613"/>
          </a:xfrm>
          <a:prstGeom prst="rect">
            <a:avLst/>
          </a:prstGeom>
        </p:spPr>
        <p:txBody>
          <a:bodyPr/>
          <a:lstStyle/>
          <a:p>
            <a:endParaRPr lang="ru-RU" dirty="0"/>
          </a:p>
        </p:txBody>
      </p:sp>
    </p:spTree>
    <p:extLst>
      <p:ext uri="{BB962C8B-B14F-4D97-AF65-F5344CB8AC3E}">
        <p14:creationId xmlns:p14="http://schemas.microsoft.com/office/powerpoint/2010/main" val="14536015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sp>
        <p:nvSpPr>
          <p:cNvPr id="9" name="TextBox 8"/>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0" name="Рисунок 9"/>
          <p:cNvPicPr>
            <a:picLocks noChangeAspect="1"/>
          </p:cNvPicPr>
          <p:nvPr userDrawn="1"/>
        </p:nvPicPr>
        <p:blipFill>
          <a:blip r:embed="rId2"/>
          <a:stretch>
            <a:fillRect/>
          </a:stretch>
        </p:blipFill>
        <p:spPr>
          <a:xfrm>
            <a:off x="377965" y="225267"/>
            <a:ext cx="159022" cy="160799"/>
          </a:xfrm>
          <a:prstGeom prst="rect">
            <a:avLst/>
          </a:prstGeom>
        </p:spPr>
      </p:pic>
      <p:sp>
        <p:nvSpPr>
          <p:cNvPr id="11" name="TextBox 10"/>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3" name="TextBox 12"/>
          <p:cNvSpPr txBox="1"/>
          <p:nvPr userDrawn="1"/>
        </p:nvSpPr>
        <p:spPr>
          <a:xfrm>
            <a:off x="527430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5" name="Рисунок 4"/>
          <p:cNvSpPr>
            <a:spLocks noGrp="1"/>
          </p:cNvSpPr>
          <p:nvPr>
            <p:ph type="pic" sz="quarter" idx="10"/>
          </p:nvPr>
        </p:nvSpPr>
        <p:spPr>
          <a:xfrm>
            <a:off x="5422791" y="2535251"/>
            <a:ext cx="1435210" cy="2506649"/>
          </a:xfrm>
        </p:spPr>
        <p:txBody>
          <a:bodyPr/>
          <a:lstStyle/>
          <a:p>
            <a:endParaRPr lang="ru-RU" dirty="0"/>
          </a:p>
        </p:txBody>
      </p:sp>
      <p:sp>
        <p:nvSpPr>
          <p:cNvPr id="19" name="Рисунок 4"/>
          <p:cNvSpPr>
            <a:spLocks noGrp="1"/>
          </p:cNvSpPr>
          <p:nvPr>
            <p:ph type="pic" sz="quarter" idx="11"/>
          </p:nvPr>
        </p:nvSpPr>
        <p:spPr>
          <a:xfrm>
            <a:off x="7654305" y="1375649"/>
            <a:ext cx="1432546" cy="2514600"/>
          </a:xfrm>
        </p:spPr>
        <p:txBody>
          <a:bodyPr/>
          <a:lstStyle/>
          <a:p>
            <a:endParaRPr lang="ru-RU" dirty="0"/>
          </a:p>
        </p:txBody>
      </p:sp>
      <p:sp>
        <p:nvSpPr>
          <p:cNvPr id="20" name="Рисунок 4"/>
          <p:cNvSpPr>
            <a:spLocks noGrp="1"/>
          </p:cNvSpPr>
          <p:nvPr>
            <p:ph type="pic" sz="quarter" idx="12"/>
          </p:nvPr>
        </p:nvSpPr>
        <p:spPr>
          <a:xfrm>
            <a:off x="9810171" y="2527300"/>
            <a:ext cx="1425022" cy="2514600"/>
          </a:xfrm>
        </p:spPr>
        <p:txBody>
          <a:bodyPr/>
          <a:lstStyle/>
          <a:p>
            <a:endParaRPr lang="ru-RU" dirty="0"/>
          </a:p>
        </p:txBody>
      </p:sp>
    </p:spTree>
    <p:extLst>
      <p:ext uri="{BB962C8B-B14F-4D97-AF65-F5344CB8AC3E}">
        <p14:creationId xmlns:p14="http://schemas.microsoft.com/office/powerpoint/2010/main" val="1059998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9_Пользовательский макет">
    <p:spTree>
      <p:nvGrpSpPr>
        <p:cNvPr id="1" name=""/>
        <p:cNvGrpSpPr/>
        <p:nvPr/>
      </p:nvGrpSpPr>
      <p:grpSpPr>
        <a:xfrm>
          <a:off x="0" y="0"/>
          <a:ext cx="0" cy="0"/>
          <a:chOff x="0" y="0"/>
          <a:chExt cx="0" cy="0"/>
        </a:xfrm>
      </p:grpSpPr>
      <p:sp>
        <p:nvSpPr>
          <p:cNvPr id="8" name="Прямоугольник 7"/>
          <p:cNvSpPr/>
          <p:nvPr userDrawn="1"/>
        </p:nvSpPr>
        <p:spPr>
          <a:xfrm>
            <a:off x="5787188" y="0"/>
            <a:ext cx="640481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Рисунок 8"/>
          <p:cNvSpPr>
            <a:spLocks noGrp="1"/>
          </p:cNvSpPr>
          <p:nvPr>
            <p:ph type="pic" sz="quarter" idx="10"/>
          </p:nvPr>
        </p:nvSpPr>
        <p:spPr>
          <a:xfrm>
            <a:off x="4865573" y="1549400"/>
            <a:ext cx="1889125" cy="3708400"/>
          </a:xfrm>
          <a:prstGeom prst="rect">
            <a:avLst/>
          </a:prstGeom>
        </p:spPr>
        <p:txBody>
          <a:bodyPr/>
          <a:lstStyle/>
          <a:p>
            <a:endParaRPr lang="ru-RU" dirty="0"/>
          </a:p>
        </p:txBody>
      </p:sp>
      <p:sp>
        <p:nvSpPr>
          <p:cNvPr id="10" name="Рисунок 8"/>
          <p:cNvSpPr>
            <a:spLocks noGrp="1"/>
          </p:cNvSpPr>
          <p:nvPr>
            <p:ph type="pic" sz="quarter" idx="11"/>
          </p:nvPr>
        </p:nvSpPr>
        <p:spPr>
          <a:xfrm>
            <a:off x="6745201" y="1549400"/>
            <a:ext cx="1889125" cy="3708400"/>
          </a:xfrm>
          <a:prstGeom prst="rect">
            <a:avLst/>
          </a:prstGeom>
        </p:spPr>
        <p:txBody>
          <a:bodyPr/>
          <a:lstStyle/>
          <a:p>
            <a:endParaRPr lang="ru-RU" dirty="0"/>
          </a:p>
        </p:txBody>
      </p:sp>
      <p:sp>
        <p:nvSpPr>
          <p:cNvPr id="11" name="Рисунок 8"/>
          <p:cNvSpPr>
            <a:spLocks noGrp="1"/>
          </p:cNvSpPr>
          <p:nvPr>
            <p:ph type="pic" sz="quarter" idx="12"/>
          </p:nvPr>
        </p:nvSpPr>
        <p:spPr>
          <a:xfrm>
            <a:off x="8634052" y="1549400"/>
            <a:ext cx="1889125" cy="3708400"/>
          </a:xfrm>
          <a:prstGeom prst="rect">
            <a:avLst/>
          </a:prstGeom>
        </p:spPr>
        <p:txBody>
          <a:bodyPr/>
          <a:lstStyle/>
          <a:p>
            <a:endParaRPr lang="ru-RU" dirty="0"/>
          </a:p>
        </p:txBody>
      </p:sp>
    </p:spTree>
    <p:extLst>
      <p:ext uri="{BB962C8B-B14F-4D97-AF65-F5344CB8AC3E}">
        <p14:creationId xmlns:p14="http://schemas.microsoft.com/office/powerpoint/2010/main" val="1514540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7" name="TextBox 6"/>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8" name="Рисунок 7"/>
          <p:cNvPicPr>
            <a:picLocks noChangeAspect="1"/>
          </p:cNvPicPr>
          <p:nvPr userDrawn="1"/>
        </p:nvPicPr>
        <p:blipFill>
          <a:blip r:embed="rId2"/>
          <a:stretch>
            <a:fillRect/>
          </a:stretch>
        </p:blipFill>
        <p:spPr>
          <a:xfrm>
            <a:off x="377965" y="225267"/>
            <a:ext cx="159022" cy="160799"/>
          </a:xfrm>
          <a:prstGeom prst="rect">
            <a:avLst/>
          </a:prstGeom>
        </p:spPr>
      </p:pic>
      <p:sp>
        <p:nvSpPr>
          <p:cNvPr id="9" name="TextBox 8"/>
          <p:cNvSpPr txBox="1"/>
          <p:nvPr userDrawn="1"/>
        </p:nvSpPr>
        <p:spPr>
          <a:xfrm>
            <a:off x="210908"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3" name="Рисунок 2"/>
          <p:cNvSpPr>
            <a:spLocks noGrp="1"/>
          </p:cNvSpPr>
          <p:nvPr>
            <p:ph type="pic" sz="quarter" idx="10"/>
          </p:nvPr>
        </p:nvSpPr>
        <p:spPr>
          <a:xfrm>
            <a:off x="8053137" y="0"/>
            <a:ext cx="4138863" cy="6858000"/>
          </a:xfrm>
        </p:spPr>
        <p:txBody>
          <a:bodyPr/>
          <a:lstStyle/>
          <a:p>
            <a:endParaRPr lang="ru-RU" dirty="0"/>
          </a:p>
        </p:txBody>
      </p:sp>
      <p:sp>
        <p:nvSpPr>
          <p:cNvPr id="5" name="Рисунок 4"/>
          <p:cNvSpPr>
            <a:spLocks noGrp="1"/>
          </p:cNvSpPr>
          <p:nvPr>
            <p:ph type="pic" sz="quarter" idx="11"/>
          </p:nvPr>
        </p:nvSpPr>
        <p:spPr>
          <a:xfrm>
            <a:off x="1208598" y="1614114"/>
            <a:ext cx="2592125" cy="3458817"/>
          </a:xfrm>
        </p:spPr>
        <p:txBody>
          <a:bodyPr/>
          <a:lstStyle/>
          <a:p>
            <a:endParaRPr lang="ru-RU" dirty="0"/>
          </a:p>
        </p:txBody>
      </p:sp>
    </p:spTree>
    <p:extLst>
      <p:ext uri="{BB962C8B-B14F-4D97-AF65-F5344CB8AC3E}">
        <p14:creationId xmlns:p14="http://schemas.microsoft.com/office/powerpoint/2010/main" val="640306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12192000" cy="6858000"/>
          </a:xfrm>
          <a:prstGeom prst="rect">
            <a:avLst/>
          </a:prstGeom>
        </p:spPr>
        <p:txBody>
          <a:bodyPr/>
          <a:lstStyle/>
          <a:p>
            <a:endParaRPr lang="ru-RU" dirty="0"/>
          </a:p>
        </p:txBody>
      </p:sp>
      <p:sp>
        <p:nvSpPr>
          <p:cNvPr id="9" name="Рисунок 8"/>
          <p:cNvSpPr>
            <a:spLocks noGrp="1"/>
          </p:cNvSpPr>
          <p:nvPr>
            <p:ph type="pic" sz="quarter" idx="11"/>
          </p:nvPr>
        </p:nvSpPr>
        <p:spPr>
          <a:xfrm>
            <a:off x="757104" y="1491578"/>
            <a:ext cx="2020887" cy="2020888"/>
          </a:xfrm>
          <a:prstGeom prst="rect">
            <a:avLst/>
          </a:prstGeom>
        </p:spPr>
        <p:txBody>
          <a:bodyPr/>
          <a:lstStyle/>
          <a:p>
            <a:endParaRPr lang="ru-RU" dirty="0"/>
          </a:p>
        </p:txBody>
      </p:sp>
      <p:sp>
        <p:nvSpPr>
          <p:cNvPr id="10" name="Рисунок 8"/>
          <p:cNvSpPr>
            <a:spLocks noGrp="1"/>
          </p:cNvSpPr>
          <p:nvPr>
            <p:ph type="pic" sz="quarter" idx="12"/>
          </p:nvPr>
        </p:nvSpPr>
        <p:spPr>
          <a:xfrm>
            <a:off x="757103" y="4306967"/>
            <a:ext cx="2020887" cy="2020888"/>
          </a:xfrm>
          <a:prstGeom prst="rect">
            <a:avLst/>
          </a:prstGeom>
        </p:spPr>
        <p:txBody>
          <a:bodyPr/>
          <a:lstStyle/>
          <a:p>
            <a:endParaRPr lang="ru-RU" dirty="0"/>
          </a:p>
        </p:txBody>
      </p:sp>
      <p:sp>
        <p:nvSpPr>
          <p:cNvPr id="11" name="Рисунок 8"/>
          <p:cNvSpPr>
            <a:spLocks noGrp="1"/>
          </p:cNvSpPr>
          <p:nvPr>
            <p:ph type="pic" sz="quarter" idx="13"/>
          </p:nvPr>
        </p:nvSpPr>
        <p:spPr>
          <a:xfrm>
            <a:off x="6789820" y="1491578"/>
            <a:ext cx="1981033" cy="2020888"/>
          </a:xfrm>
          <a:prstGeom prst="rect">
            <a:avLst/>
          </a:prstGeom>
        </p:spPr>
        <p:txBody>
          <a:bodyPr/>
          <a:lstStyle/>
          <a:p>
            <a:endParaRPr lang="ru-RU" dirty="0"/>
          </a:p>
        </p:txBody>
      </p:sp>
      <p:sp>
        <p:nvSpPr>
          <p:cNvPr id="12" name="Рисунок 8"/>
          <p:cNvSpPr>
            <a:spLocks noGrp="1"/>
          </p:cNvSpPr>
          <p:nvPr>
            <p:ph type="pic" sz="quarter" idx="14"/>
          </p:nvPr>
        </p:nvSpPr>
        <p:spPr>
          <a:xfrm>
            <a:off x="6789819" y="4306967"/>
            <a:ext cx="1981033" cy="2020888"/>
          </a:xfrm>
          <a:prstGeom prst="rect">
            <a:avLst/>
          </a:prstGeom>
        </p:spPr>
        <p:txBody>
          <a:bodyPr/>
          <a:lstStyle/>
          <a:p>
            <a:endParaRPr lang="ru-RU" dirty="0"/>
          </a:p>
        </p:txBody>
      </p:sp>
    </p:spTree>
    <p:extLst>
      <p:ext uri="{BB962C8B-B14F-4D97-AF65-F5344CB8AC3E}">
        <p14:creationId xmlns:p14="http://schemas.microsoft.com/office/powerpoint/2010/main" val="1967914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14" name="Прямоугольник 13"/>
          <p:cNvSpPr/>
          <p:nvPr userDrawn="1"/>
        </p:nvSpPr>
        <p:spPr>
          <a:xfrm>
            <a:off x="0" y="0"/>
            <a:ext cx="4555957" cy="6858000"/>
          </a:xfrm>
          <a:prstGeom prst="rect">
            <a:avLst/>
          </a:prstGeom>
          <a:solidFill>
            <a:schemeClr val="bg2">
              <a:lumMod val="10000"/>
            </a:schemeClr>
          </a:solidFill>
          <a:ln>
            <a:solidFill>
              <a:srgbClr val="39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Рисунок 2"/>
          <p:cNvSpPr>
            <a:spLocks noGrp="1"/>
          </p:cNvSpPr>
          <p:nvPr>
            <p:ph type="pic" sz="quarter" idx="10"/>
          </p:nvPr>
        </p:nvSpPr>
        <p:spPr>
          <a:xfrm>
            <a:off x="5468348" y="1609725"/>
            <a:ext cx="2600325" cy="3457576"/>
          </a:xfrm>
        </p:spPr>
        <p:txBody>
          <a:bodyPr/>
          <a:lstStyle/>
          <a:p>
            <a:endParaRPr lang="ru-RU" dirty="0"/>
          </a:p>
        </p:txBody>
      </p:sp>
      <p:sp>
        <p:nvSpPr>
          <p:cNvPr id="9" name="Прямоугольник 10">
            <a:extLst>
              <a:ext uri="{FF2B5EF4-FFF2-40B4-BE49-F238E27FC236}">
                <a16:creationId xmlns:a16="http://schemas.microsoft.com/office/drawing/2014/main" id="{CFDEB378-1962-4ADA-9849-32DCD4DD469A}"/>
              </a:ext>
            </a:extLst>
          </p:cNvPr>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1" name="Прямая соединительная линия 16">
            <a:extLst>
              <a:ext uri="{FF2B5EF4-FFF2-40B4-BE49-F238E27FC236}">
                <a16:creationId xmlns:a16="http://schemas.microsoft.com/office/drawing/2014/main" id="{E151FEBF-C8C9-4F99-9A67-07D02CF66333}"/>
              </a:ext>
            </a:extLst>
          </p:cNvPr>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079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2" name="Прямоугольник 1"/>
          <p:cNvSpPr/>
          <p:nvPr userDrawn="1"/>
        </p:nvSpPr>
        <p:spPr>
          <a:xfrm>
            <a:off x="3705727" y="0"/>
            <a:ext cx="8486274"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bg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bg1"/>
              </a:solidFill>
              <a:ea typeface="Karla" pitchFamily="2" charset="0"/>
              <a:cs typeface="Poppins SemiBold" panose="02000000000000000000" pitchFamily="2" charset="0"/>
            </a:endParaRPr>
          </a:p>
        </p:txBody>
      </p:sp>
      <p:sp>
        <p:nvSpPr>
          <p:cNvPr id="8" name="TextBox 7"/>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9" name="Рисунок 8"/>
          <p:cNvPicPr>
            <a:picLocks noChangeAspect="1"/>
          </p:cNvPicPr>
          <p:nvPr userDrawn="1"/>
        </p:nvPicPr>
        <p:blipFill>
          <a:blip r:embed="rId2"/>
          <a:stretch>
            <a:fillRect/>
          </a:stretch>
        </p:blipFill>
        <p:spPr>
          <a:xfrm>
            <a:off x="377965" y="225267"/>
            <a:ext cx="159022" cy="160799"/>
          </a:xfrm>
          <a:prstGeom prst="rect">
            <a:avLst/>
          </a:prstGeom>
        </p:spPr>
      </p:pic>
      <p:sp>
        <p:nvSpPr>
          <p:cNvPr id="10" name="TextBox 9"/>
          <p:cNvSpPr txBox="1"/>
          <p:nvPr userDrawn="1"/>
        </p:nvSpPr>
        <p:spPr>
          <a:xfrm>
            <a:off x="210908"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4" name="Рисунок 13"/>
          <p:cNvSpPr>
            <a:spLocks noGrp="1"/>
          </p:cNvSpPr>
          <p:nvPr>
            <p:ph type="pic" sz="quarter" idx="10"/>
          </p:nvPr>
        </p:nvSpPr>
        <p:spPr>
          <a:xfrm>
            <a:off x="6644641" y="3396342"/>
            <a:ext cx="2751908" cy="3461658"/>
          </a:xfrm>
        </p:spPr>
        <p:txBody>
          <a:bodyPr/>
          <a:lstStyle/>
          <a:p>
            <a:endParaRPr lang="ru-RU" dirty="0"/>
          </a:p>
        </p:txBody>
      </p:sp>
    </p:spTree>
    <p:extLst>
      <p:ext uri="{BB962C8B-B14F-4D97-AF65-F5344CB8AC3E}">
        <p14:creationId xmlns:p14="http://schemas.microsoft.com/office/powerpoint/2010/main" val="270691160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3916906" y="941694"/>
            <a:ext cx="2469427" cy="5022141"/>
          </a:xfrm>
          <a:prstGeom prst="rect">
            <a:avLst/>
          </a:prstGeom>
        </p:spPr>
        <p:txBody>
          <a:bodyPr/>
          <a:lstStyle/>
          <a:p>
            <a:endParaRPr lang="ru-RU" dirty="0"/>
          </a:p>
        </p:txBody>
      </p:sp>
      <p:sp>
        <p:nvSpPr>
          <p:cNvPr id="9" name="Рисунок 8"/>
          <p:cNvSpPr>
            <a:spLocks noGrp="1"/>
          </p:cNvSpPr>
          <p:nvPr>
            <p:ph type="pic" sz="quarter" idx="11"/>
          </p:nvPr>
        </p:nvSpPr>
        <p:spPr>
          <a:xfrm>
            <a:off x="6564572" y="3220873"/>
            <a:ext cx="2552131" cy="1173706"/>
          </a:xfrm>
          <a:prstGeom prst="rect">
            <a:avLst/>
          </a:prstGeom>
        </p:spPr>
        <p:txBody>
          <a:bodyPr/>
          <a:lstStyle/>
          <a:p>
            <a:endParaRPr lang="ru-RU" dirty="0"/>
          </a:p>
        </p:txBody>
      </p:sp>
      <p:sp>
        <p:nvSpPr>
          <p:cNvPr id="10" name="Рисунок 8"/>
          <p:cNvSpPr>
            <a:spLocks noGrp="1"/>
          </p:cNvSpPr>
          <p:nvPr>
            <p:ph type="pic" sz="quarter" idx="12"/>
          </p:nvPr>
        </p:nvSpPr>
        <p:spPr>
          <a:xfrm>
            <a:off x="6564572" y="941695"/>
            <a:ext cx="4245143" cy="2060812"/>
          </a:xfrm>
          <a:prstGeom prst="rect">
            <a:avLst/>
          </a:prstGeom>
        </p:spPr>
        <p:txBody>
          <a:bodyPr/>
          <a:lstStyle/>
          <a:p>
            <a:endParaRPr lang="ru-RU" dirty="0"/>
          </a:p>
        </p:txBody>
      </p:sp>
      <p:sp>
        <p:nvSpPr>
          <p:cNvPr id="11" name="Рисунок 8"/>
          <p:cNvSpPr>
            <a:spLocks noGrp="1"/>
          </p:cNvSpPr>
          <p:nvPr>
            <p:ph type="pic" sz="quarter" idx="13"/>
          </p:nvPr>
        </p:nvSpPr>
        <p:spPr>
          <a:xfrm>
            <a:off x="9294942" y="3220872"/>
            <a:ext cx="1514641" cy="2742964"/>
          </a:xfrm>
          <a:prstGeom prst="rect">
            <a:avLst/>
          </a:prstGeom>
        </p:spPr>
        <p:txBody>
          <a:bodyPr/>
          <a:lstStyle/>
          <a:p>
            <a:endParaRPr lang="ru-RU" dirty="0"/>
          </a:p>
        </p:txBody>
      </p:sp>
      <p:sp>
        <p:nvSpPr>
          <p:cNvPr id="15" name="TextBox 14"/>
          <p:cNvSpPr txBox="1"/>
          <p:nvPr userDrawn="1"/>
        </p:nvSpPr>
        <p:spPr>
          <a:xfrm>
            <a:off x="10378490"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
        <p:nvSpPr>
          <p:cNvPr id="16" name="Прямоугольник 15"/>
          <p:cNvSpPr/>
          <p:nvPr userDrawn="1"/>
        </p:nvSpPr>
        <p:spPr>
          <a:xfrm>
            <a:off x="11323951" y="1180287"/>
            <a:ext cx="453970" cy="369332"/>
          </a:xfrm>
          <a:prstGeom prst="rect">
            <a:avLst/>
          </a:prstGeom>
        </p:spPr>
        <p:txBody>
          <a:bodyPr wrap="none">
            <a:spAutoFit/>
          </a:bodyPr>
          <a:lstStyle/>
          <a:p>
            <a:pPr algn="l"/>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7" name="Прямая соединительная линия 16"/>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20" name="Рисунок 8"/>
          <p:cNvSpPr>
            <a:spLocks noGrp="1"/>
          </p:cNvSpPr>
          <p:nvPr>
            <p:ph type="pic" sz="quarter" idx="14"/>
          </p:nvPr>
        </p:nvSpPr>
        <p:spPr>
          <a:xfrm>
            <a:off x="6564572" y="4612945"/>
            <a:ext cx="2552131" cy="1350890"/>
          </a:xfrm>
          <a:prstGeom prst="rect">
            <a:avLst/>
          </a:prstGeom>
        </p:spPr>
        <p:txBody>
          <a:bodyPr/>
          <a:lstStyle/>
          <a:p>
            <a:endParaRPr lang="ru-RU" dirty="0"/>
          </a:p>
        </p:txBody>
      </p:sp>
      <p:sp>
        <p:nvSpPr>
          <p:cNvPr id="21" name="TextBox 20"/>
          <p:cNvSpPr txBox="1"/>
          <p:nvPr userDrawn="1"/>
        </p:nvSpPr>
        <p:spPr>
          <a:xfrm>
            <a:off x="531011"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22" name="Рисунок 21"/>
          <p:cNvPicPr>
            <a:picLocks noChangeAspect="1"/>
          </p:cNvPicPr>
          <p:nvPr userDrawn="1"/>
        </p:nvPicPr>
        <p:blipFill>
          <a:blip r:embed="rId2"/>
          <a:stretch>
            <a:fillRect/>
          </a:stretch>
        </p:blipFill>
        <p:spPr>
          <a:xfrm>
            <a:off x="377965" y="225267"/>
            <a:ext cx="159022" cy="160799"/>
          </a:xfrm>
          <a:prstGeom prst="rect">
            <a:avLst/>
          </a:prstGeom>
        </p:spPr>
      </p:pic>
    </p:spTree>
    <p:extLst>
      <p:ext uri="{BB962C8B-B14F-4D97-AF65-F5344CB8AC3E}">
        <p14:creationId xmlns:p14="http://schemas.microsoft.com/office/powerpoint/2010/main" val="2160807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7" name="Рисунок 2"/>
          <p:cNvSpPr>
            <a:spLocks noGrp="1"/>
          </p:cNvSpPr>
          <p:nvPr>
            <p:ph type="pic" sz="quarter" idx="10"/>
          </p:nvPr>
        </p:nvSpPr>
        <p:spPr>
          <a:xfrm>
            <a:off x="6561138" y="785813"/>
            <a:ext cx="4138612" cy="2438650"/>
          </a:xfrm>
        </p:spPr>
        <p:txBody>
          <a:bodyPr/>
          <a:lstStyle/>
          <a:p>
            <a:endParaRPr lang="ru-RU" dirty="0"/>
          </a:p>
        </p:txBody>
      </p:sp>
      <p:sp>
        <p:nvSpPr>
          <p:cNvPr id="9" name="Прямоугольник 8"/>
          <p:cNvSpPr/>
          <p:nvPr userDrawn="1"/>
        </p:nvSpPr>
        <p:spPr>
          <a:xfrm>
            <a:off x="11323951" y="1180287"/>
            <a:ext cx="614271"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0" name="Прямая соединительная линия 9"/>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183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3084513" cy="6858000"/>
          </a:xfrm>
        </p:spPr>
        <p:txBody>
          <a:bodyPr/>
          <a:lstStyle/>
          <a:p>
            <a:endParaRPr lang="ru-RU" dirty="0"/>
          </a:p>
        </p:txBody>
      </p:sp>
      <p:sp>
        <p:nvSpPr>
          <p:cNvPr id="5" name="Прямоугольник 10">
            <a:extLst>
              <a:ext uri="{FF2B5EF4-FFF2-40B4-BE49-F238E27FC236}">
                <a16:creationId xmlns:a16="http://schemas.microsoft.com/office/drawing/2014/main" id="{F0BF765D-F3F3-45C5-AF31-0D1AB6934100}"/>
              </a:ext>
            </a:extLst>
          </p:cNvPr>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6" name="Прямая соединительная линия 16">
            <a:extLst>
              <a:ext uri="{FF2B5EF4-FFF2-40B4-BE49-F238E27FC236}">
                <a16:creationId xmlns:a16="http://schemas.microsoft.com/office/drawing/2014/main" id="{69AEA2CE-E937-4624-BB39-4775C558D0E5}"/>
              </a:ext>
            </a:extLst>
          </p:cNvPr>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680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Только заголовок">
    <p:spTree>
      <p:nvGrpSpPr>
        <p:cNvPr id="1" name=""/>
        <p:cNvGrpSpPr/>
        <p:nvPr/>
      </p:nvGrpSpPr>
      <p:grpSpPr>
        <a:xfrm>
          <a:off x="0" y="0"/>
          <a:ext cx="0" cy="0"/>
          <a:chOff x="0" y="0"/>
          <a:chExt cx="0" cy="0"/>
        </a:xfrm>
      </p:grpSpPr>
      <p:sp>
        <p:nvSpPr>
          <p:cNvPr id="11" name="Прямоугольник 10"/>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7" name="Прямая соединительная линия 16"/>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33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0_Пользовательский макет">
    <p:spTree>
      <p:nvGrpSpPr>
        <p:cNvPr id="1" name=""/>
        <p:cNvGrpSpPr/>
        <p:nvPr/>
      </p:nvGrpSpPr>
      <p:grpSpPr>
        <a:xfrm>
          <a:off x="0" y="0"/>
          <a:ext cx="0" cy="0"/>
          <a:chOff x="0" y="0"/>
          <a:chExt cx="0" cy="0"/>
        </a:xfrm>
      </p:grpSpPr>
      <p:sp>
        <p:nvSpPr>
          <p:cNvPr id="8" name="Прямоугольник 7"/>
          <p:cNvSpPr/>
          <p:nvPr userDrawn="1"/>
        </p:nvSpPr>
        <p:spPr>
          <a:xfrm>
            <a:off x="11323951" y="1180287"/>
            <a:ext cx="453970" cy="369332"/>
          </a:xfrm>
          <a:prstGeom prst="rect">
            <a:avLst/>
          </a:prstGeom>
        </p:spPr>
        <p:txBody>
          <a:bodyPr wrap="none">
            <a:spAutoFit/>
          </a:bodyPr>
          <a:lstStyle/>
          <a:p>
            <a:pPr algn="l"/>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8" name="Рисунок 17"/>
          <p:cNvSpPr>
            <a:spLocks noGrp="1"/>
          </p:cNvSpPr>
          <p:nvPr>
            <p:ph type="pic" sz="quarter" idx="10"/>
          </p:nvPr>
        </p:nvSpPr>
        <p:spPr>
          <a:xfrm>
            <a:off x="961956" y="922338"/>
            <a:ext cx="4067311" cy="5148262"/>
          </a:xfrm>
        </p:spPr>
        <p:txBody>
          <a:bodyPr/>
          <a:lstStyle/>
          <a:p>
            <a:endParaRPr lang="ru-RU" dirty="0"/>
          </a:p>
        </p:txBody>
      </p:sp>
      <p:sp>
        <p:nvSpPr>
          <p:cNvPr id="19" name="Рисунок 17"/>
          <p:cNvSpPr>
            <a:spLocks noGrp="1"/>
          </p:cNvSpPr>
          <p:nvPr>
            <p:ph type="pic" sz="quarter" idx="11"/>
          </p:nvPr>
        </p:nvSpPr>
        <p:spPr>
          <a:xfrm>
            <a:off x="5163843" y="922338"/>
            <a:ext cx="5769836" cy="2491422"/>
          </a:xfrm>
        </p:spPr>
        <p:txBody>
          <a:bodyPr/>
          <a:lstStyle/>
          <a:p>
            <a:endParaRPr lang="ru-RU" dirty="0"/>
          </a:p>
        </p:txBody>
      </p:sp>
      <p:sp>
        <p:nvSpPr>
          <p:cNvPr id="20" name="Рисунок 17"/>
          <p:cNvSpPr>
            <a:spLocks noGrp="1"/>
          </p:cNvSpPr>
          <p:nvPr>
            <p:ph type="pic" sz="quarter" idx="12"/>
          </p:nvPr>
        </p:nvSpPr>
        <p:spPr>
          <a:xfrm>
            <a:off x="5163843" y="3544389"/>
            <a:ext cx="5769836" cy="2526211"/>
          </a:xfrm>
        </p:spPr>
        <p:txBody>
          <a:bodyPr/>
          <a:lstStyle/>
          <a:p>
            <a:endParaRPr lang="ru-RU" dirty="0"/>
          </a:p>
        </p:txBody>
      </p:sp>
    </p:spTree>
    <p:extLst>
      <p:ext uri="{BB962C8B-B14F-4D97-AF65-F5344CB8AC3E}">
        <p14:creationId xmlns:p14="http://schemas.microsoft.com/office/powerpoint/2010/main" val="141957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0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9_Пользовательский макет">
    <p:spTree>
      <p:nvGrpSpPr>
        <p:cNvPr id="1" name=""/>
        <p:cNvGrpSpPr/>
        <p:nvPr/>
      </p:nvGrpSpPr>
      <p:grpSpPr>
        <a:xfrm>
          <a:off x="0" y="0"/>
          <a:ext cx="0" cy="0"/>
          <a:chOff x="0" y="0"/>
          <a:chExt cx="0" cy="0"/>
        </a:xfrm>
      </p:grpSpPr>
      <p:sp>
        <p:nvSpPr>
          <p:cNvPr id="8" name="Прямоугольник 7"/>
          <p:cNvSpPr/>
          <p:nvPr userDrawn="1"/>
        </p:nvSpPr>
        <p:spPr>
          <a:xfrm>
            <a:off x="11323951" y="1180287"/>
            <a:ext cx="453970" cy="369332"/>
          </a:xfrm>
          <a:prstGeom prst="rect">
            <a:avLst/>
          </a:prstGeom>
        </p:spPr>
        <p:txBody>
          <a:bodyPr wrap="none">
            <a:spAutoFit/>
          </a:bodyPr>
          <a:lstStyle/>
          <a:p>
            <a:pPr algn="l"/>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9818122" y="225267"/>
            <a:ext cx="2144456" cy="215444"/>
          </a:xfrm>
          <a:prstGeom prst="rect">
            <a:avLst/>
          </a:prstGeom>
          <a:noFill/>
        </p:spPr>
        <p:txBody>
          <a:bodyPr wrap="square" rtlCol="0">
            <a:spAutoFit/>
          </a:bodyPr>
          <a:lstStyle/>
          <a:p>
            <a:pPr algn="r"/>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SLIDE SECTION</a:t>
            </a:r>
            <a:endParaRPr lang="ru-RU" sz="800" b="1" i="0" dirty="0">
              <a:solidFill>
                <a:schemeClr val="tx1"/>
              </a:solidFill>
              <a:ea typeface="Karla" pitchFamily="2" charset="0"/>
              <a:cs typeface="Poppins SemiBold" panose="02000000000000000000" pitchFamily="2" charset="0"/>
            </a:endParaRPr>
          </a:p>
        </p:txBody>
      </p:sp>
      <p:sp>
        <p:nvSpPr>
          <p:cNvPr id="14" name="Рисунок 13"/>
          <p:cNvSpPr>
            <a:spLocks noGrp="1"/>
          </p:cNvSpPr>
          <p:nvPr>
            <p:ph type="pic" sz="quarter" idx="10"/>
          </p:nvPr>
        </p:nvSpPr>
        <p:spPr>
          <a:xfrm>
            <a:off x="5905500" y="2310064"/>
            <a:ext cx="4895850" cy="3107754"/>
          </a:xfrm>
        </p:spPr>
        <p:txBody>
          <a:bodyPr/>
          <a:lstStyle/>
          <a:p>
            <a:endParaRPr lang="ru-RU" dirty="0"/>
          </a:p>
        </p:txBody>
      </p:sp>
    </p:spTree>
    <p:extLst>
      <p:ext uri="{BB962C8B-B14F-4D97-AF65-F5344CB8AC3E}">
        <p14:creationId xmlns:p14="http://schemas.microsoft.com/office/powerpoint/2010/main" val="242044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8_Пользовательский макет">
    <p:spTree>
      <p:nvGrpSpPr>
        <p:cNvPr id="1" name=""/>
        <p:cNvGrpSpPr/>
        <p:nvPr/>
      </p:nvGrpSpPr>
      <p:grpSpPr>
        <a:xfrm>
          <a:off x="0" y="0"/>
          <a:ext cx="0" cy="0"/>
          <a:chOff x="0" y="0"/>
          <a:chExt cx="0" cy="0"/>
        </a:xfrm>
      </p:grpSpPr>
      <p:sp>
        <p:nvSpPr>
          <p:cNvPr id="8" name="Прямоугольник 7"/>
          <p:cNvSpPr/>
          <p:nvPr userDrawn="1"/>
        </p:nvSpPr>
        <p:spPr>
          <a:xfrm>
            <a:off x="11323951" y="1180287"/>
            <a:ext cx="6142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4" name="Рисунок 13"/>
          <p:cNvSpPr>
            <a:spLocks noGrp="1"/>
          </p:cNvSpPr>
          <p:nvPr>
            <p:ph type="pic" sz="quarter" idx="10"/>
          </p:nvPr>
        </p:nvSpPr>
        <p:spPr>
          <a:xfrm>
            <a:off x="1518698" y="2544417"/>
            <a:ext cx="4126727" cy="2615980"/>
          </a:xfrm>
        </p:spPr>
        <p:txBody>
          <a:bodyPr/>
          <a:lstStyle/>
          <a:p>
            <a:endParaRPr lang="ru-RU" dirty="0"/>
          </a:p>
        </p:txBody>
      </p:sp>
    </p:spTree>
    <p:extLst>
      <p:ext uri="{BB962C8B-B14F-4D97-AF65-F5344CB8AC3E}">
        <p14:creationId xmlns:p14="http://schemas.microsoft.com/office/powerpoint/2010/main" val="3290210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5_Пользовательский макет">
    <p:spTree>
      <p:nvGrpSpPr>
        <p:cNvPr id="1" name=""/>
        <p:cNvGrpSpPr/>
        <p:nvPr/>
      </p:nvGrpSpPr>
      <p:grpSpPr>
        <a:xfrm>
          <a:off x="0" y="0"/>
          <a:ext cx="0" cy="0"/>
          <a:chOff x="0" y="0"/>
          <a:chExt cx="0" cy="0"/>
        </a:xfrm>
      </p:grpSpPr>
      <p:sp>
        <p:nvSpPr>
          <p:cNvPr id="6" name="Рисунок 19"/>
          <p:cNvSpPr>
            <a:spLocks noGrp="1"/>
          </p:cNvSpPr>
          <p:nvPr>
            <p:ph type="pic" sz="quarter" idx="10"/>
          </p:nvPr>
        </p:nvSpPr>
        <p:spPr>
          <a:xfrm>
            <a:off x="6096000" y="0"/>
            <a:ext cx="3076072" cy="2286000"/>
          </a:xfrm>
        </p:spPr>
        <p:txBody>
          <a:bodyPr/>
          <a:lstStyle/>
          <a:p>
            <a:endParaRPr lang="ru-RU" dirty="0"/>
          </a:p>
        </p:txBody>
      </p:sp>
      <p:sp>
        <p:nvSpPr>
          <p:cNvPr id="7" name="Рисунок 19"/>
          <p:cNvSpPr>
            <a:spLocks noGrp="1"/>
          </p:cNvSpPr>
          <p:nvPr>
            <p:ph type="pic" sz="quarter" idx="11"/>
          </p:nvPr>
        </p:nvSpPr>
        <p:spPr>
          <a:xfrm>
            <a:off x="9172072" y="2286000"/>
            <a:ext cx="3011904" cy="2286000"/>
          </a:xfrm>
          <a:ln>
            <a:noFill/>
          </a:ln>
        </p:spPr>
        <p:txBody>
          <a:bodyPr/>
          <a:lstStyle/>
          <a:p>
            <a:endParaRPr lang="ru-RU" dirty="0"/>
          </a:p>
        </p:txBody>
      </p:sp>
      <p:sp>
        <p:nvSpPr>
          <p:cNvPr id="8" name="Рисунок 19"/>
          <p:cNvSpPr>
            <a:spLocks noGrp="1"/>
          </p:cNvSpPr>
          <p:nvPr>
            <p:ph type="pic" sz="quarter" idx="12"/>
          </p:nvPr>
        </p:nvSpPr>
        <p:spPr>
          <a:xfrm>
            <a:off x="6108028" y="4572000"/>
            <a:ext cx="3064043" cy="2286000"/>
          </a:xfrm>
        </p:spPr>
        <p:txBody>
          <a:bodyPr/>
          <a:lstStyle/>
          <a:p>
            <a:endParaRPr lang="ru-RU" dirty="0"/>
          </a:p>
        </p:txBody>
      </p:sp>
      <p:sp>
        <p:nvSpPr>
          <p:cNvPr id="9" name="TextBox 8"/>
          <p:cNvSpPr txBox="1"/>
          <p:nvPr userDrawn="1"/>
        </p:nvSpPr>
        <p:spPr>
          <a:xfrm>
            <a:off x="502436" y="225267"/>
            <a:ext cx="2144456" cy="215444"/>
          </a:xfrm>
          <a:prstGeom prst="rect">
            <a:avLst/>
          </a:prstGeom>
          <a:noFill/>
        </p:spPr>
        <p:txBody>
          <a:bodyPr wrap="square" rtlCol="0">
            <a:spAutoFit/>
          </a:bodyPr>
          <a:lstStyle/>
          <a:p>
            <a:r>
              <a:rPr lang="en-US" sz="800" b="1" i="0" dirty="0">
                <a:solidFill>
                  <a:schemeClr val="tx1"/>
                </a:solidFill>
                <a:latin typeface="Poppins SemiBold" panose="02000000000000000000" pitchFamily="2" charset="0"/>
                <a:ea typeface="Karla" pitchFamily="2" charset="0"/>
                <a:cs typeface="Poppins SemiBold" panose="02000000000000000000" pitchFamily="2" charset="0"/>
              </a:rPr>
              <a:t>PIXEL</a:t>
            </a:r>
            <a:r>
              <a:rPr lang="en-US" sz="800" b="1" i="0" baseline="0" dirty="0">
                <a:solidFill>
                  <a:schemeClr val="tx1"/>
                </a:solidFill>
                <a:latin typeface="Poppins SemiBold" panose="02000000000000000000" pitchFamily="2" charset="0"/>
                <a:ea typeface="Karla" pitchFamily="2" charset="0"/>
                <a:cs typeface="Poppins SemiBold" panose="02000000000000000000" pitchFamily="2" charset="0"/>
              </a:rPr>
              <a:t> VISION</a:t>
            </a:r>
            <a:endParaRPr lang="ru-RU" sz="800" b="1" i="0" dirty="0">
              <a:solidFill>
                <a:schemeClr val="tx1"/>
              </a:solidFill>
              <a:ea typeface="Karla" pitchFamily="2" charset="0"/>
              <a:cs typeface="Poppins SemiBold" panose="02000000000000000000" pitchFamily="2" charset="0"/>
            </a:endParaRPr>
          </a:p>
        </p:txBody>
      </p:sp>
      <p:pic>
        <p:nvPicPr>
          <p:cNvPr id="10" name="Рисунок 9"/>
          <p:cNvPicPr>
            <a:picLocks noChangeAspect="1"/>
          </p:cNvPicPr>
          <p:nvPr userDrawn="1"/>
        </p:nvPicPr>
        <p:blipFill>
          <a:blip r:embed="rId2"/>
          <a:stretch>
            <a:fillRect/>
          </a:stretch>
        </p:blipFill>
        <p:spPr>
          <a:xfrm>
            <a:off x="349390" y="225267"/>
            <a:ext cx="159022" cy="160799"/>
          </a:xfrm>
          <a:prstGeom prst="rect">
            <a:avLst/>
          </a:prstGeom>
        </p:spPr>
      </p:pic>
      <p:sp>
        <p:nvSpPr>
          <p:cNvPr id="11" name="Прямоугольник 10"/>
          <p:cNvSpPr/>
          <p:nvPr userDrawn="1"/>
        </p:nvSpPr>
        <p:spPr>
          <a:xfrm>
            <a:off x="263563" y="1180287"/>
            <a:ext cx="453970" cy="369332"/>
          </a:xfrm>
          <a:prstGeom prst="rect">
            <a:avLst/>
          </a:prstGeom>
        </p:spPr>
        <p:txBody>
          <a:bodyPr wrap="none">
            <a:spAutoFit/>
          </a:bodyPr>
          <a:lstStyle/>
          <a:p>
            <a:pPr algn="l"/>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2" name="Прямая соединительная линия 11"/>
          <p:cNvCxnSpPr/>
          <p:nvPr userDrawn="1"/>
        </p:nvCxnSpPr>
        <p:spPr>
          <a:xfrm flipH="1">
            <a:off x="487127"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50136" y="6320641"/>
            <a:ext cx="1584088" cy="230832"/>
          </a:xfrm>
          <a:prstGeom prst="rect">
            <a:avLst/>
          </a:prstGeom>
          <a:noFill/>
        </p:spPr>
        <p:txBody>
          <a:bodyPr wrap="none" rtlCol="0">
            <a:spAutoFit/>
          </a:bodyPr>
          <a:lstStyle/>
          <a:p>
            <a:pPr algn="r"/>
            <a:r>
              <a:rPr lang="en-US" sz="900" b="0" i="0" dirty="0">
                <a:solidFill>
                  <a:schemeClr val="bg1">
                    <a:lumMod val="65000"/>
                  </a:schemeClr>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lumMod val="65000"/>
                </a:schemeClr>
              </a:solidFill>
              <a:latin typeface="Lato" panose="020F0502020204030203" pitchFamily="34" charset="0"/>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17190318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2_Пользовательский макет">
    <p:spTree>
      <p:nvGrpSpPr>
        <p:cNvPr id="1" name=""/>
        <p:cNvGrpSpPr/>
        <p:nvPr/>
      </p:nvGrpSpPr>
      <p:grpSpPr>
        <a:xfrm>
          <a:off x="0" y="0"/>
          <a:ext cx="0" cy="0"/>
          <a:chOff x="0" y="0"/>
          <a:chExt cx="0" cy="0"/>
        </a:xfrm>
      </p:grpSpPr>
      <p:sp>
        <p:nvSpPr>
          <p:cNvPr id="16" name="Рисунок 21"/>
          <p:cNvSpPr>
            <a:spLocks noGrp="1"/>
          </p:cNvSpPr>
          <p:nvPr>
            <p:ph type="pic" sz="quarter" idx="12"/>
          </p:nvPr>
        </p:nvSpPr>
        <p:spPr>
          <a:xfrm>
            <a:off x="-4011" y="4572000"/>
            <a:ext cx="3023936" cy="2286000"/>
          </a:xfrm>
        </p:spPr>
        <p:txBody>
          <a:bodyPr/>
          <a:lstStyle/>
          <a:p>
            <a:endParaRPr lang="ru-RU" dirty="0"/>
          </a:p>
        </p:txBody>
      </p:sp>
      <p:sp>
        <p:nvSpPr>
          <p:cNvPr id="17" name="Рисунок 21"/>
          <p:cNvSpPr>
            <a:spLocks noGrp="1"/>
          </p:cNvSpPr>
          <p:nvPr>
            <p:ph type="pic" sz="quarter" idx="14"/>
          </p:nvPr>
        </p:nvSpPr>
        <p:spPr>
          <a:xfrm>
            <a:off x="3019926" y="2286000"/>
            <a:ext cx="3092118" cy="2286000"/>
          </a:xfrm>
        </p:spPr>
        <p:txBody>
          <a:bodyPr/>
          <a:lstStyle/>
          <a:p>
            <a:endParaRPr lang="ru-RU" dirty="0"/>
          </a:p>
        </p:txBody>
      </p:sp>
      <p:sp>
        <p:nvSpPr>
          <p:cNvPr id="18" name="Рисунок 19"/>
          <p:cNvSpPr>
            <a:spLocks noGrp="1"/>
          </p:cNvSpPr>
          <p:nvPr>
            <p:ph type="pic" sz="quarter" idx="16"/>
          </p:nvPr>
        </p:nvSpPr>
        <p:spPr>
          <a:xfrm>
            <a:off x="6112044" y="0"/>
            <a:ext cx="3043988" cy="2286000"/>
          </a:xfrm>
        </p:spPr>
        <p:txBody>
          <a:bodyPr/>
          <a:lstStyle/>
          <a:p>
            <a:endParaRPr lang="ru-RU" dirty="0"/>
          </a:p>
        </p:txBody>
      </p:sp>
      <p:sp>
        <p:nvSpPr>
          <p:cNvPr id="19" name="Рисунок 21"/>
          <p:cNvSpPr>
            <a:spLocks noGrp="1"/>
          </p:cNvSpPr>
          <p:nvPr>
            <p:ph type="pic" sz="quarter" idx="18"/>
          </p:nvPr>
        </p:nvSpPr>
        <p:spPr>
          <a:xfrm>
            <a:off x="6112043" y="4572000"/>
            <a:ext cx="3043989" cy="2286000"/>
          </a:xfrm>
        </p:spPr>
        <p:txBody>
          <a:bodyPr/>
          <a:lstStyle/>
          <a:p>
            <a:endParaRPr lang="ru-RU" dirty="0"/>
          </a:p>
        </p:txBody>
      </p:sp>
      <p:sp>
        <p:nvSpPr>
          <p:cNvPr id="20" name="Рисунок 21"/>
          <p:cNvSpPr>
            <a:spLocks noGrp="1"/>
          </p:cNvSpPr>
          <p:nvPr>
            <p:ph type="pic" sz="quarter" idx="20"/>
          </p:nvPr>
        </p:nvSpPr>
        <p:spPr>
          <a:xfrm>
            <a:off x="9156032" y="2286000"/>
            <a:ext cx="3035968" cy="2286000"/>
          </a:xfrm>
        </p:spPr>
        <p:txBody>
          <a:bodyPr/>
          <a:lstStyle/>
          <a:p>
            <a:endParaRPr lang="ru-RU" dirty="0"/>
          </a:p>
        </p:txBody>
      </p:sp>
      <p:sp>
        <p:nvSpPr>
          <p:cNvPr id="21" name="Рисунок 19"/>
          <p:cNvSpPr>
            <a:spLocks noGrp="1"/>
          </p:cNvSpPr>
          <p:nvPr>
            <p:ph type="pic" sz="quarter" idx="10"/>
          </p:nvPr>
        </p:nvSpPr>
        <p:spPr>
          <a:xfrm>
            <a:off x="0" y="0"/>
            <a:ext cx="3011904" cy="2286000"/>
          </a:xfrm>
        </p:spPr>
        <p:txBody>
          <a:bodyPr/>
          <a:lstStyle/>
          <a:p>
            <a:endParaRPr lang="ru-RU" dirty="0"/>
          </a:p>
        </p:txBody>
      </p:sp>
    </p:spTree>
    <p:extLst>
      <p:ext uri="{BB962C8B-B14F-4D97-AF65-F5344CB8AC3E}">
        <p14:creationId xmlns:p14="http://schemas.microsoft.com/office/powerpoint/2010/main" val="3215573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3A474-A970-4111-AB00-CC07202BC5E5}" type="datetimeFigureOut">
              <a:rPr lang="ru-RU" smtClean="0"/>
              <a:t>15.04.2020</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01CDA-C83E-414C-808C-D7CCDDEE9763}" type="slidenum">
              <a:rPr lang="ru-RU" smtClean="0"/>
              <a:t>‹#›</a:t>
            </a:fld>
            <a:endParaRPr lang="ru-RU" dirty="0"/>
          </a:p>
        </p:txBody>
      </p:sp>
    </p:spTree>
    <p:extLst>
      <p:ext uri="{BB962C8B-B14F-4D97-AF65-F5344CB8AC3E}">
        <p14:creationId xmlns:p14="http://schemas.microsoft.com/office/powerpoint/2010/main" val="4200342372"/>
      </p:ext>
    </p:extLst>
  </p:cSld>
  <p:clrMap bg1="lt1" tx1="dk1" bg2="lt2" tx2="dk2" accent1="accent1" accent2="accent2" accent3="accent3" accent4="accent4" accent5="accent5" accent6="accent6" hlink="hlink" folHlink="folHlink"/>
  <p:sldLayoutIdLst>
    <p:sldLayoutId id="2147483798" r:id="rId1"/>
    <p:sldLayoutId id="2147483839" r:id="rId2"/>
    <p:sldLayoutId id="2147483799" r:id="rId3"/>
    <p:sldLayoutId id="2147483800" r:id="rId4"/>
    <p:sldLayoutId id="2147483848" r:id="rId5"/>
    <p:sldLayoutId id="2147483847" r:id="rId6"/>
    <p:sldLayoutId id="2147483846" r:id="rId7"/>
    <p:sldLayoutId id="2147483843" r:id="rId8"/>
    <p:sldLayoutId id="2147483840" r:id="rId9"/>
    <p:sldLayoutId id="2147483835" r:id="rId10"/>
    <p:sldLayoutId id="2147483834" r:id="rId11"/>
    <p:sldLayoutId id="2147483841" r:id="rId12"/>
    <p:sldLayoutId id="2147483805" r:id="rId13"/>
    <p:sldLayoutId id="2147483806" r:id="rId14"/>
    <p:sldLayoutId id="2147483844" r:id="rId15"/>
    <p:sldLayoutId id="2147483845" r:id="rId16"/>
    <p:sldLayoutId id="2147483838" r:id="rId17"/>
    <p:sldLayoutId id="2147483818" r:id="rId18"/>
    <p:sldLayoutId id="2147483819" r:id="rId19"/>
    <p:sldLayoutId id="2147483820" r:id="rId20"/>
    <p:sldLayoutId id="2147483824" r:id="rId21"/>
    <p:sldLayoutId id="2147483836" r:id="rId22"/>
    <p:sldLayoutId id="2147483837" r:id="rId23"/>
    <p:sldLayoutId id="2147483825" r:id="rId24"/>
    <p:sldLayoutId id="2147483826" r:id="rId25"/>
    <p:sldLayoutId id="2147483828" r:id="rId26"/>
    <p:sldLayoutId id="2147483831" r:id="rId27"/>
    <p:sldLayoutId id="2147483649" r:id="rId28"/>
    <p:sldLayoutId id="2147483652" r:id="rId29"/>
    <p:sldLayoutId id="2147483662" r:id="rId30"/>
    <p:sldLayoutId id="2147483667" r:id="rId31"/>
    <p:sldLayoutId id="2147483670" r:id="rId32"/>
    <p:sldLayoutId id="2147483675" r:id="rId33"/>
    <p:sldLayoutId id="2147483684" r:id="rId34"/>
    <p:sldLayoutId id="2147483833" r:id="rId35"/>
    <p:sldLayoutId id="214748384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thebalancecareers.com/how-to-create-a-professional-brand-2059761"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25400" y="-23126"/>
            <a:ext cx="6476064" cy="6881126"/>
            <a:chOff x="-17818" y="-9527"/>
            <a:chExt cx="6476064" cy="6881126"/>
          </a:xfrm>
          <a:solidFill>
            <a:srgbClr val="0E4200"/>
          </a:solidFill>
        </p:grpSpPr>
        <p:sp>
          <p:nvSpPr>
            <p:cNvPr id="12" name="Прямоугольный треугольник 11"/>
            <p:cNvSpPr/>
            <p:nvPr/>
          </p:nvSpPr>
          <p:spPr>
            <a:xfrm>
              <a:off x="0" y="1160011"/>
              <a:ext cx="6458246" cy="5711588"/>
            </a:xfrm>
            <a:custGeom>
              <a:avLst/>
              <a:gdLst>
                <a:gd name="connsiteX0" fmla="*/ 0 w 5380074"/>
                <a:gd name="connsiteY0" fmla="*/ 6858000 h 6858000"/>
                <a:gd name="connsiteX1" fmla="*/ 0 w 5380074"/>
                <a:gd name="connsiteY1" fmla="*/ 0 h 6858000"/>
                <a:gd name="connsiteX2" fmla="*/ 5380074 w 5380074"/>
                <a:gd name="connsiteY2" fmla="*/ 6858000 h 6858000"/>
                <a:gd name="connsiteX3" fmla="*/ 0 w 5380074"/>
                <a:gd name="connsiteY3" fmla="*/ 6858000 h 6858000"/>
                <a:gd name="connsiteX0" fmla="*/ 0 w 5380074"/>
                <a:gd name="connsiteY0" fmla="*/ 5697940 h 6858000"/>
                <a:gd name="connsiteX1" fmla="*/ 0 w 5380074"/>
                <a:gd name="connsiteY1" fmla="*/ 0 h 6858000"/>
                <a:gd name="connsiteX2" fmla="*/ 5380074 w 5380074"/>
                <a:gd name="connsiteY2" fmla="*/ 6858000 h 6858000"/>
                <a:gd name="connsiteX3" fmla="*/ 0 w 5380074"/>
                <a:gd name="connsiteY3" fmla="*/ 5697940 h 6858000"/>
                <a:gd name="connsiteX0" fmla="*/ 0 w 4902402"/>
                <a:gd name="connsiteY0" fmla="*/ 5697940 h 5725236"/>
                <a:gd name="connsiteX1" fmla="*/ 0 w 4902402"/>
                <a:gd name="connsiteY1" fmla="*/ 0 h 5725236"/>
                <a:gd name="connsiteX2" fmla="*/ 4902402 w 4902402"/>
                <a:gd name="connsiteY2" fmla="*/ 5725236 h 5725236"/>
                <a:gd name="connsiteX3" fmla="*/ 0 w 4902402"/>
                <a:gd name="connsiteY3" fmla="*/ 5697940 h 5725236"/>
                <a:gd name="connsiteX0" fmla="*/ 0 w 6458246"/>
                <a:gd name="connsiteY0" fmla="*/ 5697940 h 5711588"/>
                <a:gd name="connsiteX1" fmla="*/ 0 w 6458246"/>
                <a:gd name="connsiteY1" fmla="*/ 0 h 5711588"/>
                <a:gd name="connsiteX2" fmla="*/ 6458246 w 6458246"/>
                <a:gd name="connsiteY2" fmla="*/ 5711588 h 5711588"/>
                <a:gd name="connsiteX3" fmla="*/ 0 w 6458246"/>
                <a:gd name="connsiteY3" fmla="*/ 5697940 h 5711588"/>
              </a:gdLst>
              <a:ahLst/>
              <a:cxnLst>
                <a:cxn ang="0">
                  <a:pos x="connsiteX0" y="connsiteY0"/>
                </a:cxn>
                <a:cxn ang="0">
                  <a:pos x="connsiteX1" y="connsiteY1"/>
                </a:cxn>
                <a:cxn ang="0">
                  <a:pos x="connsiteX2" y="connsiteY2"/>
                </a:cxn>
                <a:cxn ang="0">
                  <a:pos x="connsiteX3" y="connsiteY3"/>
                </a:cxn>
              </a:cxnLst>
              <a:rect l="l" t="t" r="r" b="b"/>
              <a:pathLst>
                <a:path w="6458246" h="5711588">
                  <a:moveTo>
                    <a:pt x="0" y="5697940"/>
                  </a:moveTo>
                  <a:lnTo>
                    <a:pt x="0" y="0"/>
                  </a:lnTo>
                  <a:lnTo>
                    <a:pt x="6458246" y="5711588"/>
                  </a:lnTo>
                  <a:lnTo>
                    <a:pt x="0" y="5697940"/>
                  </a:lnTo>
                  <a:close/>
                </a:path>
              </a:pathLst>
            </a:custGeom>
            <a:solidFill>
              <a:srgbClr val="39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араллелограмм 17"/>
            <p:cNvSpPr/>
            <p:nvPr/>
          </p:nvSpPr>
          <p:spPr>
            <a:xfrm>
              <a:off x="-17818" y="-9527"/>
              <a:ext cx="5385192" cy="6872928"/>
            </a:xfrm>
            <a:custGeom>
              <a:avLst/>
              <a:gdLst>
                <a:gd name="connsiteX0" fmla="*/ 0 w 7099692"/>
                <a:gd name="connsiteY0" fmla="*/ 6858000 h 6858000"/>
                <a:gd name="connsiteX1" fmla="*/ 1714500 w 7099692"/>
                <a:gd name="connsiteY1" fmla="*/ 0 h 6858000"/>
                <a:gd name="connsiteX2" fmla="*/ 7099692 w 7099692"/>
                <a:gd name="connsiteY2" fmla="*/ 0 h 6858000"/>
                <a:gd name="connsiteX3" fmla="*/ 5385192 w 7099692"/>
                <a:gd name="connsiteY3" fmla="*/ 6858000 h 6858000"/>
                <a:gd name="connsiteX4" fmla="*/ 0 w 7099692"/>
                <a:gd name="connsiteY4" fmla="*/ 6858000 h 6858000"/>
                <a:gd name="connsiteX0" fmla="*/ 5118 w 5385192"/>
                <a:gd name="connsiteY0" fmla="*/ 6844353 h 6858000"/>
                <a:gd name="connsiteX1" fmla="*/ 0 w 5385192"/>
                <a:gd name="connsiteY1" fmla="*/ 0 h 6858000"/>
                <a:gd name="connsiteX2" fmla="*/ 5385192 w 5385192"/>
                <a:gd name="connsiteY2" fmla="*/ 0 h 6858000"/>
                <a:gd name="connsiteX3" fmla="*/ 3670692 w 5385192"/>
                <a:gd name="connsiteY3" fmla="*/ 6858000 h 6858000"/>
                <a:gd name="connsiteX4" fmla="*/ 5118 w 5385192"/>
                <a:gd name="connsiteY4" fmla="*/ 6844353 h 6858000"/>
                <a:gd name="connsiteX0" fmla="*/ 5118 w 5385192"/>
                <a:gd name="connsiteY0" fmla="*/ 6844353 h 6871648"/>
                <a:gd name="connsiteX1" fmla="*/ 0 w 5385192"/>
                <a:gd name="connsiteY1" fmla="*/ 0 h 6871648"/>
                <a:gd name="connsiteX2" fmla="*/ 5385192 w 5385192"/>
                <a:gd name="connsiteY2" fmla="*/ 0 h 6871648"/>
                <a:gd name="connsiteX3" fmla="*/ 2633462 w 5385192"/>
                <a:gd name="connsiteY3" fmla="*/ 6871648 h 6871648"/>
                <a:gd name="connsiteX4" fmla="*/ 5118 w 5385192"/>
                <a:gd name="connsiteY4" fmla="*/ 6844353 h 6871648"/>
                <a:gd name="connsiteX0" fmla="*/ 0 w 5389599"/>
                <a:gd name="connsiteY0" fmla="*/ 6853878 h 6871648"/>
                <a:gd name="connsiteX1" fmla="*/ 4407 w 5389599"/>
                <a:gd name="connsiteY1" fmla="*/ 0 h 6871648"/>
                <a:gd name="connsiteX2" fmla="*/ 5389599 w 5389599"/>
                <a:gd name="connsiteY2" fmla="*/ 0 h 6871648"/>
                <a:gd name="connsiteX3" fmla="*/ 2637869 w 5389599"/>
                <a:gd name="connsiteY3" fmla="*/ 6871648 h 6871648"/>
                <a:gd name="connsiteX4" fmla="*/ 0 w 5389599"/>
                <a:gd name="connsiteY4" fmla="*/ 6853878 h 6871648"/>
                <a:gd name="connsiteX0" fmla="*/ 24168 w 5385192"/>
                <a:gd name="connsiteY0" fmla="*/ 6872928 h 6872928"/>
                <a:gd name="connsiteX1" fmla="*/ 0 w 5385192"/>
                <a:gd name="connsiteY1" fmla="*/ 0 h 6872928"/>
                <a:gd name="connsiteX2" fmla="*/ 5385192 w 5385192"/>
                <a:gd name="connsiteY2" fmla="*/ 0 h 6872928"/>
                <a:gd name="connsiteX3" fmla="*/ 2633462 w 5385192"/>
                <a:gd name="connsiteY3" fmla="*/ 6871648 h 6872928"/>
                <a:gd name="connsiteX4" fmla="*/ 24168 w 5385192"/>
                <a:gd name="connsiteY4" fmla="*/ 6872928 h 687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92" h="6872928">
                  <a:moveTo>
                    <a:pt x="24168" y="6872928"/>
                  </a:moveTo>
                  <a:lnTo>
                    <a:pt x="0" y="0"/>
                  </a:lnTo>
                  <a:lnTo>
                    <a:pt x="5385192" y="0"/>
                  </a:lnTo>
                  <a:lnTo>
                    <a:pt x="2633462" y="6871648"/>
                  </a:lnTo>
                  <a:lnTo>
                    <a:pt x="24168" y="6872928"/>
                  </a:lnTo>
                  <a:close/>
                </a:path>
              </a:pathLst>
            </a:custGeom>
            <a:solidFill>
              <a:srgbClr val="0A2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2">
                    <a:lumMod val="25000"/>
                  </a:schemeClr>
                </a:solidFill>
              </a:endParaRPr>
            </a:p>
          </p:txBody>
        </p:sp>
      </p:grpSp>
      <p:sp>
        <p:nvSpPr>
          <p:cNvPr id="16" name="Заголовок 1"/>
          <p:cNvSpPr txBox="1">
            <a:spLocks/>
          </p:cNvSpPr>
          <p:nvPr/>
        </p:nvSpPr>
        <p:spPr>
          <a:xfrm>
            <a:off x="5258490" y="2233130"/>
            <a:ext cx="5128286" cy="134989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100" dirty="0">
                <a:latin typeface="Poppins SemiBold" panose="02000000000000000000" pitchFamily="2" charset="0"/>
                <a:ea typeface="Lato" panose="020F0502020204030203" pitchFamily="34" charset="0"/>
                <a:cs typeface="Poppins SemiBold" panose="02000000000000000000" pitchFamily="2" charset="0"/>
              </a:rPr>
              <a:t>The Power of Your</a:t>
            </a:r>
          </a:p>
          <a:p>
            <a:r>
              <a:rPr lang="en-US" b="1" spc="100" dirty="0">
                <a:solidFill>
                  <a:srgbClr val="39FF00"/>
                </a:solidFill>
                <a:latin typeface="Nixie"/>
                <a:ea typeface="Lato" panose="020F0502020204030203" pitchFamily="34" charset="0"/>
                <a:cs typeface="Poppins SemiBold" panose="02000000000000000000" pitchFamily="2" charset="0"/>
              </a:rPr>
              <a:t>Digital Brand</a:t>
            </a:r>
          </a:p>
          <a:p>
            <a:endParaRPr lang="ru-RU" sz="4000" b="1" spc="100" dirty="0">
              <a:latin typeface="Nixie"/>
              <a:ea typeface="Lato" panose="020F0502020204030203" pitchFamily="34" charset="0"/>
              <a:cs typeface="Poppins SemiBold" panose="02000000000000000000" pitchFamily="2" charset="0"/>
            </a:endParaRPr>
          </a:p>
        </p:txBody>
      </p:sp>
      <p:sp>
        <p:nvSpPr>
          <p:cNvPr id="17" name="Подзаголовок 2"/>
          <p:cNvSpPr txBox="1">
            <a:spLocks/>
          </p:cNvSpPr>
          <p:nvPr/>
        </p:nvSpPr>
        <p:spPr>
          <a:xfrm>
            <a:off x="5286924" y="1845748"/>
            <a:ext cx="5739412" cy="408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2400" i="1" dirty="0">
                <a:latin typeface="Poppins SemiBold" panose="02000000000000000000" pitchFamily="2" charset="0"/>
                <a:ea typeface="Linux Libertine" panose="02000503000000000000" pitchFamily="2" charset="0"/>
                <a:cs typeface="Poppins SemiBold" panose="02000000000000000000" pitchFamily="2" charset="0"/>
              </a:rPr>
              <a:t>The Communications Lab @ HGSE Presents…</a:t>
            </a:r>
            <a:endParaRPr lang="ru-RU" sz="3200" i="1" dirty="0">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3" name="Заголовок 1">
            <a:extLst>
              <a:ext uri="{FF2B5EF4-FFF2-40B4-BE49-F238E27FC236}">
                <a16:creationId xmlns:a16="http://schemas.microsoft.com/office/drawing/2014/main" id="{294F1006-139A-4AEA-BC50-C35BB14D430D}"/>
              </a:ext>
            </a:extLst>
          </p:cNvPr>
          <p:cNvSpPr txBox="1">
            <a:spLocks/>
          </p:cNvSpPr>
          <p:nvPr/>
        </p:nvSpPr>
        <p:spPr>
          <a:xfrm>
            <a:off x="5258490" y="3563350"/>
            <a:ext cx="5189524" cy="134989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spc="100" dirty="0">
                <a:latin typeface="Poppins SemiBold" panose="02000000000000000000" pitchFamily="2" charset="0"/>
                <a:ea typeface="Lato" panose="020F0502020204030203" pitchFamily="34" charset="0"/>
                <a:cs typeface="Poppins SemiBold" panose="02000000000000000000" pitchFamily="2" charset="0"/>
              </a:rPr>
              <a:t>Leveraging Multimedia to Curate a Career Oriented  Professional Profile </a:t>
            </a:r>
            <a:endParaRPr lang="ru-RU" sz="2400" spc="100" dirty="0">
              <a:latin typeface="Nixie"/>
              <a:ea typeface="Lato" panose="020F0502020204030203" pitchFamily="34" charset="0"/>
              <a:cs typeface="Poppins SemiBold" panose="02000000000000000000" pitchFamily="2" charset="0"/>
            </a:endParaRPr>
          </a:p>
        </p:txBody>
      </p:sp>
      <p:sp>
        <p:nvSpPr>
          <p:cNvPr id="31" name="Подзаголовок 2">
            <a:extLst>
              <a:ext uri="{FF2B5EF4-FFF2-40B4-BE49-F238E27FC236}">
                <a16:creationId xmlns:a16="http://schemas.microsoft.com/office/drawing/2014/main" id="{A6EF7946-57F2-48B6-B1ED-2E7353A4CEC8}"/>
              </a:ext>
            </a:extLst>
          </p:cNvPr>
          <p:cNvSpPr txBox="1">
            <a:spLocks/>
          </p:cNvSpPr>
          <p:nvPr/>
        </p:nvSpPr>
        <p:spPr>
          <a:xfrm>
            <a:off x="5297028" y="5035999"/>
            <a:ext cx="5739412" cy="408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2400" i="1" dirty="0">
                <a:latin typeface="Poppins SemiBold" panose="02000000000000000000" pitchFamily="2" charset="0"/>
                <a:ea typeface="Linux Libertine" panose="02000503000000000000" pitchFamily="2" charset="0"/>
                <a:cs typeface="Poppins SemiBold" panose="02000000000000000000" pitchFamily="2" charset="0"/>
              </a:rPr>
              <a:t>April 2020 </a:t>
            </a:r>
            <a:endParaRPr lang="ru-RU" sz="3200" i="1" dirty="0">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395334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Заголовок 1"/>
          <p:cNvSpPr txBox="1">
            <a:spLocks/>
          </p:cNvSpPr>
          <p:nvPr/>
        </p:nvSpPr>
        <p:spPr>
          <a:xfrm>
            <a:off x="552759" y="1182386"/>
            <a:ext cx="4881562" cy="1353120"/>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YOUR DIGITAL BRAND</a:t>
            </a:r>
          </a:p>
          <a:p>
            <a:r>
              <a:rPr lang="en-US" sz="38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REINVENTING</a:t>
            </a:r>
          </a:p>
          <a:p>
            <a:r>
              <a:rPr lang="en-US" sz="38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YOURSELF</a:t>
            </a:r>
            <a:r>
              <a:rPr lang="en-US" sz="1400" spc="100" normalizeH="1" baseline="1000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3</a:t>
            </a:r>
            <a:endParaRPr lang="en-US" sz="1400" spc="100" normalizeH="1" baseline="1000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44" name="Подзаголовок 2"/>
          <p:cNvSpPr txBox="1">
            <a:spLocks/>
          </p:cNvSpPr>
          <p:nvPr/>
        </p:nvSpPr>
        <p:spPr>
          <a:xfrm>
            <a:off x="552760" y="2583634"/>
            <a:ext cx="5013852" cy="1423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Oftentimes, graduate school is used to transition from one career to the next. How you do so matters. Having an overarching strategy and knowing how to promote your professional self online could make all the difference when trying to land your dream job. </a:t>
            </a:r>
          </a:p>
        </p:txBody>
      </p:sp>
      <p:sp>
        <p:nvSpPr>
          <p:cNvPr id="46" name="Подзаголовок 2"/>
          <p:cNvSpPr txBox="1">
            <a:spLocks/>
          </p:cNvSpPr>
          <p:nvPr/>
        </p:nvSpPr>
        <p:spPr>
          <a:xfrm>
            <a:off x="1015791" y="856005"/>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p:txBody>
      </p:sp>
      <p:sp>
        <p:nvSpPr>
          <p:cNvPr id="3" name="Рисунок 2"/>
          <p:cNvSpPr>
            <a:spLocks noGrp="1"/>
          </p:cNvSpPr>
          <p:nvPr>
            <p:ph type="pic" sz="quarter" idx="10"/>
          </p:nvPr>
        </p:nvSpPr>
        <p:spPr/>
        <p:style>
          <a:lnRef idx="2">
            <a:schemeClr val="dk1"/>
          </a:lnRef>
          <a:fillRef idx="1">
            <a:schemeClr val="lt1"/>
          </a:fillRef>
          <a:effectRef idx="0">
            <a:schemeClr val="dk1"/>
          </a:effectRef>
          <a:fontRef idx="minor">
            <a:schemeClr val="dk1"/>
          </a:fontRef>
        </p:style>
      </p:sp>
      <p:sp>
        <p:nvSpPr>
          <p:cNvPr id="4" name="Рисунок 3"/>
          <p:cNvSpPr>
            <a:spLocks noGrp="1"/>
          </p:cNvSpPr>
          <p:nvPr>
            <p:ph type="pic" sz="quarter" idx="12"/>
          </p:nvPr>
        </p:nvSpPr>
        <p:spPr/>
        <p:style>
          <a:lnRef idx="2">
            <a:schemeClr val="dk1"/>
          </a:lnRef>
          <a:fillRef idx="1">
            <a:schemeClr val="lt1"/>
          </a:fillRef>
          <a:effectRef idx="0">
            <a:schemeClr val="dk1"/>
          </a:effectRef>
          <a:fontRef idx="minor">
            <a:schemeClr val="dk1"/>
          </a:fontRef>
        </p:style>
      </p:sp>
      <p:sp>
        <p:nvSpPr>
          <p:cNvPr id="5" name="Рисунок 4"/>
          <p:cNvSpPr>
            <a:spLocks noGrp="1"/>
          </p:cNvSpPr>
          <p:nvPr>
            <p:ph type="pic" sz="quarter" idx="13"/>
          </p:nvPr>
        </p:nvSpPr>
        <p:spPr>
          <a:xfrm>
            <a:off x="6112040" y="2751898"/>
            <a:ext cx="3116182" cy="1423059"/>
          </a:xfrm>
        </p:spPr>
        <p:style>
          <a:lnRef idx="2">
            <a:schemeClr val="dk1"/>
          </a:lnRef>
          <a:fillRef idx="1">
            <a:schemeClr val="lt1"/>
          </a:fillRef>
          <a:effectRef idx="0">
            <a:schemeClr val="dk1"/>
          </a:effectRef>
          <a:fontRef idx="minor">
            <a:schemeClr val="dk1"/>
          </a:fontRef>
        </p:style>
      </p:sp>
      <p:sp>
        <p:nvSpPr>
          <p:cNvPr id="6" name="Рисунок 5"/>
          <p:cNvSpPr>
            <a:spLocks noGrp="1"/>
          </p:cNvSpPr>
          <p:nvPr>
            <p:ph type="pic" sz="quarter" idx="14"/>
          </p:nvPr>
        </p:nvSpPr>
        <p:spPr/>
        <p:style>
          <a:lnRef idx="2">
            <a:schemeClr val="dk1"/>
          </a:lnRef>
          <a:fillRef idx="1">
            <a:schemeClr val="lt1"/>
          </a:fillRef>
          <a:effectRef idx="0">
            <a:schemeClr val="dk1"/>
          </a:effectRef>
          <a:fontRef idx="minor">
            <a:schemeClr val="dk1"/>
          </a:fontRef>
        </p:style>
      </p:sp>
      <p:sp>
        <p:nvSpPr>
          <p:cNvPr id="7" name="Рисунок 6"/>
          <p:cNvSpPr>
            <a:spLocks noGrp="1"/>
          </p:cNvSpPr>
          <p:nvPr>
            <p:ph type="pic" sz="quarter" idx="15"/>
          </p:nvPr>
        </p:nvSpPr>
        <p:spPr/>
        <p:style>
          <a:lnRef idx="2">
            <a:schemeClr val="dk1"/>
          </a:lnRef>
          <a:fillRef idx="1">
            <a:schemeClr val="lt1"/>
          </a:fillRef>
          <a:effectRef idx="0">
            <a:schemeClr val="dk1"/>
          </a:effectRef>
          <a:fontRef idx="minor">
            <a:schemeClr val="dk1"/>
          </a:fontRef>
        </p:style>
      </p:sp>
      <p:sp>
        <p:nvSpPr>
          <p:cNvPr id="19" name="TextBox 18">
            <a:extLst>
              <a:ext uri="{FF2B5EF4-FFF2-40B4-BE49-F238E27FC236}">
                <a16:creationId xmlns:a16="http://schemas.microsoft.com/office/drawing/2014/main" id="{2DBE2283-3035-4234-A212-B4518A60A2C4}"/>
              </a:ext>
            </a:extLst>
          </p:cNvPr>
          <p:cNvSpPr txBox="1"/>
          <p:nvPr/>
        </p:nvSpPr>
        <p:spPr>
          <a:xfrm>
            <a:off x="6676316" y="684916"/>
            <a:ext cx="2275711" cy="523220"/>
          </a:xfrm>
          <a:prstGeom prst="rect">
            <a:avLst/>
          </a:prstGeom>
          <a:solidFill>
            <a:srgbClr val="0E42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a:solidFill>
                  <a:schemeClr val="bg1"/>
                </a:solidFill>
              </a:rPr>
              <a:t>STEP 1</a:t>
            </a:r>
          </a:p>
        </p:txBody>
      </p:sp>
      <p:sp>
        <p:nvSpPr>
          <p:cNvPr id="27" name="TextBox 26">
            <a:extLst>
              <a:ext uri="{FF2B5EF4-FFF2-40B4-BE49-F238E27FC236}">
                <a16:creationId xmlns:a16="http://schemas.microsoft.com/office/drawing/2014/main" id="{8A675638-789C-4E04-B6F2-17E19504E9C3}"/>
              </a:ext>
            </a:extLst>
          </p:cNvPr>
          <p:cNvSpPr txBox="1"/>
          <p:nvPr/>
        </p:nvSpPr>
        <p:spPr>
          <a:xfrm>
            <a:off x="9773650" y="684916"/>
            <a:ext cx="1835223" cy="523220"/>
          </a:xfrm>
          <a:prstGeom prst="rect">
            <a:avLst/>
          </a:prstGeom>
          <a:solidFill>
            <a:srgbClr val="0E42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ctr">
              <a:defRPr sz="2800" b="1">
                <a:solidFill>
                  <a:schemeClr val="bg1"/>
                </a:solidFill>
              </a:defRPr>
            </a:lvl1pPr>
          </a:lstStyle>
          <a:p>
            <a:r>
              <a:rPr lang="en-US" dirty="0"/>
              <a:t>STEP 2</a:t>
            </a:r>
          </a:p>
        </p:txBody>
      </p:sp>
      <p:sp>
        <p:nvSpPr>
          <p:cNvPr id="28" name="TextBox 27">
            <a:extLst>
              <a:ext uri="{FF2B5EF4-FFF2-40B4-BE49-F238E27FC236}">
                <a16:creationId xmlns:a16="http://schemas.microsoft.com/office/drawing/2014/main" id="{1EF22533-D146-4D68-8C55-4BBBF9880985}"/>
              </a:ext>
            </a:extLst>
          </p:cNvPr>
          <p:cNvSpPr txBox="1"/>
          <p:nvPr/>
        </p:nvSpPr>
        <p:spPr>
          <a:xfrm>
            <a:off x="9773650" y="1240912"/>
            <a:ext cx="1835223" cy="9541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Distinguish yourself </a:t>
            </a:r>
          </a:p>
        </p:txBody>
      </p:sp>
      <p:sp>
        <p:nvSpPr>
          <p:cNvPr id="29" name="TextBox 28">
            <a:extLst>
              <a:ext uri="{FF2B5EF4-FFF2-40B4-BE49-F238E27FC236}">
                <a16:creationId xmlns:a16="http://schemas.microsoft.com/office/drawing/2014/main" id="{EAFDD420-957C-4DAF-9090-5D58C67A3C88}"/>
              </a:ext>
            </a:extLst>
          </p:cNvPr>
          <p:cNvSpPr txBox="1"/>
          <p:nvPr/>
        </p:nvSpPr>
        <p:spPr>
          <a:xfrm>
            <a:off x="6676316" y="2843382"/>
            <a:ext cx="1835223" cy="523220"/>
          </a:xfrm>
          <a:prstGeom prst="rect">
            <a:avLst/>
          </a:prstGeom>
          <a:solidFill>
            <a:srgbClr val="0E42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ctr">
              <a:defRPr sz="2800" b="1">
                <a:solidFill>
                  <a:schemeClr val="bg1"/>
                </a:solidFill>
              </a:defRPr>
            </a:lvl1pPr>
          </a:lstStyle>
          <a:p>
            <a:r>
              <a:rPr lang="en-US" dirty="0"/>
              <a:t>STEP 5</a:t>
            </a:r>
          </a:p>
        </p:txBody>
      </p:sp>
      <p:sp>
        <p:nvSpPr>
          <p:cNvPr id="30" name="TextBox 29">
            <a:extLst>
              <a:ext uri="{FF2B5EF4-FFF2-40B4-BE49-F238E27FC236}">
                <a16:creationId xmlns:a16="http://schemas.microsoft.com/office/drawing/2014/main" id="{F9EC0DCB-1BBF-40B4-9C31-9FD0955B6409}"/>
              </a:ext>
            </a:extLst>
          </p:cNvPr>
          <p:cNvSpPr txBox="1"/>
          <p:nvPr/>
        </p:nvSpPr>
        <p:spPr>
          <a:xfrm>
            <a:off x="6676316" y="3399378"/>
            <a:ext cx="2316126"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Promote </a:t>
            </a:r>
          </a:p>
        </p:txBody>
      </p:sp>
      <p:sp>
        <p:nvSpPr>
          <p:cNvPr id="31" name="TextBox 30">
            <a:extLst>
              <a:ext uri="{FF2B5EF4-FFF2-40B4-BE49-F238E27FC236}">
                <a16:creationId xmlns:a16="http://schemas.microsoft.com/office/drawing/2014/main" id="{342D5358-70C9-4E68-8A63-A09A5738B716}"/>
              </a:ext>
            </a:extLst>
          </p:cNvPr>
          <p:cNvSpPr txBox="1"/>
          <p:nvPr/>
        </p:nvSpPr>
        <p:spPr>
          <a:xfrm>
            <a:off x="6676316" y="4421764"/>
            <a:ext cx="1835223" cy="523220"/>
          </a:xfrm>
          <a:prstGeom prst="rect">
            <a:avLst/>
          </a:prstGeom>
          <a:solidFill>
            <a:srgbClr val="0E42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ctr">
              <a:defRPr sz="2800" b="1">
                <a:solidFill>
                  <a:schemeClr val="bg1"/>
                </a:solidFill>
              </a:defRPr>
            </a:lvl1pPr>
          </a:lstStyle>
          <a:p>
            <a:r>
              <a:rPr lang="en-US" dirty="0"/>
              <a:t>STEP 4</a:t>
            </a:r>
          </a:p>
        </p:txBody>
      </p:sp>
      <p:sp>
        <p:nvSpPr>
          <p:cNvPr id="32" name="TextBox 31">
            <a:extLst>
              <a:ext uri="{FF2B5EF4-FFF2-40B4-BE49-F238E27FC236}">
                <a16:creationId xmlns:a16="http://schemas.microsoft.com/office/drawing/2014/main" id="{DD24F4F7-0E03-4F6F-A38C-3880D315332E}"/>
              </a:ext>
            </a:extLst>
          </p:cNvPr>
          <p:cNvSpPr txBox="1"/>
          <p:nvPr/>
        </p:nvSpPr>
        <p:spPr>
          <a:xfrm>
            <a:off x="6676316" y="4977760"/>
            <a:ext cx="1835223" cy="13849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Leverage digital media </a:t>
            </a:r>
          </a:p>
        </p:txBody>
      </p:sp>
      <p:sp>
        <p:nvSpPr>
          <p:cNvPr id="33" name="TextBox 32">
            <a:extLst>
              <a:ext uri="{FF2B5EF4-FFF2-40B4-BE49-F238E27FC236}">
                <a16:creationId xmlns:a16="http://schemas.microsoft.com/office/drawing/2014/main" id="{1F528F9A-9431-4A4F-A362-C473E2FC4FCF}"/>
              </a:ext>
            </a:extLst>
          </p:cNvPr>
          <p:cNvSpPr txBox="1"/>
          <p:nvPr/>
        </p:nvSpPr>
        <p:spPr>
          <a:xfrm>
            <a:off x="9773650" y="3596380"/>
            <a:ext cx="1835223" cy="523220"/>
          </a:xfrm>
          <a:prstGeom prst="rect">
            <a:avLst/>
          </a:prstGeom>
          <a:solidFill>
            <a:srgbClr val="0E42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ctr">
              <a:defRPr sz="2800" b="1">
                <a:solidFill>
                  <a:schemeClr val="bg1"/>
                </a:solidFill>
              </a:defRPr>
            </a:lvl1pPr>
          </a:lstStyle>
          <a:p>
            <a:r>
              <a:rPr lang="en-US" dirty="0"/>
              <a:t>STEP 3</a:t>
            </a:r>
          </a:p>
        </p:txBody>
      </p:sp>
      <p:sp>
        <p:nvSpPr>
          <p:cNvPr id="34" name="TextBox 33">
            <a:extLst>
              <a:ext uri="{FF2B5EF4-FFF2-40B4-BE49-F238E27FC236}">
                <a16:creationId xmlns:a16="http://schemas.microsoft.com/office/drawing/2014/main" id="{137EE475-6BA9-4D1C-88CB-CB7F77407D36}"/>
              </a:ext>
            </a:extLst>
          </p:cNvPr>
          <p:cNvSpPr txBox="1"/>
          <p:nvPr/>
        </p:nvSpPr>
        <p:spPr>
          <a:xfrm>
            <a:off x="9773650" y="4152376"/>
            <a:ext cx="1835223" cy="18158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Develop your transition narrative </a:t>
            </a:r>
          </a:p>
        </p:txBody>
      </p:sp>
      <p:sp>
        <p:nvSpPr>
          <p:cNvPr id="21" name="TextBox 20">
            <a:extLst>
              <a:ext uri="{FF2B5EF4-FFF2-40B4-BE49-F238E27FC236}">
                <a16:creationId xmlns:a16="http://schemas.microsoft.com/office/drawing/2014/main" id="{D61B1F27-BE11-49DA-8CAF-AFEE16DDEEDB}"/>
              </a:ext>
            </a:extLst>
          </p:cNvPr>
          <p:cNvSpPr txBox="1"/>
          <p:nvPr/>
        </p:nvSpPr>
        <p:spPr>
          <a:xfrm>
            <a:off x="6676316" y="1198885"/>
            <a:ext cx="2316126" cy="13849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Define your goals and acquire skills </a:t>
            </a:r>
          </a:p>
        </p:txBody>
      </p:sp>
      <p:pic>
        <p:nvPicPr>
          <p:cNvPr id="10" name="Picture Placeholder 9">
            <a:extLst>
              <a:ext uri="{FF2B5EF4-FFF2-40B4-BE49-F238E27FC236}">
                <a16:creationId xmlns:a16="http://schemas.microsoft.com/office/drawing/2014/main" id="{3D6FB391-5D33-4EFA-9449-37F02730EE58}"/>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7078" b="17078"/>
          <a:stretch>
            <a:fillRect/>
          </a:stretch>
        </p:blipFill>
        <p:spPr/>
      </p:pic>
      <p:sp>
        <p:nvSpPr>
          <p:cNvPr id="22" name="Rectangle 21">
            <a:extLst>
              <a:ext uri="{FF2B5EF4-FFF2-40B4-BE49-F238E27FC236}">
                <a16:creationId xmlns:a16="http://schemas.microsoft.com/office/drawing/2014/main" id="{1B3F6851-A883-4FD8-A7D2-79342AFD4070}"/>
              </a:ext>
            </a:extLst>
          </p:cNvPr>
          <p:cNvSpPr/>
          <p:nvPr/>
        </p:nvSpPr>
        <p:spPr>
          <a:xfrm>
            <a:off x="6121565" y="6395531"/>
            <a:ext cx="6070434" cy="49524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900" dirty="0"/>
              <a:t>3. Clark, D. (2011). Reinventing Your Personal Brand. </a:t>
            </a:r>
            <a:r>
              <a:rPr lang="en-US" sz="900" i="1" dirty="0"/>
              <a:t>Harvard Business Review</a:t>
            </a:r>
            <a:r>
              <a:rPr lang="en-US" sz="900" dirty="0"/>
              <a:t>, 89(3), 78–81.</a:t>
            </a:r>
          </a:p>
        </p:txBody>
      </p:sp>
    </p:spTree>
    <p:extLst>
      <p:ext uri="{BB962C8B-B14F-4D97-AF65-F5344CB8AC3E}">
        <p14:creationId xmlns:p14="http://schemas.microsoft.com/office/powerpoint/2010/main" val="1258547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2" grpId="0" animBg="1"/>
      <p:bldP spid="34"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одзаголовок 2"/>
          <p:cNvSpPr txBox="1">
            <a:spLocks/>
          </p:cNvSpPr>
          <p:nvPr/>
        </p:nvSpPr>
        <p:spPr>
          <a:xfrm>
            <a:off x="3881713" y="44031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p:txBody>
      </p:sp>
      <p:sp>
        <p:nvSpPr>
          <p:cNvPr id="58" name="Заголовок 1"/>
          <p:cNvSpPr txBox="1">
            <a:spLocks/>
          </p:cNvSpPr>
          <p:nvPr/>
        </p:nvSpPr>
        <p:spPr>
          <a:xfrm>
            <a:off x="1909631" y="773424"/>
            <a:ext cx="8492299" cy="10393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DIGITAL MEDIUMS</a:t>
            </a:r>
            <a:endParaRPr lang="ru-RU" b="1" spc="100" dirty="0">
              <a:solidFill>
                <a:schemeClr val="bg1"/>
              </a:solidFill>
              <a:latin typeface="Nixie"/>
              <a:ea typeface="Lato" panose="020F0502020204030203" pitchFamily="34" charset="0"/>
              <a:cs typeface="Poppins SemiBold" panose="02000000000000000000" pitchFamily="2" charset="0"/>
            </a:endParaRPr>
          </a:p>
        </p:txBody>
      </p:sp>
      <p:pic>
        <p:nvPicPr>
          <p:cNvPr id="7" name="Picture Placeholder 6">
            <a:extLst>
              <a:ext uri="{FF2B5EF4-FFF2-40B4-BE49-F238E27FC236}">
                <a16:creationId xmlns:a16="http://schemas.microsoft.com/office/drawing/2014/main" id="{1DCF18C8-7428-4A51-B810-F74AA0DFEF8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8574" b="38574"/>
          <a:stretch>
            <a:fillRect/>
          </a:stretch>
        </p:blipFill>
        <p:spPr>
          <a:xfrm>
            <a:off x="0" y="1716507"/>
            <a:ext cx="12192000" cy="1574238"/>
          </a:xfrm>
        </p:spPr>
      </p:pic>
      <p:sp>
        <p:nvSpPr>
          <p:cNvPr id="39" name="Рисунок 2">
            <a:extLst>
              <a:ext uri="{FF2B5EF4-FFF2-40B4-BE49-F238E27FC236}">
                <a16:creationId xmlns:a16="http://schemas.microsoft.com/office/drawing/2014/main" id="{5A48CDBE-4008-40A0-BC57-5CEB4D353DA6}"/>
              </a:ext>
            </a:extLst>
          </p:cNvPr>
          <p:cNvSpPr txBox="1">
            <a:spLocks/>
          </p:cNvSpPr>
          <p:nvPr/>
        </p:nvSpPr>
        <p:spPr>
          <a:xfrm>
            <a:off x="0"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Personal  Website </a:t>
            </a:r>
          </a:p>
        </p:txBody>
      </p:sp>
      <p:sp>
        <p:nvSpPr>
          <p:cNvPr id="40" name="Рисунок 2">
            <a:extLst>
              <a:ext uri="{FF2B5EF4-FFF2-40B4-BE49-F238E27FC236}">
                <a16:creationId xmlns:a16="http://schemas.microsoft.com/office/drawing/2014/main" id="{D60DEBCF-658A-4495-9E4D-497BCCE13DB6}"/>
              </a:ext>
            </a:extLst>
          </p:cNvPr>
          <p:cNvSpPr txBox="1">
            <a:spLocks/>
          </p:cNvSpPr>
          <p:nvPr/>
        </p:nvSpPr>
        <p:spPr>
          <a:xfrm>
            <a:off x="3055957" y="3283540"/>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Social Networks </a:t>
            </a:r>
          </a:p>
        </p:txBody>
      </p:sp>
      <p:sp>
        <p:nvSpPr>
          <p:cNvPr id="42" name="Рисунок 2">
            <a:extLst>
              <a:ext uri="{FF2B5EF4-FFF2-40B4-BE49-F238E27FC236}">
                <a16:creationId xmlns:a16="http://schemas.microsoft.com/office/drawing/2014/main" id="{EBF03D69-B572-43E4-BB17-9B35AB90FEED}"/>
              </a:ext>
            </a:extLst>
          </p:cNvPr>
          <p:cNvSpPr txBox="1">
            <a:spLocks/>
          </p:cNvSpPr>
          <p:nvPr/>
        </p:nvSpPr>
        <p:spPr>
          <a:xfrm>
            <a:off x="6111906"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LinkedIn</a:t>
            </a:r>
          </a:p>
        </p:txBody>
      </p:sp>
      <p:sp>
        <p:nvSpPr>
          <p:cNvPr id="43" name="Рисунок 2">
            <a:extLst>
              <a:ext uri="{FF2B5EF4-FFF2-40B4-BE49-F238E27FC236}">
                <a16:creationId xmlns:a16="http://schemas.microsoft.com/office/drawing/2014/main" id="{C2AB7AC8-24EC-4B84-923E-8B3773135C1A}"/>
              </a:ext>
            </a:extLst>
          </p:cNvPr>
          <p:cNvSpPr txBox="1">
            <a:spLocks/>
          </p:cNvSpPr>
          <p:nvPr/>
        </p:nvSpPr>
        <p:spPr>
          <a:xfrm>
            <a:off x="9167865" y="3290745"/>
            <a:ext cx="3024135"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Others</a:t>
            </a:r>
          </a:p>
        </p:txBody>
      </p:sp>
      <p:sp>
        <p:nvSpPr>
          <p:cNvPr id="4" name="Oval 3">
            <a:extLst>
              <a:ext uri="{FF2B5EF4-FFF2-40B4-BE49-F238E27FC236}">
                <a16:creationId xmlns:a16="http://schemas.microsoft.com/office/drawing/2014/main" id="{DCECE222-4E1E-435F-8F96-BDCC6FA27BD3}"/>
              </a:ext>
            </a:extLst>
          </p:cNvPr>
          <p:cNvSpPr/>
          <p:nvPr/>
        </p:nvSpPr>
        <p:spPr>
          <a:xfrm>
            <a:off x="1138893"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1</a:t>
            </a:r>
          </a:p>
        </p:txBody>
      </p:sp>
      <p:sp>
        <p:nvSpPr>
          <p:cNvPr id="48" name="Oval 47">
            <a:extLst>
              <a:ext uri="{FF2B5EF4-FFF2-40B4-BE49-F238E27FC236}">
                <a16:creationId xmlns:a16="http://schemas.microsoft.com/office/drawing/2014/main" id="{EFAEC848-E40D-403D-B89F-5EF2AEBBE5DC}"/>
              </a:ext>
            </a:extLst>
          </p:cNvPr>
          <p:cNvSpPr/>
          <p:nvPr/>
        </p:nvSpPr>
        <p:spPr>
          <a:xfrm>
            <a:off x="420584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2</a:t>
            </a:r>
          </a:p>
        </p:txBody>
      </p:sp>
      <p:sp>
        <p:nvSpPr>
          <p:cNvPr id="49" name="Oval 48">
            <a:extLst>
              <a:ext uri="{FF2B5EF4-FFF2-40B4-BE49-F238E27FC236}">
                <a16:creationId xmlns:a16="http://schemas.microsoft.com/office/drawing/2014/main" id="{7A775CBA-9C17-453B-A7E2-386E05D1E2FC}"/>
              </a:ext>
            </a:extLst>
          </p:cNvPr>
          <p:cNvSpPr/>
          <p:nvPr/>
        </p:nvSpPr>
        <p:spPr>
          <a:xfrm>
            <a:off x="717718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3</a:t>
            </a:r>
          </a:p>
        </p:txBody>
      </p:sp>
      <p:sp>
        <p:nvSpPr>
          <p:cNvPr id="50" name="Oval 49">
            <a:extLst>
              <a:ext uri="{FF2B5EF4-FFF2-40B4-BE49-F238E27FC236}">
                <a16:creationId xmlns:a16="http://schemas.microsoft.com/office/drawing/2014/main" id="{57592B66-5E9E-4D1A-B5F5-E61E8553233F}"/>
              </a:ext>
            </a:extLst>
          </p:cNvPr>
          <p:cNvSpPr/>
          <p:nvPr/>
        </p:nvSpPr>
        <p:spPr>
          <a:xfrm>
            <a:off x="10222732"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4</a:t>
            </a:r>
          </a:p>
        </p:txBody>
      </p:sp>
    </p:spTree>
    <p:extLst>
      <p:ext uri="{BB962C8B-B14F-4D97-AF65-F5344CB8AC3E}">
        <p14:creationId xmlns:p14="http://schemas.microsoft.com/office/powerpoint/2010/main" val="32530472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одзаголовок 2"/>
          <p:cNvSpPr txBox="1">
            <a:spLocks/>
          </p:cNvSpPr>
          <p:nvPr/>
        </p:nvSpPr>
        <p:spPr>
          <a:xfrm>
            <a:off x="3881713" y="44031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p:txBody>
      </p:sp>
      <p:sp>
        <p:nvSpPr>
          <p:cNvPr id="58" name="Заголовок 1"/>
          <p:cNvSpPr txBox="1">
            <a:spLocks/>
          </p:cNvSpPr>
          <p:nvPr/>
        </p:nvSpPr>
        <p:spPr>
          <a:xfrm>
            <a:off x="1909631" y="773424"/>
            <a:ext cx="8492299" cy="10393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DIGITAL MEDIUMS</a:t>
            </a:r>
            <a:endParaRPr lang="ru-RU" b="1" spc="100" dirty="0">
              <a:solidFill>
                <a:schemeClr val="bg1"/>
              </a:solidFill>
              <a:latin typeface="Nixie"/>
              <a:ea typeface="Lato" panose="020F0502020204030203" pitchFamily="34" charset="0"/>
              <a:cs typeface="Poppins SemiBold" panose="02000000000000000000" pitchFamily="2" charset="0"/>
            </a:endParaRPr>
          </a:p>
        </p:txBody>
      </p:sp>
      <p:pic>
        <p:nvPicPr>
          <p:cNvPr id="7" name="Picture Placeholder 6">
            <a:extLst>
              <a:ext uri="{FF2B5EF4-FFF2-40B4-BE49-F238E27FC236}">
                <a16:creationId xmlns:a16="http://schemas.microsoft.com/office/drawing/2014/main" id="{1DCF18C8-7428-4A51-B810-F74AA0DFEF8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8574" b="38574"/>
          <a:stretch>
            <a:fillRect/>
          </a:stretch>
        </p:blipFill>
        <p:spPr>
          <a:xfrm>
            <a:off x="0" y="1716507"/>
            <a:ext cx="12192000" cy="1574238"/>
          </a:xfrm>
        </p:spPr>
      </p:pic>
      <p:sp>
        <p:nvSpPr>
          <p:cNvPr id="39" name="Рисунок 2">
            <a:extLst>
              <a:ext uri="{FF2B5EF4-FFF2-40B4-BE49-F238E27FC236}">
                <a16:creationId xmlns:a16="http://schemas.microsoft.com/office/drawing/2014/main" id="{5A48CDBE-4008-40A0-BC57-5CEB4D353DA6}"/>
              </a:ext>
            </a:extLst>
          </p:cNvPr>
          <p:cNvSpPr txBox="1">
            <a:spLocks/>
          </p:cNvSpPr>
          <p:nvPr/>
        </p:nvSpPr>
        <p:spPr>
          <a:xfrm>
            <a:off x="0"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Personal  Website </a:t>
            </a:r>
          </a:p>
        </p:txBody>
      </p:sp>
      <p:sp>
        <p:nvSpPr>
          <p:cNvPr id="40" name="Рисунок 2">
            <a:extLst>
              <a:ext uri="{FF2B5EF4-FFF2-40B4-BE49-F238E27FC236}">
                <a16:creationId xmlns:a16="http://schemas.microsoft.com/office/drawing/2014/main" id="{D60DEBCF-658A-4495-9E4D-497BCCE13DB6}"/>
              </a:ext>
            </a:extLst>
          </p:cNvPr>
          <p:cNvSpPr txBox="1">
            <a:spLocks/>
          </p:cNvSpPr>
          <p:nvPr/>
        </p:nvSpPr>
        <p:spPr>
          <a:xfrm>
            <a:off x="3055957" y="3283540"/>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Social Networks </a:t>
            </a:r>
          </a:p>
        </p:txBody>
      </p:sp>
      <p:sp>
        <p:nvSpPr>
          <p:cNvPr id="42" name="Рисунок 2">
            <a:extLst>
              <a:ext uri="{FF2B5EF4-FFF2-40B4-BE49-F238E27FC236}">
                <a16:creationId xmlns:a16="http://schemas.microsoft.com/office/drawing/2014/main" id="{EBF03D69-B572-43E4-BB17-9B35AB90FEED}"/>
              </a:ext>
            </a:extLst>
          </p:cNvPr>
          <p:cNvSpPr txBox="1">
            <a:spLocks/>
          </p:cNvSpPr>
          <p:nvPr/>
        </p:nvSpPr>
        <p:spPr>
          <a:xfrm>
            <a:off x="6111906"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LinkedIn</a:t>
            </a:r>
          </a:p>
        </p:txBody>
      </p:sp>
      <p:sp>
        <p:nvSpPr>
          <p:cNvPr id="43" name="Рисунок 2">
            <a:extLst>
              <a:ext uri="{FF2B5EF4-FFF2-40B4-BE49-F238E27FC236}">
                <a16:creationId xmlns:a16="http://schemas.microsoft.com/office/drawing/2014/main" id="{C2AB7AC8-24EC-4B84-923E-8B3773135C1A}"/>
              </a:ext>
            </a:extLst>
          </p:cNvPr>
          <p:cNvSpPr txBox="1">
            <a:spLocks/>
          </p:cNvSpPr>
          <p:nvPr/>
        </p:nvSpPr>
        <p:spPr>
          <a:xfrm>
            <a:off x="9167865" y="3290745"/>
            <a:ext cx="3024135"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Others</a:t>
            </a:r>
          </a:p>
        </p:txBody>
      </p:sp>
      <p:sp>
        <p:nvSpPr>
          <p:cNvPr id="4" name="Oval 3">
            <a:extLst>
              <a:ext uri="{FF2B5EF4-FFF2-40B4-BE49-F238E27FC236}">
                <a16:creationId xmlns:a16="http://schemas.microsoft.com/office/drawing/2014/main" id="{DCECE222-4E1E-435F-8F96-BDCC6FA27BD3}"/>
              </a:ext>
            </a:extLst>
          </p:cNvPr>
          <p:cNvSpPr/>
          <p:nvPr/>
        </p:nvSpPr>
        <p:spPr>
          <a:xfrm>
            <a:off x="1138893"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1</a:t>
            </a:r>
          </a:p>
        </p:txBody>
      </p:sp>
      <p:sp>
        <p:nvSpPr>
          <p:cNvPr id="48" name="Oval 47">
            <a:extLst>
              <a:ext uri="{FF2B5EF4-FFF2-40B4-BE49-F238E27FC236}">
                <a16:creationId xmlns:a16="http://schemas.microsoft.com/office/drawing/2014/main" id="{EFAEC848-E40D-403D-B89F-5EF2AEBBE5DC}"/>
              </a:ext>
            </a:extLst>
          </p:cNvPr>
          <p:cNvSpPr/>
          <p:nvPr/>
        </p:nvSpPr>
        <p:spPr>
          <a:xfrm>
            <a:off x="420584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2</a:t>
            </a:r>
          </a:p>
        </p:txBody>
      </p:sp>
      <p:sp>
        <p:nvSpPr>
          <p:cNvPr id="49" name="Oval 48">
            <a:extLst>
              <a:ext uri="{FF2B5EF4-FFF2-40B4-BE49-F238E27FC236}">
                <a16:creationId xmlns:a16="http://schemas.microsoft.com/office/drawing/2014/main" id="{7A775CBA-9C17-453B-A7E2-386E05D1E2FC}"/>
              </a:ext>
            </a:extLst>
          </p:cNvPr>
          <p:cNvSpPr/>
          <p:nvPr/>
        </p:nvSpPr>
        <p:spPr>
          <a:xfrm>
            <a:off x="717718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3</a:t>
            </a:r>
          </a:p>
        </p:txBody>
      </p:sp>
      <p:sp>
        <p:nvSpPr>
          <p:cNvPr id="50" name="Oval 49">
            <a:extLst>
              <a:ext uri="{FF2B5EF4-FFF2-40B4-BE49-F238E27FC236}">
                <a16:creationId xmlns:a16="http://schemas.microsoft.com/office/drawing/2014/main" id="{57592B66-5E9E-4D1A-B5F5-E61E8553233F}"/>
              </a:ext>
            </a:extLst>
          </p:cNvPr>
          <p:cNvSpPr/>
          <p:nvPr/>
        </p:nvSpPr>
        <p:spPr>
          <a:xfrm>
            <a:off x="10222732"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4</a:t>
            </a:r>
          </a:p>
        </p:txBody>
      </p:sp>
      <p:sp>
        <p:nvSpPr>
          <p:cNvPr id="13" name="Рисунок 2">
            <a:extLst>
              <a:ext uri="{FF2B5EF4-FFF2-40B4-BE49-F238E27FC236}">
                <a16:creationId xmlns:a16="http://schemas.microsoft.com/office/drawing/2014/main" id="{9504076D-AAB7-4385-BD0B-4774E68DDD9D}"/>
              </a:ext>
            </a:extLst>
          </p:cNvPr>
          <p:cNvSpPr txBox="1">
            <a:spLocks/>
          </p:cNvSpPr>
          <p:nvPr/>
        </p:nvSpPr>
        <p:spPr>
          <a:xfrm>
            <a:off x="1939794" y="947253"/>
            <a:ext cx="8312413" cy="5376890"/>
          </a:xfrm>
          <a:prstGeom prst="rect">
            <a:avLst/>
          </a:prstGeom>
          <a:solidFill>
            <a:srgbClr val="0A2E00">
              <a:alpha val="84000"/>
            </a:srgbClr>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chemeClr val="bg1"/>
                </a:solidFill>
              </a:rPr>
              <a:t>Personal  Website </a:t>
            </a:r>
          </a:p>
        </p:txBody>
      </p:sp>
    </p:spTree>
    <p:extLst>
      <p:ext uri="{BB962C8B-B14F-4D97-AF65-F5344CB8AC3E}">
        <p14:creationId xmlns:p14="http://schemas.microsoft.com/office/powerpoint/2010/main" val="173020248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2351192"/>
            <a:ext cx="3841759" cy="3545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Content</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Bio, published work, accomplishments</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URL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Use your name to increase searchability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Copyright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Include copyright disclaimer on your website – takes many shapes and forms</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Reach out to Carol Kentner, HGSE Digital Scholarship Librarian, for  additional details about CC licensing and copyright </a:t>
            </a:r>
          </a:p>
          <a:p>
            <a:pPr marL="457200" lvl="1" indent="0">
              <a:lnSpc>
                <a:spcPts val="1800"/>
              </a:lnSpc>
              <a:spcBef>
                <a:spcPts val="1200"/>
              </a:spcBef>
              <a:buNone/>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29994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a:p>
            <a:pPr marL="0" indent="0" algn="ctr">
              <a:lnSpc>
                <a:spcPts val="1800"/>
              </a:lnSpc>
              <a:spcBef>
                <a:spcPts val="1200"/>
              </a:spcBef>
              <a:buNone/>
            </a:pPr>
            <a:endPar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1615295"/>
            <a:ext cx="4881562" cy="7358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PERSONAL WEBSITE</a:t>
            </a:r>
          </a:p>
        </p:txBody>
      </p:sp>
      <p:pic>
        <p:nvPicPr>
          <p:cNvPr id="7" name="Picture Placeholder 6">
            <a:extLst>
              <a:ext uri="{FF2B5EF4-FFF2-40B4-BE49-F238E27FC236}">
                <a16:creationId xmlns:a16="http://schemas.microsoft.com/office/drawing/2014/main" id="{1BBF2C13-FA9B-4DB9-81E9-67E2A1CA28B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924" r="13924"/>
          <a:stretch>
            <a:fillRect/>
          </a:stretch>
        </p:blipFill>
        <p:spPr/>
      </p:pic>
    </p:spTree>
    <p:extLst>
      <p:ext uri="{BB962C8B-B14F-4D97-AF65-F5344CB8AC3E}">
        <p14:creationId xmlns:p14="http://schemas.microsoft.com/office/powerpoint/2010/main" val="13272351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одзаголовок 2"/>
          <p:cNvSpPr txBox="1">
            <a:spLocks/>
          </p:cNvSpPr>
          <p:nvPr/>
        </p:nvSpPr>
        <p:spPr>
          <a:xfrm>
            <a:off x="3881713" y="44031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p:txBody>
      </p:sp>
      <p:sp>
        <p:nvSpPr>
          <p:cNvPr id="58" name="Заголовок 1"/>
          <p:cNvSpPr txBox="1">
            <a:spLocks/>
          </p:cNvSpPr>
          <p:nvPr/>
        </p:nvSpPr>
        <p:spPr>
          <a:xfrm>
            <a:off x="1909631" y="773424"/>
            <a:ext cx="8492299" cy="10393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DIGITAL MEDIUMS</a:t>
            </a:r>
            <a:endParaRPr lang="ru-RU" b="1" spc="100" dirty="0">
              <a:solidFill>
                <a:schemeClr val="bg1"/>
              </a:solidFill>
              <a:latin typeface="Nixie"/>
              <a:ea typeface="Lato" panose="020F0502020204030203" pitchFamily="34" charset="0"/>
              <a:cs typeface="Poppins SemiBold" panose="02000000000000000000" pitchFamily="2" charset="0"/>
            </a:endParaRPr>
          </a:p>
        </p:txBody>
      </p:sp>
      <p:pic>
        <p:nvPicPr>
          <p:cNvPr id="7" name="Picture Placeholder 6">
            <a:extLst>
              <a:ext uri="{FF2B5EF4-FFF2-40B4-BE49-F238E27FC236}">
                <a16:creationId xmlns:a16="http://schemas.microsoft.com/office/drawing/2014/main" id="{1DCF18C8-7428-4A51-B810-F74AA0DFEF8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8574" b="38574"/>
          <a:stretch>
            <a:fillRect/>
          </a:stretch>
        </p:blipFill>
        <p:spPr>
          <a:xfrm>
            <a:off x="0" y="1716507"/>
            <a:ext cx="12192000" cy="1574238"/>
          </a:xfrm>
        </p:spPr>
      </p:pic>
      <p:sp>
        <p:nvSpPr>
          <p:cNvPr id="39" name="Рисунок 2">
            <a:extLst>
              <a:ext uri="{FF2B5EF4-FFF2-40B4-BE49-F238E27FC236}">
                <a16:creationId xmlns:a16="http://schemas.microsoft.com/office/drawing/2014/main" id="{5A48CDBE-4008-40A0-BC57-5CEB4D353DA6}"/>
              </a:ext>
            </a:extLst>
          </p:cNvPr>
          <p:cNvSpPr txBox="1">
            <a:spLocks/>
          </p:cNvSpPr>
          <p:nvPr/>
        </p:nvSpPr>
        <p:spPr>
          <a:xfrm>
            <a:off x="0"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Personal  Website </a:t>
            </a:r>
          </a:p>
        </p:txBody>
      </p:sp>
      <p:sp>
        <p:nvSpPr>
          <p:cNvPr id="40" name="Рисунок 2">
            <a:extLst>
              <a:ext uri="{FF2B5EF4-FFF2-40B4-BE49-F238E27FC236}">
                <a16:creationId xmlns:a16="http://schemas.microsoft.com/office/drawing/2014/main" id="{D60DEBCF-658A-4495-9E4D-497BCCE13DB6}"/>
              </a:ext>
            </a:extLst>
          </p:cNvPr>
          <p:cNvSpPr txBox="1">
            <a:spLocks/>
          </p:cNvSpPr>
          <p:nvPr/>
        </p:nvSpPr>
        <p:spPr>
          <a:xfrm>
            <a:off x="3055957" y="3283540"/>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Social Networks </a:t>
            </a:r>
          </a:p>
        </p:txBody>
      </p:sp>
      <p:sp>
        <p:nvSpPr>
          <p:cNvPr id="42" name="Рисунок 2">
            <a:extLst>
              <a:ext uri="{FF2B5EF4-FFF2-40B4-BE49-F238E27FC236}">
                <a16:creationId xmlns:a16="http://schemas.microsoft.com/office/drawing/2014/main" id="{EBF03D69-B572-43E4-BB17-9B35AB90FEED}"/>
              </a:ext>
            </a:extLst>
          </p:cNvPr>
          <p:cNvSpPr txBox="1">
            <a:spLocks/>
          </p:cNvSpPr>
          <p:nvPr/>
        </p:nvSpPr>
        <p:spPr>
          <a:xfrm>
            <a:off x="6111906"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LinkedIn</a:t>
            </a:r>
          </a:p>
        </p:txBody>
      </p:sp>
      <p:sp>
        <p:nvSpPr>
          <p:cNvPr id="43" name="Рисунок 2">
            <a:extLst>
              <a:ext uri="{FF2B5EF4-FFF2-40B4-BE49-F238E27FC236}">
                <a16:creationId xmlns:a16="http://schemas.microsoft.com/office/drawing/2014/main" id="{C2AB7AC8-24EC-4B84-923E-8B3773135C1A}"/>
              </a:ext>
            </a:extLst>
          </p:cNvPr>
          <p:cNvSpPr txBox="1">
            <a:spLocks/>
          </p:cNvSpPr>
          <p:nvPr/>
        </p:nvSpPr>
        <p:spPr>
          <a:xfrm>
            <a:off x="9167865" y="3290745"/>
            <a:ext cx="3024135"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Others</a:t>
            </a:r>
          </a:p>
        </p:txBody>
      </p:sp>
      <p:sp>
        <p:nvSpPr>
          <p:cNvPr id="4" name="Oval 3">
            <a:extLst>
              <a:ext uri="{FF2B5EF4-FFF2-40B4-BE49-F238E27FC236}">
                <a16:creationId xmlns:a16="http://schemas.microsoft.com/office/drawing/2014/main" id="{DCECE222-4E1E-435F-8F96-BDCC6FA27BD3}"/>
              </a:ext>
            </a:extLst>
          </p:cNvPr>
          <p:cNvSpPr/>
          <p:nvPr/>
        </p:nvSpPr>
        <p:spPr>
          <a:xfrm>
            <a:off x="1138893"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1</a:t>
            </a:r>
          </a:p>
        </p:txBody>
      </p:sp>
      <p:sp>
        <p:nvSpPr>
          <p:cNvPr id="48" name="Oval 47">
            <a:extLst>
              <a:ext uri="{FF2B5EF4-FFF2-40B4-BE49-F238E27FC236}">
                <a16:creationId xmlns:a16="http://schemas.microsoft.com/office/drawing/2014/main" id="{EFAEC848-E40D-403D-B89F-5EF2AEBBE5DC}"/>
              </a:ext>
            </a:extLst>
          </p:cNvPr>
          <p:cNvSpPr/>
          <p:nvPr/>
        </p:nvSpPr>
        <p:spPr>
          <a:xfrm>
            <a:off x="420584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2</a:t>
            </a:r>
          </a:p>
        </p:txBody>
      </p:sp>
      <p:sp>
        <p:nvSpPr>
          <p:cNvPr id="49" name="Oval 48">
            <a:extLst>
              <a:ext uri="{FF2B5EF4-FFF2-40B4-BE49-F238E27FC236}">
                <a16:creationId xmlns:a16="http://schemas.microsoft.com/office/drawing/2014/main" id="{7A775CBA-9C17-453B-A7E2-386E05D1E2FC}"/>
              </a:ext>
            </a:extLst>
          </p:cNvPr>
          <p:cNvSpPr/>
          <p:nvPr/>
        </p:nvSpPr>
        <p:spPr>
          <a:xfrm>
            <a:off x="717718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3</a:t>
            </a:r>
          </a:p>
        </p:txBody>
      </p:sp>
      <p:sp>
        <p:nvSpPr>
          <p:cNvPr id="50" name="Oval 49">
            <a:extLst>
              <a:ext uri="{FF2B5EF4-FFF2-40B4-BE49-F238E27FC236}">
                <a16:creationId xmlns:a16="http://schemas.microsoft.com/office/drawing/2014/main" id="{57592B66-5E9E-4D1A-B5F5-E61E8553233F}"/>
              </a:ext>
            </a:extLst>
          </p:cNvPr>
          <p:cNvSpPr/>
          <p:nvPr/>
        </p:nvSpPr>
        <p:spPr>
          <a:xfrm>
            <a:off x="10222732"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4</a:t>
            </a:r>
          </a:p>
        </p:txBody>
      </p:sp>
      <p:sp>
        <p:nvSpPr>
          <p:cNvPr id="13" name="Рисунок 2">
            <a:extLst>
              <a:ext uri="{FF2B5EF4-FFF2-40B4-BE49-F238E27FC236}">
                <a16:creationId xmlns:a16="http://schemas.microsoft.com/office/drawing/2014/main" id="{19F440F6-BE48-46DB-B3D2-4036FCF8701F}"/>
              </a:ext>
            </a:extLst>
          </p:cNvPr>
          <p:cNvSpPr txBox="1">
            <a:spLocks/>
          </p:cNvSpPr>
          <p:nvPr/>
        </p:nvSpPr>
        <p:spPr>
          <a:xfrm>
            <a:off x="1939794" y="947253"/>
            <a:ext cx="8312413" cy="5376890"/>
          </a:xfrm>
          <a:prstGeom prst="rect">
            <a:avLst/>
          </a:prstGeom>
          <a:solidFill>
            <a:srgbClr val="0A2E00">
              <a:alpha val="84000"/>
            </a:srgbClr>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chemeClr val="bg1"/>
                </a:solidFill>
              </a:rPr>
              <a:t>Social Networks</a:t>
            </a:r>
          </a:p>
        </p:txBody>
      </p:sp>
    </p:spTree>
    <p:extLst>
      <p:ext uri="{BB962C8B-B14F-4D97-AF65-F5344CB8AC3E}">
        <p14:creationId xmlns:p14="http://schemas.microsoft.com/office/powerpoint/2010/main" val="231888452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2351192"/>
            <a:ext cx="3841759" cy="33816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Facebook + IG + Others</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Tagging and Privacy Settings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Twitter</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Goal: connect, talk and build meaningful professional relationships; be targeted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Employ social media manager tools to control/filter endless supply of tweets (e.g. </a:t>
            </a:r>
            <a:r>
              <a:rPr lang="en-US" sz="1400" dirty="0" err="1">
                <a:solidFill>
                  <a:schemeClr val="bg1">
                    <a:lumMod val="50000"/>
                  </a:schemeClr>
                </a:solidFill>
                <a:latin typeface="Poppins" panose="02000000000000000000" pitchFamily="2" charset="0"/>
                <a:ea typeface="Karla" pitchFamily="2" charset="0"/>
                <a:cs typeface="Poppins" panose="02000000000000000000" pitchFamily="2" charset="0"/>
              </a:rPr>
              <a:t>HootSuite</a:t>
            </a: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 Later, </a:t>
            </a:r>
            <a:r>
              <a:rPr lang="en-US" sz="1400" dirty="0" err="1">
                <a:solidFill>
                  <a:schemeClr val="bg1">
                    <a:lumMod val="50000"/>
                  </a:schemeClr>
                </a:solidFill>
                <a:latin typeface="Poppins" panose="02000000000000000000" pitchFamily="2" charset="0"/>
                <a:ea typeface="Karla" pitchFamily="2" charset="0"/>
                <a:cs typeface="Poppins" panose="02000000000000000000" pitchFamily="2" charset="0"/>
              </a:rPr>
              <a:t>Sendible</a:t>
            </a: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 </a:t>
            </a:r>
            <a:r>
              <a:rPr lang="en-US" sz="1400" dirty="0" err="1">
                <a:solidFill>
                  <a:schemeClr val="bg1">
                    <a:lumMod val="50000"/>
                  </a:schemeClr>
                </a:solidFill>
                <a:latin typeface="Poppins" panose="02000000000000000000" pitchFamily="2" charset="0"/>
                <a:ea typeface="Karla" pitchFamily="2" charset="0"/>
                <a:cs typeface="Poppins" panose="02000000000000000000" pitchFamily="2" charset="0"/>
              </a:rPr>
              <a:t>SocialOomph</a:t>
            </a: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 Social Clout)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Create “Twitter Lists” with appropriate names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Be active, follow prospective employers</a:t>
            </a:r>
          </a:p>
          <a:p>
            <a:pPr lvl="2">
              <a:lnSpc>
                <a:spcPts val="1800"/>
              </a:lnSpc>
              <a:spcBef>
                <a:spcPts val="1200"/>
              </a:spcBef>
              <a:buFont typeface="Courier New" panose="02070309020205020404" pitchFamily="49" charset="0"/>
              <a:buChar char="o"/>
            </a:pPr>
            <a:endParaRPr lang="en-US" sz="12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marL="457200" lvl="1" indent="0">
              <a:lnSpc>
                <a:spcPts val="1800"/>
              </a:lnSpc>
              <a:spcBef>
                <a:spcPts val="1200"/>
              </a:spcBef>
              <a:buNone/>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1615295"/>
            <a:ext cx="4881562" cy="7358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SOCIAL NETWORKS</a:t>
            </a:r>
            <a:r>
              <a:rPr lang="en-US" sz="1200" spc="100" normalizeH="1" baseline="1000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4</a:t>
            </a:r>
          </a:p>
        </p:txBody>
      </p:sp>
      <p:pic>
        <p:nvPicPr>
          <p:cNvPr id="7" name="Picture Placeholder 6">
            <a:extLst>
              <a:ext uri="{FF2B5EF4-FFF2-40B4-BE49-F238E27FC236}">
                <a16:creationId xmlns:a16="http://schemas.microsoft.com/office/drawing/2014/main" id="{1BBF2C13-FA9B-4DB9-81E9-67E2A1CA28B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924" r="13924"/>
          <a:stretch>
            <a:fillRect/>
          </a:stretch>
        </p:blipFill>
        <p:spPr/>
      </p:pic>
      <p:sp>
        <p:nvSpPr>
          <p:cNvPr id="9" name="Rectangle 8">
            <a:extLst>
              <a:ext uri="{FF2B5EF4-FFF2-40B4-BE49-F238E27FC236}">
                <a16:creationId xmlns:a16="http://schemas.microsoft.com/office/drawing/2014/main" id="{BBB659CD-4142-4AC9-B969-F0A9A6BA6B35}"/>
              </a:ext>
            </a:extLst>
          </p:cNvPr>
          <p:cNvSpPr/>
          <p:nvPr/>
        </p:nvSpPr>
        <p:spPr>
          <a:xfrm>
            <a:off x="76670" y="6379104"/>
            <a:ext cx="4578450" cy="41592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900" dirty="0"/>
              <a:t>4. Samuel, A. (2013). Work Smarter with Twitter and </a:t>
            </a:r>
            <a:r>
              <a:rPr lang="en-US" sz="900" dirty="0" err="1"/>
              <a:t>HootSuite</a:t>
            </a:r>
            <a:r>
              <a:rPr lang="en-US" sz="900" dirty="0"/>
              <a:t>. </a:t>
            </a:r>
            <a:r>
              <a:rPr lang="en-US" sz="900" i="1" dirty="0"/>
              <a:t>Harvard Business School Cases</a:t>
            </a:r>
            <a:r>
              <a:rPr lang="en-US" sz="900" dirty="0"/>
              <a:t>, 1.</a:t>
            </a:r>
          </a:p>
        </p:txBody>
      </p:sp>
      <p:sp>
        <p:nvSpPr>
          <p:cNvPr id="10" name="Подзаголовок 2">
            <a:extLst>
              <a:ext uri="{FF2B5EF4-FFF2-40B4-BE49-F238E27FC236}">
                <a16:creationId xmlns:a16="http://schemas.microsoft.com/office/drawing/2014/main" id="{E22167B9-EBA8-442E-8A49-A9A5CEB46CA7}"/>
              </a:ext>
            </a:extLst>
          </p:cNvPr>
          <p:cNvSpPr txBox="1">
            <a:spLocks/>
          </p:cNvSpPr>
          <p:nvPr/>
        </p:nvSpPr>
        <p:spPr>
          <a:xfrm>
            <a:off x="1003758" y="129994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a:p>
            <a:pPr marL="0" indent="0" algn="ctr">
              <a:lnSpc>
                <a:spcPts val="1800"/>
              </a:lnSpc>
              <a:spcBef>
                <a:spcPts val="1200"/>
              </a:spcBef>
              <a:buNone/>
            </a:pPr>
            <a:endPar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19101046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одзаголовок 2"/>
          <p:cNvSpPr txBox="1">
            <a:spLocks/>
          </p:cNvSpPr>
          <p:nvPr/>
        </p:nvSpPr>
        <p:spPr>
          <a:xfrm>
            <a:off x="3881713" y="44031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p:txBody>
      </p:sp>
      <p:sp>
        <p:nvSpPr>
          <p:cNvPr id="58" name="Заголовок 1"/>
          <p:cNvSpPr txBox="1">
            <a:spLocks/>
          </p:cNvSpPr>
          <p:nvPr/>
        </p:nvSpPr>
        <p:spPr>
          <a:xfrm>
            <a:off x="1909631" y="773424"/>
            <a:ext cx="8492299" cy="10393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DIGITAL MEDIUMS</a:t>
            </a:r>
            <a:endParaRPr lang="ru-RU" b="1" spc="100" dirty="0">
              <a:solidFill>
                <a:schemeClr val="bg1"/>
              </a:solidFill>
              <a:latin typeface="Nixie"/>
              <a:ea typeface="Lato" panose="020F0502020204030203" pitchFamily="34" charset="0"/>
              <a:cs typeface="Poppins SemiBold" panose="02000000000000000000" pitchFamily="2" charset="0"/>
            </a:endParaRPr>
          </a:p>
        </p:txBody>
      </p:sp>
      <p:pic>
        <p:nvPicPr>
          <p:cNvPr id="7" name="Picture Placeholder 6">
            <a:extLst>
              <a:ext uri="{FF2B5EF4-FFF2-40B4-BE49-F238E27FC236}">
                <a16:creationId xmlns:a16="http://schemas.microsoft.com/office/drawing/2014/main" id="{1DCF18C8-7428-4A51-B810-F74AA0DFEF8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8574" b="38574"/>
          <a:stretch>
            <a:fillRect/>
          </a:stretch>
        </p:blipFill>
        <p:spPr>
          <a:xfrm>
            <a:off x="0" y="1716507"/>
            <a:ext cx="12192000" cy="1574238"/>
          </a:xfrm>
        </p:spPr>
      </p:pic>
      <p:sp>
        <p:nvSpPr>
          <p:cNvPr id="39" name="Рисунок 2">
            <a:extLst>
              <a:ext uri="{FF2B5EF4-FFF2-40B4-BE49-F238E27FC236}">
                <a16:creationId xmlns:a16="http://schemas.microsoft.com/office/drawing/2014/main" id="{5A48CDBE-4008-40A0-BC57-5CEB4D353DA6}"/>
              </a:ext>
            </a:extLst>
          </p:cNvPr>
          <p:cNvSpPr txBox="1">
            <a:spLocks/>
          </p:cNvSpPr>
          <p:nvPr/>
        </p:nvSpPr>
        <p:spPr>
          <a:xfrm>
            <a:off x="0"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Personal  Website </a:t>
            </a:r>
          </a:p>
        </p:txBody>
      </p:sp>
      <p:sp>
        <p:nvSpPr>
          <p:cNvPr id="40" name="Рисунок 2">
            <a:extLst>
              <a:ext uri="{FF2B5EF4-FFF2-40B4-BE49-F238E27FC236}">
                <a16:creationId xmlns:a16="http://schemas.microsoft.com/office/drawing/2014/main" id="{D60DEBCF-658A-4495-9E4D-497BCCE13DB6}"/>
              </a:ext>
            </a:extLst>
          </p:cNvPr>
          <p:cNvSpPr txBox="1">
            <a:spLocks/>
          </p:cNvSpPr>
          <p:nvPr/>
        </p:nvSpPr>
        <p:spPr>
          <a:xfrm>
            <a:off x="3055957" y="3283540"/>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Social Networks </a:t>
            </a:r>
          </a:p>
        </p:txBody>
      </p:sp>
      <p:sp>
        <p:nvSpPr>
          <p:cNvPr id="42" name="Рисунок 2">
            <a:extLst>
              <a:ext uri="{FF2B5EF4-FFF2-40B4-BE49-F238E27FC236}">
                <a16:creationId xmlns:a16="http://schemas.microsoft.com/office/drawing/2014/main" id="{EBF03D69-B572-43E4-BB17-9B35AB90FEED}"/>
              </a:ext>
            </a:extLst>
          </p:cNvPr>
          <p:cNvSpPr txBox="1">
            <a:spLocks/>
          </p:cNvSpPr>
          <p:nvPr/>
        </p:nvSpPr>
        <p:spPr>
          <a:xfrm>
            <a:off x="6111906" y="3290745"/>
            <a:ext cx="3044952"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LinkedIn</a:t>
            </a:r>
          </a:p>
        </p:txBody>
      </p:sp>
      <p:sp>
        <p:nvSpPr>
          <p:cNvPr id="43" name="Рисунок 2">
            <a:extLst>
              <a:ext uri="{FF2B5EF4-FFF2-40B4-BE49-F238E27FC236}">
                <a16:creationId xmlns:a16="http://schemas.microsoft.com/office/drawing/2014/main" id="{C2AB7AC8-24EC-4B84-923E-8B3773135C1A}"/>
              </a:ext>
            </a:extLst>
          </p:cNvPr>
          <p:cNvSpPr txBox="1">
            <a:spLocks/>
          </p:cNvSpPr>
          <p:nvPr/>
        </p:nvSpPr>
        <p:spPr>
          <a:xfrm>
            <a:off x="9167865" y="3290745"/>
            <a:ext cx="3024135" cy="3567255"/>
          </a:xfrm>
          <a:prstGeom prst="rect">
            <a:avLst/>
          </a:prstGeom>
          <a:solidFill>
            <a:schemeClr val="bg1"/>
          </a:solidFill>
          <a:ln>
            <a:solidFill>
              <a:srgbClr val="0A2E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rgbClr val="0A2E00"/>
                </a:solidFill>
              </a:rPr>
              <a:t>Others</a:t>
            </a:r>
          </a:p>
        </p:txBody>
      </p:sp>
      <p:sp>
        <p:nvSpPr>
          <p:cNvPr id="4" name="Oval 3">
            <a:extLst>
              <a:ext uri="{FF2B5EF4-FFF2-40B4-BE49-F238E27FC236}">
                <a16:creationId xmlns:a16="http://schemas.microsoft.com/office/drawing/2014/main" id="{DCECE222-4E1E-435F-8F96-BDCC6FA27BD3}"/>
              </a:ext>
            </a:extLst>
          </p:cNvPr>
          <p:cNvSpPr/>
          <p:nvPr/>
        </p:nvSpPr>
        <p:spPr>
          <a:xfrm>
            <a:off x="1138893"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1</a:t>
            </a:r>
          </a:p>
        </p:txBody>
      </p:sp>
      <p:sp>
        <p:nvSpPr>
          <p:cNvPr id="48" name="Oval 47">
            <a:extLst>
              <a:ext uri="{FF2B5EF4-FFF2-40B4-BE49-F238E27FC236}">
                <a16:creationId xmlns:a16="http://schemas.microsoft.com/office/drawing/2014/main" id="{EFAEC848-E40D-403D-B89F-5EF2AEBBE5DC}"/>
              </a:ext>
            </a:extLst>
          </p:cNvPr>
          <p:cNvSpPr/>
          <p:nvPr/>
        </p:nvSpPr>
        <p:spPr>
          <a:xfrm>
            <a:off x="420584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2</a:t>
            </a:r>
          </a:p>
        </p:txBody>
      </p:sp>
      <p:sp>
        <p:nvSpPr>
          <p:cNvPr id="49" name="Oval 48">
            <a:extLst>
              <a:ext uri="{FF2B5EF4-FFF2-40B4-BE49-F238E27FC236}">
                <a16:creationId xmlns:a16="http://schemas.microsoft.com/office/drawing/2014/main" id="{7A775CBA-9C17-453B-A7E2-386E05D1E2FC}"/>
              </a:ext>
            </a:extLst>
          </p:cNvPr>
          <p:cNvSpPr/>
          <p:nvPr/>
        </p:nvSpPr>
        <p:spPr>
          <a:xfrm>
            <a:off x="7177187"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3</a:t>
            </a:r>
          </a:p>
        </p:txBody>
      </p:sp>
      <p:sp>
        <p:nvSpPr>
          <p:cNvPr id="50" name="Oval 49">
            <a:extLst>
              <a:ext uri="{FF2B5EF4-FFF2-40B4-BE49-F238E27FC236}">
                <a16:creationId xmlns:a16="http://schemas.microsoft.com/office/drawing/2014/main" id="{57592B66-5E9E-4D1A-B5F5-E61E8553233F}"/>
              </a:ext>
            </a:extLst>
          </p:cNvPr>
          <p:cNvSpPr/>
          <p:nvPr/>
        </p:nvSpPr>
        <p:spPr>
          <a:xfrm>
            <a:off x="10222732" y="3429000"/>
            <a:ext cx="914400" cy="914400"/>
          </a:xfrm>
          <a:prstGeom prst="ellipse">
            <a:avLst/>
          </a:prstGeom>
          <a:solidFill>
            <a:srgbClr val="39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A2E00"/>
                </a:solidFill>
              </a:rPr>
              <a:t>4</a:t>
            </a:r>
          </a:p>
        </p:txBody>
      </p:sp>
      <p:sp>
        <p:nvSpPr>
          <p:cNvPr id="13" name="Рисунок 2">
            <a:extLst>
              <a:ext uri="{FF2B5EF4-FFF2-40B4-BE49-F238E27FC236}">
                <a16:creationId xmlns:a16="http://schemas.microsoft.com/office/drawing/2014/main" id="{19F440F6-BE48-46DB-B3D2-4036FCF8701F}"/>
              </a:ext>
            </a:extLst>
          </p:cNvPr>
          <p:cNvSpPr txBox="1">
            <a:spLocks/>
          </p:cNvSpPr>
          <p:nvPr/>
        </p:nvSpPr>
        <p:spPr>
          <a:xfrm>
            <a:off x="1939794" y="947253"/>
            <a:ext cx="8312413" cy="5376890"/>
          </a:xfrm>
          <a:prstGeom prst="rect">
            <a:avLst/>
          </a:prstGeom>
          <a:solidFill>
            <a:srgbClr val="0A2E00">
              <a:alpha val="84000"/>
            </a:srgbClr>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chemeClr val="bg1"/>
                </a:solidFill>
              </a:rPr>
              <a:t>Others</a:t>
            </a:r>
          </a:p>
        </p:txBody>
      </p:sp>
    </p:spTree>
    <p:extLst>
      <p:ext uri="{BB962C8B-B14F-4D97-AF65-F5344CB8AC3E}">
        <p14:creationId xmlns:p14="http://schemas.microsoft.com/office/powerpoint/2010/main" val="427055126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2351192"/>
            <a:ext cx="3841759" cy="3545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Blogs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Goal: Professionally oriented well written blog posts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Highlights skills and expertise in a given professional domain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Email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Professional signature line that includes 1) name; 2) title; 3) credentials; 4) links </a:t>
            </a: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Chat Forums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Good idea to update privacy settings and make sure posts are anonymized </a:t>
            </a:r>
          </a:p>
          <a:p>
            <a:pPr lvl="1">
              <a:lnSpc>
                <a:spcPts val="1800"/>
              </a:lnSpc>
              <a:spcBef>
                <a:spcPts val="1200"/>
              </a:spcBef>
              <a:buFont typeface="Courier New" panose="02070309020205020404" pitchFamily="49" charset="0"/>
              <a:buChar char="o"/>
            </a:pPr>
            <a:r>
              <a:rPr lang="en-US" sz="1400" dirty="0">
                <a:solidFill>
                  <a:schemeClr val="bg1">
                    <a:lumMod val="50000"/>
                  </a:schemeClr>
                </a:solidFill>
                <a:latin typeface="Poppins" panose="02000000000000000000" pitchFamily="2" charset="0"/>
                <a:ea typeface="Karla" pitchFamily="2" charset="0"/>
                <a:cs typeface="Poppins" panose="02000000000000000000" pitchFamily="2" charset="0"/>
              </a:rPr>
              <a:t>Linked back to identifying info? </a:t>
            </a:r>
          </a:p>
          <a:p>
            <a:pPr marL="457200" lvl="1" indent="0">
              <a:lnSpc>
                <a:spcPts val="1800"/>
              </a:lnSpc>
              <a:spcBef>
                <a:spcPts val="1200"/>
              </a:spcBef>
              <a:buNone/>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marL="457200" lvl="1" indent="0">
              <a:lnSpc>
                <a:spcPts val="1800"/>
              </a:lnSpc>
              <a:spcBef>
                <a:spcPts val="1200"/>
              </a:spcBef>
              <a:buNone/>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1615295"/>
            <a:ext cx="4881562" cy="7358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Other Mediums</a:t>
            </a:r>
            <a:r>
              <a:rPr lang="en-US" sz="1200" spc="100" normalizeH="1" baseline="1000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5</a:t>
            </a:r>
          </a:p>
        </p:txBody>
      </p:sp>
      <p:pic>
        <p:nvPicPr>
          <p:cNvPr id="7" name="Picture Placeholder 6">
            <a:extLst>
              <a:ext uri="{FF2B5EF4-FFF2-40B4-BE49-F238E27FC236}">
                <a16:creationId xmlns:a16="http://schemas.microsoft.com/office/drawing/2014/main" id="{1BBF2C13-FA9B-4DB9-81E9-67E2A1CA28B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924" r="13924"/>
          <a:stretch>
            <a:fillRect/>
          </a:stretch>
        </p:blipFill>
        <p:spPr/>
      </p:pic>
      <p:sp>
        <p:nvSpPr>
          <p:cNvPr id="9" name="Rectangle 8">
            <a:extLst>
              <a:ext uri="{FF2B5EF4-FFF2-40B4-BE49-F238E27FC236}">
                <a16:creationId xmlns:a16="http://schemas.microsoft.com/office/drawing/2014/main" id="{8492C06B-CA9A-4EFA-9574-1E8764E6E22A}"/>
              </a:ext>
            </a:extLst>
          </p:cNvPr>
          <p:cNvSpPr/>
          <p:nvPr/>
        </p:nvSpPr>
        <p:spPr>
          <a:xfrm>
            <a:off x="0" y="6444602"/>
            <a:ext cx="4577475" cy="32305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900" dirty="0"/>
              <a:t>5. Doyle, A. (2019). How to Create a Professional Brand: Best Tips for Creating a Professional Brand. Retrieved from https://www.thebalancecareers.com/how-to-create-a-professional-brand-2059761</a:t>
            </a:r>
          </a:p>
        </p:txBody>
      </p:sp>
      <p:sp>
        <p:nvSpPr>
          <p:cNvPr id="10" name="Подзаголовок 2">
            <a:extLst>
              <a:ext uri="{FF2B5EF4-FFF2-40B4-BE49-F238E27FC236}">
                <a16:creationId xmlns:a16="http://schemas.microsoft.com/office/drawing/2014/main" id="{60A8F88B-ABB5-487D-9EB6-07AE55256900}"/>
              </a:ext>
            </a:extLst>
          </p:cNvPr>
          <p:cNvSpPr txBox="1">
            <a:spLocks/>
          </p:cNvSpPr>
          <p:nvPr/>
        </p:nvSpPr>
        <p:spPr>
          <a:xfrm>
            <a:off x="1003758" y="129994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a:p>
            <a:pPr marL="0" indent="0" algn="ctr">
              <a:lnSpc>
                <a:spcPts val="1800"/>
              </a:lnSpc>
              <a:spcBef>
                <a:spcPts val="1200"/>
              </a:spcBef>
              <a:buNone/>
            </a:pPr>
            <a:endPar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10796706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MOTIVATION</a:t>
            </a:r>
          </a:p>
        </p:txBody>
      </p:sp>
      <p:sp>
        <p:nvSpPr>
          <p:cNvPr id="9" name="Текст 11"/>
          <p:cNvSpPr txBox="1">
            <a:spLocks/>
          </p:cNvSpPr>
          <p:nvPr/>
        </p:nvSpPr>
        <p:spPr>
          <a:xfrm>
            <a:off x="2366927" y="2691043"/>
            <a:ext cx="584787" cy="399952"/>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INTRO TO YOUR      DIGITAL BRAND </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LINKEDIN DEEP DIVE </a:t>
            </a:r>
          </a:p>
        </p:txBody>
      </p:sp>
      <p:sp>
        <p:nvSpPr>
          <p:cNvPr id="31" name="Прямоугольник 30"/>
          <p:cNvSpPr/>
          <p:nvPr/>
        </p:nvSpPr>
        <p:spPr>
          <a:xfrm>
            <a:off x="239232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DIGITAL BRAND TIPS</a:t>
            </a:r>
          </a:p>
        </p:txBody>
      </p:sp>
      <p:sp>
        <p:nvSpPr>
          <p:cNvPr id="27" name="Прямоугольник 26"/>
          <p:cNvSpPr/>
          <p:nvPr/>
        </p:nvSpPr>
        <p:spPr>
          <a:xfrm>
            <a:off x="629461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a:cxnSpLocks/>
          </p:cNvCxnSpPr>
          <p:nvPr/>
        </p:nvCxnSpPr>
        <p:spPr>
          <a:xfrm>
            <a:off x="3324176"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cxnSpLocks/>
          </p:cNvCxnSpPr>
          <p:nvPr/>
        </p:nvCxnSpPr>
        <p:spPr>
          <a:xfrm>
            <a:off x="7245493"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cxnSpLocks/>
          </p:cNvCxnSpPr>
          <p:nvPr/>
        </p:nvCxnSpPr>
        <p:spPr>
          <a:xfrm>
            <a:off x="3359012"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a:cxnSpLocks/>
          </p:cNvCxnSpPr>
          <p:nvPr/>
        </p:nvCxnSpPr>
        <p:spPr>
          <a:xfrm>
            <a:off x="7245493"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YOUR DIGITAL BRAND</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2" name="Rectangle 21">
            <a:extLst>
              <a:ext uri="{FF2B5EF4-FFF2-40B4-BE49-F238E27FC236}">
                <a16:creationId xmlns:a16="http://schemas.microsoft.com/office/drawing/2014/main" id="{12AAD0ED-3AA6-4BB7-8545-783A7F9D7C06}"/>
              </a:ext>
            </a:extLst>
          </p:cNvPr>
          <p:cNvSpPr/>
          <p:nvPr/>
        </p:nvSpPr>
        <p:spPr>
          <a:xfrm>
            <a:off x="1495634" y="2188677"/>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45A7278-DD29-4AB6-B23A-B91762C818A2}"/>
              </a:ext>
            </a:extLst>
          </p:cNvPr>
          <p:cNvSpPr/>
          <p:nvPr/>
        </p:nvSpPr>
        <p:spPr>
          <a:xfrm>
            <a:off x="5508880" y="3929322"/>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704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8" grpId="0"/>
      <p:bldP spid="9" grpId="0" animBg="1"/>
      <p:bldP spid="16" grpId="0"/>
      <p:bldP spid="28" grpId="0"/>
      <p:bldP spid="31" grpId="0" animBg="1"/>
      <p:bldP spid="30" grpId="0" animBg="1"/>
      <p:bldP spid="24" grpId="0"/>
      <p:bldP spid="27" grpId="0" animBg="1"/>
      <p:bldP spid="26"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Прямая соединительная линия 60"/>
          <p:cNvCxnSpPr>
            <a:cxnSpLocks/>
          </p:cNvCxnSpPr>
          <p:nvPr/>
        </p:nvCxnSpPr>
        <p:spPr>
          <a:xfrm>
            <a:off x="-55571" y="3430716"/>
            <a:ext cx="12463120"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7" name="Подзаголовок 2"/>
          <p:cNvSpPr txBox="1">
            <a:spLocks/>
          </p:cNvSpPr>
          <p:nvPr/>
        </p:nvSpPr>
        <p:spPr>
          <a:xfrm>
            <a:off x="3881713" y="44031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LINKEDIN DEEP DIVE</a:t>
            </a:r>
          </a:p>
        </p:txBody>
      </p:sp>
      <p:sp>
        <p:nvSpPr>
          <p:cNvPr id="58" name="Заголовок 1"/>
          <p:cNvSpPr txBox="1">
            <a:spLocks/>
          </p:cNvSpPr>
          <p:nvPr/>
        </p:nvSpPr>
        <p:spPr>
          <a:xfrm>
            <a:off x="1909631" y="773424"/>
            <a:ext cx="8492299" cy="10393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Curating Your LinkedIn Profile</a:t>
            </a:r>
            <a:r>
              <a:rPr lang="en-US" sz="1400" spc="100" normalizeH="1" baseline="1000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6</a:t>
            </a:r>
            <a:endParaRPr lang="ru-RU" sz="1400" spc="100" normalizeH="1" baseline="100000" dirty="0">
              <a:solidFill>
                <a:schemeClr val="bg1"/>
              </a:solidFill>
              <a:latin typeface="Nixie"/>
              <a:ea typeface="Lato" panose="020F0502020204030203" pitchFamily="34" charset="0"/>
              <a:cs typeface="Poppins SemiBold" panose="02000000000000000000" pitchFamily="2" charset="0"/>
            </a:endParaRPr>
          </a:p>
        </p:txBody>
      </p:sp>
      <p:sp>
        <p:nvSpPr>
          <p:cNvPr id="45" name="Текст 11">
            <a:extLst>
              <a:ext uri="{FF2B5EF4-FFF2-40B4-BE49-F238E27FC236}">
                <a16:creationId xmlns:a16="http://schemas.microsoft.com/office/drawing/2014/main" id="{EBCECACE-60BD-4876-9497-CAC90A3CAC46}"/>
              </a:ext>
            </a:extLst>
          </p:cNvPr>
          <p:cNvSpPr txBox="1">
            <a:spLocks/>
          </p:cNvSpPr>
          <p:nvPr/>
        </p:nvSpPr>
        <p:spPr>
          <a:xfrm>
            <a:off x="2829522" y="4081028"/>
            <a:ext cx="3496701"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rgbClr val="39FF00"/>
                </a:solidFill>
                <a:latin typeface="Poppins SemiBold" panose="02000000000000000000" pitchFamily="2" charset="0"/>
                <a:cs typeface="Poppins SemiBold" panose="02000000000000000000" pitchFamily="2" charset="0"/>
              </a:rPr>
              <a:t>TELL YOUR STORY </a:t>
            </a:r>
          </a:p>
        </p:txBody>
      </p:sp>
      <p:sp>
        <p:nvSpPr>
          <p:cNvPr id="47" name="Текст 11">
            <a:extLst>
              <a:ext uri="{FF2B5EF4-FFF2-40B4-BE49-F238E27FC236}">
                <a16:creationId xmlns:a16="http://schemas.microsoft.com/office/drawing/2014/main" id="{DF21653B-EE29-4615-9A17-9EFBD9382FC7}"/>
              </a:ext>
            </a:extLst>
          </p:cNvPr>
          <p:cNvSpPr txBox="1">
            <a:spLocks/>
          </p:cNvSpPr>
          <p:nvPr/>
        </p:nvSpPr>
        <p:spPr>
          <a:xfrm>
            <a:off x="41720" y="4081028"/>
            <a:ext cx="3186315"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rgbClr val="39FF00"/>
                </a:solidFill>
                <a:latin typeface="Poppins SemiBold" panose="02000000000000000000" pitchFamily="2" charset="0"/>
                <a:cs typeface="Poppins SemiBold" panose="02000000000000000000" pitchFamily="2" charset="0"/>
              </a:rPr>
              <a:t>OPTIMIZE YOUR HEADLINE</a:t>
            </a:r>
          </a:p>
        </p:txBody>
      </p:sp>
      <p:sp>
        <p:nvSpPr>
          <p:cNvPr id="33" name="Текст 11">
            <a:extLst>
              <a:ext uri="{FF2B5EF4-FFF2-40B4-BE49-F238E27FC236}">
                <a16:creationId xmlns:a16="http://schemas.microsoft.com/office/drawing/2014/main" id="{8A5F7149-56B6-4D06-9575-6AE9F5359A22}"/>
              </a:ext>
            </a:extLst>
          </p:cNvPr>
          <p:cNvSpPr txBox="1">
            <a:spLocks/>
          </p:cNvSpPr>
          <p:nvPr/>
        </p:nvSpPr>
        <p:spPr>
          <a:xfrm>
            <a:off x="5741551" y="4081028"/>
            <a:ext cx="3496701"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rgbClr val="39FF00"/>
                </a:solidFill>
                <a:latin typeface="Poppins SemiBold" panose="02000000000000000000" pitchFamily="2" charset="0"/>
                <a:cs typeface="Poppins SemiBold" panose="02000000000000000000" pitchFamily="2" charset="0"/>
              </a:rPr>
              <a:t>TAILOR YOUR EXPERIENCES</a:t>
            </a:r>
          </a:p>
        </p:txBody>
      </p:sp>
      <p:pic>
        <p:nvPicPr>
          <p:cNvPr id="7" name="Picture Placeholder 6">
            <a:extLst>
              <a:ext uri="{FF2B5EF4-FFF2-40B4-BE49-F238E27FC236}">
                <a16:creationId xmlns:a16="http://schemas.microsoft.com/office/drawing/2014/main" id="{1DCF18C8-7428-4A51-B810-F74AA0DFEF8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8574" b="38574"/>
          <a:stretch>
            <a:fillRect/>
          </a:stretch>
        </p:blipFill>
        <p:spPr/>
      </p:pic>
      <p:sp>
        <p:nvSpPr>
          <p:cNvPr id="34" name="Текст 11">
            <a:extLst>
              <a:ext uri="{FF2B5EF4-FFF2-40B4-BE49-F238E27FC236}">
                <a16:creationId xmlns:a16="http://schemas.microsoft.com/office/drawing/2014/main" id="{A954C582-0221-40DE-AB63-C6D82FDD850F}"/>
              </a:ext>
            </a:extLst>
          </p:cNvPr>
          <p:cNvSpPr txBox="1">
            <a:spLocks/>
          </p:cNvSpPr>
          <p:nvPr/>
        </p:nvSpPr>
        <p:spPr>
          <a:xfrm>
            <a:off x="8673355" y="4081028"/>
            <a:ext cx="3496701"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rgbClr val="39FF00"/>
                </a:solidFill>
                <a:latin typeface="Poppins SemiBold" panose="02000000000000000000" pitchFamily="2" charset="0"/>
                <a:cs typeface="Poppins SemiBold" panose="02000000000000000000" pitchFamily="2" charset="0"/>
              </a:rPr>
              <a:t>ADD RECS + </a:t>
            </a:r>
          </a:p>
        </p:txBody>
      </p:sp>
      <p:sp>
        <p:nvSpPr>
          <p:cNvPr id="35" name="Подзаголовок 2">
            <a:extLst>
              <a:ext uri="{FF2B5EF4-FFF2-40B4-BE49-F238E27FC236}">
                <a16:creationId xmlns:a16="http://schemas.microsoft.com/office/drawing/2014/main" id="{A5A417D3-47C9-4D7E-BB7D-6865BBE99FE2}"/>
              </a:ext>
            </a:extLst>
          </p:cNvPr>
          <p:cNvSpPr txBox="1">
            <a:spLocks/>
          </p:cNvSpPr>
          <p:nvPr/>
        </p:nvSpPr>
        <p:spPr>
          <a:xfrm>
            <a:off x="178283" y="4465156"/>
            <a:ext cx="2857930" cy="2028682"/>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Setup your headline to maximize your impact when employees search your name </a:t>
            </a:r>
          </a:p>
        </p:txBody>
      </p:sp>
      <p:sp>
        <p:nvSpPr>
          <p:cNvPr id="36" name="Подзаголовок 2">
            <a:extLst>
              <a:ext uri="{FF2B5EF4-FFF2-40B4-BE49-F238E27FC236}">
                <a16:creationId xmlns:a16="http://schemas.microsoft.com/office/drawing/2014/main" id="{763A9926-0665-4FC8-9417-AAD0D2D24594}"/>
              </a:ext>
            </a:extLst>
          </p:cNvPr>
          <p:cNvSpPr txBox="1">
            <a:spLocks/>
          </p:cNvSpPr>
          <p:nvPr/>
        </p:nvSpPr>
        <p:spPr>
          <a:xfrm>
            <a:off x="3111753" y="4465156"/>
            <a:ext cx="285793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Akin to your online elevator pitch; short and impactful </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Go beyond describing or listing tasks </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State your value through the results or impact of what you do</a:t>
            </a:r>
          </a:p>
        </p:txBody>
      </p:sp>
      <p:sp>
        <p:nvSpPr>
          <p:cNvPr id="37" name="Подзаголовок 2">
            <a:extLst>
              <a:ext uri="{FF2B5EF4-FFF2-40B4-BE49-F238E27FC236}">
                <a16:creationId xmlns:a16="http://schemas.microsoft.com/office/drawing/2014/main" id="{64EF6185-2A43-4125-B1AC-B95404D7DDA1}"/>
              </a:ext>
            </a:extLst>
          </p:cNvPr>
          <p:cNvSpPr txBox="1">
            <a:spLocks/>
          </p:cNvSpPr>
          <p:nvPr/>
        </p:nvSpPr>
        <p:spPr>
          <a:xfrm>
            <a:off x="6045223" y="4465156"/>
            <a:ext cx="285793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Focus on only relevant accomplishments and professional experiences </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Be concrete; be specific </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Avoid focusing on responsibilities</a:t>
            </a:r>
          </a:p>
        </p:txBody>
      </p:sp>
      <p:sp>
        <p:nvSpPr>
          <p:cNvPr id="38" name="Подзаголовок 2">
            <a:extLst>
              <a:ext uri="{FF2B5EF4-FFF2-40B4-BE49-F238E27FC236}">
                <a16:creationId xmlns:a16="http://schemas.microsoft.com/office/drawing/2014/main" id="{1CB06D52-D803-4DF3-A193-DE9971EDA03B}"/>
              </a:ext>
            </a:extLst>
          </p:cNvPr>
          <p:cNvSpPr txBox="1">
            <a:spLocks/>
          </p:cNvSpPr>
          <p:nvPr/>
        </p:nvSpPr>
        <p:spPr>
          <a:xfrm>
            <a:off x="8992741" y="4465156"/>
            <a:ext cx="285793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Make them relevant to the jobs you are applying for </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Provide direction to your recommenders</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Other profile pieces </a:t>
            </a:r>
            <a:endParaRPr lang="en-US" sz="8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lvl="1">
              <a:lnSpc>
                <a:spcPts val="1800"/>
              </a:lnSpc>
              <a:spcBef>
                <a:spcPts val="1200"/>
              </a:spcBef>
            </a:pPr>
            <a:endParaRPr lang="en-US" sz="12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grpSp>
        <p:nvGrpSpPr>
          <p:cNvPr id="24" name="Группа 1">
            <a:extLst>
              <a:ext uri="{FF2B5EF4-FFF2-40B4-BE49-F238E27FC236}">
                <a16:creationId xmlns:a16="http://schemas.microsoft.com/office/drawing/2014/main" id="{CBAC564B-2374-42D0-871B-5F192AB45EB4}"/>
              </a:ext>
            </a:extLst>
          </p:cNvPr>
          <p:cNvGrpSpPr/>
          <p:nvPr/>
        </p:nvGrpSpPr>
        <p:grpSpPr>
          <a:xfrm>
            <a:off x="3939838" y="2772076"/>
            <a:ext cx="1246310" cy="1246310"/>
            <a:chOff x="2152220" y="3984546"/>
            <a:chExt cx="1246310" cy="1246310"/>
          </a:xfrm>
        </p:grpSpPr>
        <p:sp>
          <p:nvSpPr>
            <p:cNvPr id="25" name="Овал 61">
              <a:extLst>
                <a:ext uri="{FF2B5EF4-FFF2-40B4-BE49-F238E27FC236}">
                  <a16:creationId xmlns:a16="http://schemas.microsoft.com/office/drawing/2014/main" id="{F13C8708-C7B5-4D29-B256-70997637A1E5}"/>
                </a:ext>
              </a:extLst>
            </p:cNvPr>
            <p:cNvSpPr/>
            <p:nvPr/>
          </p:nvSpPr>
          <p:spPr>
            <a:xfrm>
              <a:off x="2152220" y="3984546"/>
              <a:ext cx="1246310" cy="124631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Овал 40">
              <a:extLst>
                <a:ext uri="{FF2B5EF4-FFF2-40B4-BE49-F238E27FC236}">
                  <a16:creationId xmlns:a16="http://schemas.microsoft.com/office/drawing/2014/main" id="{2A771806-1B3A-404F-B412-3D804B5B5C6B}"/>
                </a:ext>
              </a:extLst>
            </p:cNvPr>
            <p:cNvSpPr/>
            <p:nvPr/>
          </p:nvSpPr>
          <p:spPr>
            <a:xfrm>
              <a:off x="2299905" y="4132231"/>
              <a:ext cx="950940" cy="950940"/>
            </a:xfrm>
            <a:prstGeom prst="ellipse">
              <a:avLst/>
            </a:prstGeom>
            <a:solidFill>
              <a:schemeClr val="bg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endParaRPr lang="ru-RU" sz="2000" b="1" dirty="0">
                <a:solidFill>
                  <a:schemeClr val="tx1"/>
                </a:solidFill>
              </a:endParaRPr>
            </a:p>
          </p:txBody>
        </p:sp>
      </p:grpSp>
      <p:grpSp>
        <p:nvGrpSpPr>
          <p:cNvPr id="27" name="Группа 1">
            <a:extLst>
              <a:ext uri="{FF2B5EF4-FFF2-40B4-BE49-F238E27FC236}">
                <a16:creationId xmlns:a16="http://schemas.microsoft.com/office/drawing/2014/main" id="{DF4D3A69-3252-44AD-9046-ABEE07F76FAC}"/>
              </a:ext>
            </a:extLst>
          </p:cNvPr>
          <p:cNvGrpSpPr/>
          <p:nvPr/>
        </p:nvGrpSpPr>
        <p:grpSpPr>
          <a:xfrm>
            <a:off x="6869195" y="2772076"/>
            <a:ext cx="1246310" cy="1246310"/>
            <a:chOff x="2152220" y="3984546"/>
            <a:chExt cx="1246310" cy="1246310"/>
          </a:xfrm>
        </p:grpSpPr>
        <p:sp>
          <p:nvSpPr>
            <p:cNvPr id="28" name="Овал 61">
              <a:extLst>
                <a:ext uri="{FF2B5EF4-FFF2-40B4-BE49-F238E27FC236}">
                  <a16:creationId xmlns:a16="http://schemas.microsoft.com/office/drawing/2014/main" id="{198A7666-CBB0-4162-80AC-9522A61937D5}"/>
                </a:ext>
              </a:extLst>
            </p:cNvPr>
            <p:cNvSpPr/>
            <p:nvPr/>
          </p:nvSpPr>
          <p:spPr>
            <a:xfrm>
              <a:off x="2152220" y="3984546"/>
              <a:ext cx="1246310" cy="124631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Овал 40">
              <a:extLst>
                <a:ext uri="{FF2B5EF4-FFF2-40B4-BE49-F238E27FC236}">
                  <a16:creationId xmlns:a16="http://schemas.microsoft.com/office/drawing/2014/main" id="{406B9617-BDB1-4504-BB41-0FEF9164ECDF}"/>
                </a:ext>
              </a:extLst>
            </p:cNvPr>
            <p:cNvSpPr/>
            <p:nvPr/>
          </p:nvSpPr>
          <p:spPr>
            <a:xfrm>
              <a:off x="2299905" y="4132231"/>
              <a:ext cx="950940" cy="950940"/>
            </a:xfrm>
            <a:prstGeom prst="ellipse">
              <a:avLst/>
            </a:prstGeom>
            <a:solidFill>
              <a:schemeClr val="tx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3</a:t>
              </a:r>
              <a:endParaRPr lang="ru-RU" sz="2000" b="1" dirty="0">
                <a:solidFill>
                  <a:schemeClr val="bg1"/>
                </a:solidFill>
              </a:endParaRPr>
            </a:p>
          </p:txBody>
        </p:sp>
      </p:grpSp>
      <p:grpSp>
        <p:nvGrpSpPr>
          <p:cNvPr id="30" name="Группа 1">
            <a:extLst>
              <a:ext uri="{FF2B5EF4-FFF2-40B4-BE49-F238E27FC236}">
                <a16:creationId xmlns:a16="http://schemas.microsoft.com/office/drawing/2014/main" id="{88629099-9005-4398-8311-461641AC70B4}"/>
              </a:ext>
            </a:extLst>
          </p:cNvPr>
          <p:cNvGrpSpPr/>
          <p:nvPr/>
        </p:nvGrpSpPr>
        <p:grpSpPr>
          <a:xfrm>
            <a:off x="9798551" y="2772076"/>
            <a:ext cx="1246310" cy="1246310"/>
            <a:chOff x="2152220" y="3984546"/>
            <a:chExt cx="1246310" cy="1246310"/>
          </a:xfrm>
        </p:grpSpPr>
        <p:sp>
          <p:nvSpPr>
            <p:cNvPr id="31" name="Овал 61">
              <a:extLst>
                <a:ext uri="{FF2B5EF4-FFF2-40B4-BE49-F238E27FC236}">
                  <a16:creationId xmlns:a16="http://schemas.microsoft.com/office/drawing/2014/main" id="{ADF40DE3-E183-4F05-83EF-C296E388FE34}"/>
                </a:ext>
              </a:extLst>
            </p:cNvPr>
            <p:cNvSpPr/>
            <p:nvPr/>
          </p:nvSpPr>
          <p:spPr>
            <a:xfrm>
              <a:off x="2152220" y="3984546"/>
              <a:ext cx="1246310" cy="124631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Овал 40">
              <a:extLst>
                <a:ext uri="{FF2B5EF4-FFF2-40B4-BE49-F238E27FC236}">
                  <a16:creationId xmlns:a16="http://schemas.microsoft.com/office/drawing/2014/main" id="{B095FBED-1074-4F30-A34C-AE5F7343F7B0}"/>
                </a:ext>
              </a:extLst>
            </p:cNvPr>
            <p:cNvSpPr/>
            <p:nvPr/>
          </p:nvSpPr>
          <p:spPr>
            <a:xfrm>
              <a:off x="2299905" y="4132231"/>
              <a:ext cx="950940" cy="950940"/>
            </a:xfrm>
            <a:prstGeom prst="ellipse">
              <a:avLst/>
            </a:prstGeom>
            <a:solidFill>
              <a:schemeClr val="tx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4</a:t>
              </a:r>
              <a:endParaRPr lang="ru-RU" sz="2000" b="1" dirty="0">
                <a:solidFill>
                  <a:schemeClr val="bg1"/>
                </a:solidFill>
              </a:endParaRPr>
            </a:p>
          </p:txBody>
        </p:sp>
      </p:grpSp>
      <p:grpSp>
        <p:nvGrpSpPr>
          <p:cNvPr id="2" name="Группа 1"/>
          <p:cNvGrpSpPr/>
          <p:nvPr/>
        </p:nvGrpSpPr>
        <p:grpSpPr>
          <a:xfrm>
            <a:off x="1010481" y="2772076"/>
            <a:ext cx="1246310" cy="1246310"/>
            <a:chOff x="2152220" y="3984546"/>
            <a:chExt cx="1246310" cy="1246310"/>
          </a:xfrm>
        </p:grpSpPr>
        <p:sp>
          <p:nvSpPr>
            <p:cNvPr id="62" name="Овал 61"/>
            <p:cNvSpPr/>
            <p:nvPr/>
          </p:nvSpPr>
          <p:spPr>
            <a:xfrm>
              <a:off x="2152220" y="3984546"/>
              <a:ext cx="1246310" cy="124631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Овал 40"/>
            <p:cNvSpPr/>
            <p:nvPr/>
          </p:nvSpPr>
          <p:spPr>
            <a:xfrm>
              <a:off x="2299905" y="4132231"/>
              <a:ext cx="950940" cy="950940"/>
            </a:xfrm>
            <a:prstGeom prst="ellipse">
              <a:avLst/>
            </a:prstGeom>
            <a:solidFill>
              <a:schemeClr val="bg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endParaRPr lang="ru-RU" sz="2000" b="1" dirty="0">
                <a:solidFill>
                  <a:schemeClr val="tx1"/>
                </a:solidFill>
              </a:endParaRPr>
            </a:p>
          </p:txBody>
        </p:sp>
      </p:grpSp>
      <p:sp>
        <p:nvSpPr>
          <p:cNvPr id="39" name="Rectangle 38">
            <a:extLst>
              <a:ext uri="{FF2B5EF4-FFF2-40B4-BE49-F238E27FC236}">
                <a16:creationId xmlns:a16="http://schemas.microsoft.com/office/drawing/2014/main" id="{EDECC698-5B77-4A13-AA2A-1C9EC94B9198}"/>
              </a:ext>
            </a:extLst>
          </p:cNvPr>
          <p:cNvSpPr/>
          <p:nvPr/>
        </p:nvSpPr>
        <p:spPr>
          <a:xfrm>
            <a:off x="125931" y="6559591"/>
            <a:ext cx="12013717" cy="22449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900" dirty="0"/>
              <a:t>6. Heifetz, J. (2015). How to Use Your LinkedIn Profile to Power a Career Transition. </a:t>
            </a:r>
            <a:r>
              <a:rPr lang="en-US" sz="900" i="1" dirty="0"/>
              <a:t>Harvard Business Review Digital Articles</a:t>
            </a:r>
            <a:r>
              <a:rPr lang="en-US" sz="900" dirty="0"/>
              <a:t>, 2–5.</a:t>
            </a:r>
          </a:p>
        </p:txBody>
      </p:sp>
    </p:spTree>
    <p:extLst>
      <p:ext uri="{BB962C8B-B14F-4D97-AF65-F5344CB8AC3E}">
        <p14:creationId xmlns:p14="http://schemas.microsoft.com/office/powerpoint/2010/main" val="3476926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33" grpId="0"/>
      <p:bldP spid="34" grpId="0"/>
      <p:bldP spid="35" grpId="0" animBg="1"/>
      <p:bldP spid="36" grpId="0" animBg="1"/>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E2F5068-E9DD-4585-974D-F845D5972F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9908" y="1644428"/>
            <a:ext cx="3092423" cy="3071643"/>
          </a:xfrm>
          <a:prstGeom prst="rect">
            <a:avLst/>
          </a:prstGeom>
        </p:spPr>
      </p:pic>
      <p:grpSp>
        <p:nvGrpSpPr>
          <p:cNvPr id="2" name="Группа 1"/>
          <p:cNvGrpSpPr/>
          <p:nvPr/>
        </p:nvGrpSpPr>
        <p:grpSpPr>
          <a:xfrm>
            <a:off x="4106250" y="4735825"/>
            <a:ext cx="514350" cy="545489"/>
            <a:chOff x="5540928" y="4743450"/>
            <a:chExt cx="514350" cy="545489"/>
          </a:xfrm>
        </p:grpSpPr>
        <p:sp>
          <p:nvSpPr>
            <p:cNvPr id="44" name="Прямоугольник 43"/>
            <p:cNvSpPr/>
            <p:nvPr/>
          </p:nvSpPr>
          <p:spPr>
            <a:xfrm>
              <a:off x="5540928" y="4743450"/>
              <a:ext cx="514350" cy="51435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endParaRPr lang="ru-RU" dirty="0">
                <a:solidFill>
                  <a:schemeClr val="bg1"/>
                </a:solidFill>
              </a:endParaRPr>
            </a:p>
          </p:txBody>
        </p:sp>
        <p:sp>
          <p:nvSpPr>
            <p:cNvPr id="45" name="Прямоугольник 44"/>
            <p:cNvSpPr/>
            <p:nvPr/>
          </p:nvSpPr>
          <p:spPr>
            <a:xfrm>
              <a:off x="5812714" y="4909348"/>
              <a:ext cx="184730" cy="379591"/>
            </a:xfrm>
            <a:prstGeom prst="rect">
              <a:avLst/>
            </a:prstGeom>
          </p:spPr>
          <p:txBody>
            <a:bodyPr wrap="none">
              <a:spAutoFit/>
            </a:bodyPr>
            <a:lstStyle/>
            <a:p>
              <a:pPr algn="r"/>
              <a:endParaRPr lang="en-US" sz="2800" baseline="30000" dirty="0">
                <a:solidFill>
                  <a:schemeClr val="bg1"/>
                </a:solidFill>
                <a:latin typeface="Pe-icon-7-stroke" pitchFamily="2" charset="0"/>
              </a:endParaRPr>
            </a:p>
          </p:txBody>
        </p:sp>
      </p:grpSp>
      <p:sp>
        <p:nvSpPr>
          <p:cNvPr id="46" name="Прямоугольник 45"/>
          <p:cNvSpPr/>
          <p:nvPr/>
        </p:nvSpPr>
        <p:spPr>
          <a:xfrm>
            <a:off x="3737741" y="5343490"/>
            <a:ext cx="1251369" cy="369332"/>
          </a:xfrm>
          <a:prstGeom prst="rect">
            <a:avLst/>
          </a:prstGeom>
        </p:spPr>
        <p:txBody>
          <a:bodyPr wrap="none">
            <a:spAutoFit/>
          </a:bodyPr>
          <a:lstStyle/>
          <a:p>
            <a:pPr algn="ctr"/>
            <a:r>
              <a:rPr lang="en-US" b="1" dirty="0">
                <a:latin typeface="Poppins SemiBold" panose="02000000000000000000" pitchFamily="2" charset="0"/>
                <a:cs typeface="Poppins SemiBold" panose="02000000000000000000" pitchFamily="2" charset="0"/>
              </a:rPr>
              <a:t>Workshops</a:t>
            </a:r>
          </a:p>
        </p:txBody>
      </p:sp>
      <p:sp>
        <p:nvSpPr>
          <p:cNvPr id="13" name="Заголовок 1"/>
          <p:cNvSpPr txBox="1">
            <a:spLocks/>
          </p:cNvSpPr>
          <p:nvPr/>
        </p:nvSpPr>
        <p:spPr>
          <a:xfrm>
            <a:off x="569013" y="1499039"/>
            <a:ext cx="3246668"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WHAT</a:t>
            </a:r>
          </a:p>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WE DO</a:t>
            </a:r>
            <a:endParaRPr lang="en-US" b="1" spc="100" dirty="0">
              <a:solidFill>
                <a:srgbClr val="0000ED"/>
              </a:solidFill>
              <a:latin typeface="Poppins SemiBold" panose="02000000000000000000" pitchFamily="2" charset="0"/>
              <a:ea typeface="Lato" panose="020F0502020204030203" pitchFamily="34" charset="0"/>
              <a:cs typeface="Poppins SemiBold" panose="02000000000000000000" pitchFamily="2" charset="0"/>
            </a:endParaRP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6" name="Подзаголовок 2"/>
          <p:cNvSpPr txBox="1">
            <a:spLocks/>
          </p:cNvSpPr>
          <p:nvPr/>
        </p:nvSpPr>
        <p:spPr>
          <a:xfrm>
            <a:off x="569013" y="3697573"/>
            <a:ext cx="2301187" cy="20313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400" kern="0" dirty="0">
                <a:solidFill>
                  <a:schemeClr val="bg1">
                    <a:lumMod val="50000"/>
                  </a:schemeClr>
                </a:solidFill>
                <a:latin typeface="Poppins" panose="02000000000000000000" pitchFamily="2" charset="0"/>
                <a:ea typeface="Karla" pitchFamily="2" charset="0"/>
                <a:cs typeface="Poppins" panose="02000000000000000000" pitchFamily="2" charset="0"/>
              </a:rPr>
              <a:t>We are a HGSE resource created to help graduate students develop their presentation skills and to provide a space and opportunity for students to cultivate their oral and visual communication skills </a:t>
            </a:r>
            <a:endParaRPr lang="en-US" sz="14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27" name="Подзаголовок 2"/>
          <p:cNvSpPr txBox="1">
            <a:spLocks/>
          </p:cNvSpPr>
          <p:nvPr/>
        </p:nvSpPr>
        <p:spPr>
          <a:xfrm>
            <a:off x="588366" y="118460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Adobe Caslon Pro" panose="0205050205050A020403" pitchFamily="18" charset="0"/>
                <a:ea typeface="Linux Libertine" panose="02000503000000000000" pitchFamily="2" charset="0"/>
                <a:cs typeface="Poppins SemiBold" panose="02000000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About Us</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30" name="Rectangle 29">
            <a:extLst>
              <a:ext uri="{FF2B5EF4-FFF2-40B4-BE49-F238E27FC236}">
                <a16:creationId xmlns:a16="http://schemas.microsoft.com/office/drawing/2014/main" id="{F384B62F-E7E8-4CF5-867C-85F5C988B664}"/>
              </a:ext>
            </a:extLst>
          </p:cNvPr>
          <p:cNvSpPr/>
          <p:nvPr/>
        </p:nvSpPr>
        <p:spPr>
          <a:xfrm>
            <a:off x="8898409" y="1535"/>
            <a:ext cx="3357091" cy="6858000"/>
          </a:xfrm>
          <a:prstGeom prst="rect">
            <a:avLst/>
          </a:prstGeom>
          <a:solidFill>
            <a:schemeClr val="bg1">
              <a:lumMod val="85000"/>
              <a:alpha val="24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28" name="Прямая соединительная линия 27"/>
          <p:cNvCxnSpPr>
            <a:cxnSpLocks/>
          </p:cNvCxnSpPr>
          <p:nvPr/>
        </p:nvCxnSpPr>
        <p:spPr>
          <a:xfrm>
            <a:off x="681405" y="3346540"/>
            <a:ext cx="408977" cy="0"/>
          </a:xfrm>
          <a:prstGeom prst="line">
            <a:avLst/>
          </a:prstGeom>
          <a:ln w="34925">
            <a:solidFill>
              <a:srgbClr val="0E4200"/>
            </a:solidFill>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C109CB23-DA44-463F-8E93-424C3CC353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2530" y="1644428"/>
            <a:ext cx="3092423" cy="3072384"/>
          </a:xfrm>
          <a:prstGeom prst="rect">
            <a:avLst/>
          </a:prstGeom>
        </p:spPr>
      </p:pic>
      <p:pic>
        <p:nvPicPr>
          <p:cNvPr id="29" name="Picture 28">
            <a:extLst>
              <a:ext uri="{FF2B5EF4-FFF2-40B4-BE49-F238E27FC236}">
                <a16:creationId xmlns:a16="http://schemas.microsoft.com/office/drawing/2014/main" id="{BE802DA2-BF62-4387-9675-43D03B07C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5152" y="1648368"/>
            <a:ext cx="3052132" cy="3071643"/>
          </a:xfrm>
          <a:prstGeom prst="rect">
            <a:avLst/>
          </a:prstGeom>
        </p:spPr>
      </p:pic>
      <p:grpSp>
        <p:nvGrpSpPr>
          <p:cNvPr id="40" name="Группа 1">
            <a:extLst>
              <a:ext uri="{FF2B5EF4-FFF2-40B4-BE49-F238E27FC236}">
                <a16:creationId xmlns:a16="http://schemas.microsoft.com/office/drawing/2014/main" id="{EA92474C-7888-4241-9B6A-58F96874FB17}"/>
              </a:ext>
            </a:extLst>
          </p:cNvPr>
          <p:cNvGrpSpPr/>
          <p:nvPr/>
        </p:nvGrpSpPr>
        <p:grpSpPr>
          <a:xfrm>
            <a:off x="7211400" y="4735825"/>
            <a:ext cx="514350" cy="545489"/>
            <a:chOff x="5540928" y="4743450"/>
            <a:chExt cx="514350" cy="545489"/>
          </a:xfrm>
        </p:grpSpPr>
        <p:sp>
          <p:nvSpPr>
            <p:cNvPr id="41" name="Прямоугольник 43">
              <a:extLst>
                <a:ext uri="{FF2B5EF4-FFF2-40B4-BE49-F238E27FC236}">
                  <a16:creationId xmlns:a16="http://schemas.microsoft.com/office/drawing/2014/main" id="{EA15C089-DE25-46CE-BFE0-49CF9AD3231A}"/>
                </a:ext>
              </a:extLst>
            </p:cNvPr>
            <p:cNvSpPr/>
            <p:nvPr/>
          </p:nvSpPr>
          <p:spPr>
            <a:xfrm>
              <a:off x="5540928" y="4743450"/>
              <a:ext cx="514350" cy="51435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endParaRPr lang="ru-RU" dirty="0">
                <a:solidFill>
                  <a:schemeClr val="bg1"/>
                </a:solidFill>
              </a:endParaRPr>
            </a:p>
          </p:txBody>
        </p:sp>
        <p:sp>
          <p:nvSpPr>
            <p:cNvPr id="42" name="Прямоугольник 44">
              <a:extLst>
                <a:ext uri="{FF2B5EF4-FFF2-40B4-BE49-F238E27FC236}">
                  <a16:creationId xmlns:a16="http://schemas.microsoft.com/office/drawing/2014/main" id="{5BF258B3-5197-4C6A-9690-B5F80F70160A}"/>
                </a:ext>
              </a:extLst>
            </p:cNvPr>
            <p:cNvSpPr/>
            <p:nvPr/>
          </p:nvSpPr>
          <p:spPr>
            <a:xfrm>
              <a:off x="5812714" y="4909348"/>
              <a:ext cx="184730" cy="379591"/>
            </a:xfrm>
            <a:prstGeom prst="rect">
              <a:avLst/>
            </a:prstGeom>
          </p:spPr>
          <p:txBody>
            <a:bodyPr wrap="none">
              <a:spAutoFit/>
            </a:bodyPr>
            <a:lstStyle/>
            <a:p>
              <a:pPr algn="r"/>
              <a:endParaRPr lang="en-US" sz="2800" baseline="30000" dirty="0">
                <a:solidFill>
                  <a:schemeClr val="bg1"/>
                </a:solidFill>
                <a:latin typeface="Pe-icon-7-stroke" pitchFamily="2" charset="0"/>
              </a:endParaRPr>
            </a:p>
          </p:txBody>
        </p:sp>
      </p:grpSp>
      <p:sp>
        <p:nvSpPr>
          <p:cNvPr id="43" name="Прямоугольник 45">
            <a:extLst>
              <a:ext uri="{FF2B5EF4-FFF2-40B4-BE49-F238E27FC236}">
                <a16:creationId xmlns:a16="http://schemas.microsoft.com/office/drawing/2014/main" id="{092663B5-A386-44C3-8B24-55A4A85026D1}"/>
              </a:ext>
            </a:extLst>
          </p:cNvPr>
          <p:cNvSpPr/>
          <p:nvPr/>
        </p:nvSpPr>
        <p:spPr>
          <a:xfrm>
            <a:off x="6924100" y="5343490"/>
            <a:ext cx="1088952" cy="369332"/>
          </a:xfrm>
          <a:prstGeom prst="rect">
            <a:avLst/>
          </a:prstGeom>
        </p:spPr>
        <p:txBody>
          <a:bodyPr wrap="none">
            <a:spAutoFit/>
          </a:bodyPr>
          <a:lstStyle/>
          <a:p>
            <a:pPr algn="ctr"/>
            <a:r>
              <a:rPr lang="en-US" b="1" dirty="0">
                <a:latin typeface="Poppins SemiBold" panose="02000000000000000000" pitchFamily="2" charset="0"/>
                <a:cs typeface="Poppins SemiBold" panose="02000000000000000000" pitchFamily="2" charset="0"/>
              </a:rPr>
              <a:t>Webinars</a:t>
            </a:r>
          </a:p>
        </p:txBody>
      </p:sp>
      <p:grpSp>
        <p:nvGrpSpPr>
          <p:cNvPr id="50" name="Группа 1">
            <a:extLst>
              <a:ext uri="{FF2B5EF4-FFF2-40B4-BE49-F238E27FC236}">
                <a16:creationId xmlns:a16="http://schemas.microsoft.com/office/drawing/2014/main" id="{6EBAA191-40B2-4401-9882-27152C45D25D}"/>
              </a:ext>
            </a:extLst>
          </p:cNvPr>
          <p:cNvGrpSpPr/>
          <p:nvPr/>
        </p:nvGrpSpPr>
        <p:grpSpPr>
          <a:xfrm>
            <a:off x="10299702" y="4735825"/>
            <a:ext cx="514350" cy="545489"/>
            <a:chOff x="5540928" y="4743450"/>
            <a:chExt cx="514350" cy="545489"/>
          </a:xfrm>
        </p:grpSpPr>
        <p:sp>
          <p:nvSpPr>
            <p:cNvPr id="51" name="Прямоугольник 43">
              <a:extLst>
                <a:ext uri="{FF2B5EF4-FFF2-40B4-BE49-F238E27FC236}">
                  <a16:creationId xmlns:a16="http://schemas.microsoft.com/office/drawing/2014/main" id="{0AE2A2CF-30C9-4441-BB14-436C1BC3BF54}"/>
                </a:ext>
              </a:extLst>
            </p:cNvPr>
            <p:cNvSpPr/>
            <p:nvPr/>
          </p:nvSpPr>
          <p:spPr>
            <a:xfrm>
              <a:off x="5540928" y="4743450"/>
              <a:ext cx="514350" cy="51435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endParaRPr lang="ru-RU" dirty="0">
                <a:solidFill>
                  <a:schemeClr val="bg1"/>
                </a:solidFill>
              </a:endParaRPr>
            </a:p>
          </p:txBody>
        </p:sp>
        <p:sp>
          <p:nvSpPr>
            <p:cNvPr id="55" name="Прямоугольник 44">
              <a:extLst>
                <a:ext uri="{FF2B5EF4-FFF2-40B4-BE49-F238E27FC236}">
                  <a16:creationId xmlns:a16="http://schemas.microsoft.com/office/drawing/2014/main" id="{606245BD-D467-4B15-9958-96E2094762B7}"/>
                </a:ext>
              </a:extLst>
            </p:cNvPr>
            <p:cNvSpPr/>
            <p:nvPr/>
          </p:nvSpPr>
          <p:spPr>
            <a:xfrm>
              <a:off x="5812714" y="4909348"/>
              <a:ext cx="184730" cy="379591"/>
            </a:xfrm>
            <a:prstGeom prst="rect">
              <a:avLst/>
            </a:prstGeom>
          </p:spPr>
          <p:txBody>
            <a:bodyPr wrap="none">
              <a:spAutoFit/>
            </a:bodyPr>
            <a:lstStyle/>
            <a:p>
              <a:pPr algn="r"/>
              <a:endParaRPr lang="en-US" sz="2800" baseline="30000" dirty="0">
                <a:solidFill>
                  <a:schemeClr val="bg1"/>
                </a:solidFill>
                <a:latin typeface="Pe-icon-7-stroke" pitchFamily="2" charset="0"/>
              </a:endParaRPr>
            </a:p>
          </p:txBody>
        </p:sp>
      </p:grpSp>
      <p:sp>
        <p:nvSpPr>
          <p:cNvPr id="56" name="Прямоугольник 45">
            <a:extLst>
              <a:ext uri="{FF2B5EF4-FFF2-40B4-BE49-F238E27FC236}">
                <a16:creationId xmlns:a16="http://schemas.microsoft.com/office/drawing/2014/main" id="{612B3978-88F5-4DD9-85C6-679A1D063723}"/>
              </a:ext>
            </a:extLst>
          </p:cNvPr>
          <p:cNvSpPr/>
          <p:nvPr/>
        </p:nvSpPr>
        <p:spPr>
          <a:xfrm>
            <a:off x="9812702" y="5343490"/>
            <a:ext cx="1488356" cy="369332"/>
          </a:xfrm>
          <a:prstGeom prst="rect">
            <a:avLst/>
          </a:prstGeom>
        </p:spPr>
        <p:txBody>
          <a:bodyPr wrap="none">
            <a:spAutoFit/>
          </a:bodyPr>
          <a:lstStyle/>
          <a:p>
            <a:pPr algn="ctr"/>
            <a:r>
              <a:rPr lang="en-US" b="1" dirty="0">
                <a:latin typeface="Poppins SemiBold" panose="02000000000000000000" pitchFamily="2" charset="0"/>
                <a:cs typeface="Poppins SemiBold" panose="02000000000000000000" pitchFamily="2" charset="0"/>
              </a:rPr>
              <a:t>Consultations</a:t>
            </a:r>
          </a:p>
        </p:txBody>
      </p:sp>
      <p:sp>
        <p:nvSpPr>
          <p:cNvPr id="22" name="TextBox 21">
            <a:extLst>
              <a:ext uri="{FF2B5EF4-FFF2-40B4-BE49-F238E27FC236}">
                <a16:creationId xmlns:a16="http://schemas.microsoft.com/office/drawing/2014/main" id="{8A440199-6E11-4807-99A1-08E061D30A69}"/>
              </a:ext>
            </a:extLst>
          </p:cNvPr>
          <p:cNvSpPr txBox="1"/>
          <p:nvPr/>
        </p:nvSpPr>
        <p:spPr>
          <a:xfrm>
            <a:off x="588366" y="6324036"/>
            <a:ext cx="11420922" cy="230832"/>
          </a:xfrm>
          <a:prstGeom prst="rect">
            <a:avLst/>
          </a:prstGeom>
          <a:noFill/>
        </p:spPr>
        <p:txBody>
          <a:bodyPr wrap="square" rtlCol="0">
            <a:spAutoFit/>
          </a:bodyPr>
          <a:lstStyle/>
          <a:p>
            <a:r>
              <a:rPr lang="en-US" sz="900" kern="0" dirty="0">
                <a:solidFill>
                  <a:schemeClr val="bg1">
                    <a:lumMod val="50000"/>
                  </a:schemeClr>
                </a:solidFill>
                <a:latin typeface="Poppins" panose="02000000000000000000" pitchFamily="2" charset="0"/>
              </a:rPr>
              <a:t>Note: all photos included in this presentation are from Unsplash.com, a free online service that provides professional quality photos which can be used for commercial or non-commercial purposes without the need of permission or credit</a:t>
            </a:r>
          </a:p>
        </p:txBody>
      </p:sp>
    </p:spTree>
    <p:extLst>
      <p:ext uri="{BB962C8B-B14F-4D97-AF65-F5344CB8AC3E}">
        <p14:creationId xmlns:p14="http://schemas.microsoft.com/office/powerpoint/2010/main" val="113726776"/>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5623976" y="652613"/>
            <a:ext cx="1371600" cy="1371600"/>
            <a:chOff x="571169" y="1087922"/>
            <a:chExt cx="647651" cy="645711"/>
          </a:xfrm>
          <a:solidFill>
            <a:srgbClr val="39FF00"/>
          </a:solidFill>
        </p:grpSpPr>
        <p:sp>
          <p:nvSpPr>
            <p:cNvPr id="4" name="Прямоугольник 3"/>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971605" y="1385181"/>
              <a:ext cx="189381" cy="217339"/>
            </a:xfrm>
            <a:prstGeom prst="rect">
              <a:avLst/>
            </a:prstGeom>
            <a:grpFill/>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1</a:t>
            </a:r>
          </a:p>
          <a:p>
            <a:r>
              <a:rPr lang="en-US" sz="4000"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Optimize Your  </a:t>
            </a:r>
          </a:p>
          <a:p>
            <a:r>
              <a:rPr lang="en-US" sz="4000"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Headline  </a:t>
            </a:r>
            <a:endParaRPr lang="en-US" sz="4000" spc="100" dirty="0">
              <a:solidFill>
                <a:schemeClr val="bg1"/>
              </a:solidFill>
              <a:latin typeface="Nixie"/>
              <a:ea typeface="Lato" panose="020F0502020204030203" pitchFamily="34" charset="0"/>
              <a:cs typeface="Poppins SemiBold" panose="02000000000000000000" pitchFamily="2" charset="0"/>
            </a:endParaRP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3" name="Подзаголовок 2"/>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LINKEDIN DEEP DIVE</a:t>
            </a:r>
          </a:p>
        </p:txBody>
      </p:sp>
      <p:sp>
        <p:nvSpPr>
          <p:cNvPr id="35" name="Подзаголовок 2"/>
          <p:cNvSpPr txBox="1">
            <a:spLocks/>
          </p:cNvSpPr>
          <p:nvPr/>
        </p:nvSpPr>
        <p:spPr>
          <a:xfrm>
            <a:off x="921178" y="3467843"/>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By default, this space is reserved for your current job description, instead make it an eye-catching headline about your professional self </a:t>
            </a:r>
          </a:p>
        </p:txBody>
      </p:sp>
      <p:pic>
        <p:nvPicPr>
          <p:cNvPr id="8" name="Picture 7">
            <a:extLst>
              <a:ext uri="{FF2B5EF4-FFF2-40B4-BE49-F238E27FC236}">
                <a16:creationId xmlns:a16="http://schemas.microsoft.com/office/drawing/2014/main" id="{C862318B-65B0-470C-AC62-D791A6343D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26183"/>
            <a:ext cx="2404720" cy="2031818"/>
          </a:xfrm>
          <a:prstGeom prst="rect">
            <a:avLst/>
          </a:prstGeom>
        </p:spPr>
      </p:pic>
      <p:pic>
        <p:nvPicPr>
          <p:cNvPr id="18" name="Picture 17">
            <a:extLst>
              <a:ext uri="{FF2B5EF4-FFF2-40B4-BE49-F238E27FC236}">
                <a16:creationId xmlns:a16="http://schemas.microsoft.com/office/drawing/2014/main" id="{16800512-91EB-497C-8A13-57844CB7D7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871" y="4826183"/>
            <a:ext cx="2404720" cy="2031818"/>
          </a:xfrm>
          <a:prstGeom prst="rect">
            <a:avLst/>
          </a:prstGeom>
        </p:spPr>
      </p:pic>
      <p:sp>
        <p:nvSpPr>
          <p:cNvPr id="19" name="Подзаголовок 2">
            <a:extLst>
              <a:ext uri="{FF2B5EF4-FFF2-40B4-BE49-F238E27FC236}">
                <a16:creationId xmlns:a16="http://schemas.microsoft.com/office/drawing/2014/main" id="{22387E37-BC5D-430D-B0DA-17C46B709E6B}"/>
              </a:ext>
            </a:extLst>
          </p:cNvPr>
          <p:cNvSpPr txBox="1">
            <a:spLocks/>
          </p:cNvSpPr>
          <p:nvPr/>
        </p:nvSpPr>
        <p:spPr>
          <a:xfrm>
            <a:off x="7197668" y="652613"/>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KEEP IT SHORT AND SWEET</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You only have ~120 characters</a:t>
            </a:r>
          </a:p>
        </p:txBody>
      </p:sp>
      <p:grpSp>
        <p:nvGrpSpPr>
          <p:cNvPr id="30" name="Группа 19">
            <a:extLst>
              <a:ext uri="{FF2B5EF4-FFF2-40B4-BE49-F238E27FC236}">
                <a16:creationId xmlns:a16="http://schemas.microsoft.com/office/drawing/2014/main" id="{7DD1FB96-7716-413B-88CB-2322C90F94AF}"/>
              </a:ext>
            </a:extLst>
          </p:cNvPr>
          <p:cNvGrpSpPr/>
          <p:nvPr/>
        </p:nvGrpSpPr>
        <p:grpSpPr>
          <a:xfrm>
            <a:off x="5623976" y="2570329"/>
            <a:ext cx="1371600" cy="1371600"/>
            <a:chOff x="571169" y="1087922"/>
            <a:chExt cx="647651" cy="645711"/>
          </a:xfrm>
          <a:solidFill>
            <a:srgbClr val="39FF00"/>
          </a:solidFill>
        </p:grpSpPr>
        <p:sp>
          <p:nvSpPr>
            <p:cNvPr id="31" name="Прямоугольник 3">
              <a:extLst>
                <a:ext uri="{FF2B5EF4-FFF2-40B4-BE49-F238E27FC236}">
                  <a16:creationId xmlns:a16="http://schemas.microsoft.com/office/drawing/2014/main" id="{52669CCC-1794-4078-AC41-EBE574C1B4B2}"/>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Прямоугольник 4">
              <a:extLst>
                <a:ext uri="{FF2B5EF4-FFF2-40B4-BE49-F238E27FC236}">
                  <a16:creationId xmlns:a16="http://schemas.microsoft.com/office/drawing/2014/main" id="{5A3EC224-8158-4F37-B731-D4F9AE67B6CB}"/>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Прямоугольник 5">
              <a:extLst>
                <a:ext uri="{FF2B5EF4-FFF2-40B4-BE49-F238E27FC236}">
                  <a16:creationId xmlns:a16="http://schemas.microsoft.com/office/drawing/2014/main" id="{403469ED-B3AC-4949-B44F-93BEA045F6AD}"/>
                </a:ext>
              </a:extLst>
            </p:cNvPr>
            <p:cNvSpPr/>
            <p:nvPr/>
          </p:nvSpPr>
          <p:spPr>
            <a:xfrm>
              <a:off x="964794" y="1385181"/>
              <a:ext cx="196193" cy="217339"/>
            </a:xfrm>
            <a:prstGeom prst="rect">
              <a:avLst/>
            </a:prstGeom>
            <a:grpFill/>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sp>
        <p:nvSpPr>
          <p:cNvPr id="40" name="Подзаголовок 2">
            <a:extLst>
              <a:ext uri="{FF2B5EF4-FFF2-40B4-BE49-F238E27FC236}">
                <a16:creationId xmlns:a16="http://schemas.microsoft.com/office/drawing/2014/main" id="{6653991C-C262-45F2-B2C1-A8311505C17E}"/>
              </a:ext>
            </a:extLst>
          </p:cNvPr>
          <p:cNvSpPr txBox="1">
            <a:spLocks/>
          </p:cNvSpPr>
          <p:nvPr/>
        </p:nvSpPr>
        <p:spPr>
          <a:xfrm>
            <a:off x="7197668" y="2574611"/>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PRIORITIZE &amp; MAKE IT COUNT</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What do you most want a prospective employer to remember about you? This is your “hook” to get employers to click into your profile. </a:t>
            </a:r>
          </a:p>
        </p:txBody>
      </p:sp>
      <p:sp>
        <p:nvSpPr>
          <p:cNvPr id="28" name="Подзаголовок 2">
            <a:extLst>
              <a:ext uri="{FF2B5EF4-FFF2-40B4-BE49-F238E27FC236}">
                <a16:creationId xmlns:a16="http://schemas.microsoft.com/office/drawing/2014/main" id="{D7340E82-B55F-451F-AC0A-3D1EB9434901}"/>
              </a:ext>
            </a:extLst>
          </p:cNvPr>
          <p:cNvSpPr txBox="1">
            <a:spLocks/>
          </p:cNvSpPr>
          <p:nvPr/>
        </p:nvSpPr>
        <p:spPr>
          <a:xfrm>
            <a:off x="5703462" y="4220962"/>
            <a:ext cx="5628025" cy="2426892"/>
          </a:xfrm>
          <a:prstGeom prst="rect">
            <a:avLst/>
          </a:prstGeom>
          <a:ln>
            <a:solidFill>
              <a:srgbClr val="0E420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HONEST ASSESSMENT</a:t>
            </a:r>
          </a:p>
          <a:p>
            <a:pPr marL="0" indent="0">
              <a:lnSpc>
                <a:spcPts val="1500"/>
              </a:lnSpc>
              <a:spcBef>
                <a:spcPts val="1200"/>
              </a:spcBef>
              <a:buNone/>
            </a:pPr>
            <a:r>
              <a:rPr lang="en-US" sz="1400" b="1" dirty="0">
                <a:latin typeface="Poppins" panose="02000000000000000000" pitchFamily="2" charset="0"/>
                <a:ea typeface="Karla" pitchFamily="2" charset="0"/>
                <a:cs typeface="Poppins" panose="02000000000000000000" pitchFamily="2" charset="0"/>
              </a:rPr>
              <a:t>Search for people in LinkedIn similar to you </a:t>
            </a:r>
          </a:p>
          <a:p>
            <a:pPr marL="0" indent="0">
              <a:lnSpc>
                <a:spcPts val="1500"/>
              </a:lnSpc>
              <a:spcBef>
                <a:spcPts val="1200"/>
              </a:spcBef>
              <a:buNone/>
            </a:pPr>
            <a:r>
              <a:rPr lang="en-US" sz="1400" b="1" dirty="0">
                <a:latin typeface="Poppins" panose="02000000000000000000" pitchFamily="2" charset="0"/>
                <a:ea typeface="Karla" pitchFamily="2" charset="0"/>
                <a:cs typeface="Poppins" panose="02000000000000000000" pitchFamily="2" charset="0"/>
              </a:rPr>
              <a:t>How does your headline compare to your peers? </a:t>
            </a:r>
          </a:p>
          <a:p>
            <a:pPr marL="0" indent="0">
              <a:lnSpc>
                <a:spcPts val="1500"/>
              </a:lnSpc>
              <a:spcBef>
                <a:spcPts val="1200"/>
              </a:spcBef>
              <a:buNone/>
            </a:pPr>
            <a:r>
              <a:rPr lang="en-US" sz="1400" b="1" dirty="0">
                <a:latin typeface="Poppins" panose="02000000000000000000" pitchFamily="2" charset="0"/>
                <a:ea typeface="Karla" pitchFamily="2" charset="0"/>
                <a:cs typeface="Poppins" panose="02000000000000000000" pitchFamily="2" charset="0"/>
              </a:rPr>
              <a:t>Honest Assessment – Do you stand out? </a:t>
            </a:r>
          </a:p>
          <a:p>
            <a:pPr marL="457200" lvl="1" indent="0">
              <a:lnSpc>
                <a:spcPts val="1500"/>
              </a:lnSpc>
              <a:spcBef>
                <a:spcPts val="1200"/>
              </a:spcBef>
              <a:buNone/>
            </a:pPr>
            <a:r>
              <a:rPr lang="en-US" sz="1400" b="1" dirty="0">
                <a:latin typeface="Poppins" panose="02000000000000000000" pitchFamily="2" charset="0"/>
                <a:ea typeface="Karla" pitchFamily="2" charset="0"/>
                <a:cs typeface="Poppins" panose="02000000000000000000" pitchFamily="2" charset="0"/>
              </a:rPr>
              <a:t>* Would you be compelled to click into your profile? </a:t>
            </a:r>
          </a:p>
          <a:p>
            <a:pPr marL="457200" lvl="1" indent="0">
              <a:lnSpc>
                <a:spcPts val="1500"/>
              </a:lnSpc>
              <a:spcBef>
                <a:spcPts val="1200"/>
              </a:spcBef>
              <a:buNone/>
            </a:pPr>
            <a:r>
              <a:rPr lang="en-US" sz="1400" b="1" dirty="0">
                <a:latin typeface="Poppins" panose="02000000000000000000" pitchFamily="2" charset="0"/>
                <a:ea typeface="Karla" pitchFamily="2" charset="0"/>
                <a:cs typeface="Poppins" panose="02000000000000000000" pitchFamily="2" charset="0"/>
              </a:rPr>
              <a:t>* Why or why not?</a:t>
            </a:r>
          </a:p>
        </p:txBody>
      </p:sp>
    </p:spTree>
    <p:extLst>
      <p:ext uri="{BB962C8B-B14F-4D97-AF65-F5344CB8AC3E}">
        <p14:creationId xmlns:p14="http://schemas.microsoft.com/office/powerpoint/2010/main" val="18569419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0"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2</a:t>
            </a:r>
          </a:p>
          <a:p>
            <a:r>
              <a:rPr lang="en-US" sz="4000"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Tell Your </a:t>
            </a:r>
          </a:p>
          <a:p>
            <a:r>
              <a:rPr lang="en-US" sz="4000"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Story </a:t>
            </a:r>
            <a:endParaRPr lang="en-US" sz="4000" spc="100" dirty="0">
              <a:solidFill>
                <a:schemeClr val="bg1"/>
              </a:solidFill>
              <a:latin typeface="Nixie"/>
              <a:ea typeface="Lato" panose="020F0502020204030203" pitchFamily="34" charset="0"/>
              <a:cs typeface="Poppins SemiBold" panose="02000000000000000000" pitchFamily="2" charset="0"/>
            </a:endParaRP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17" name="Подзаголовок 2">
            <a:extLst>
              <a:ext uri="{FF2B5EF4-FFF2-40B4-BE49-F238E27FC236}">
                <a16:creationId xmlns:a16="http://schemas.microsoft.com/office/drawing/2014/main" id="{D362CEF6-7F7D-473B-A351-B74610D89F1F}"/>
              </a:ext>
            </a:extLst>
          </p:cNvPr>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LINKEDIN DEEP DIVE</a:t>
            </a:r>
          </a:p>
        </p:txBody>
      </p:sp>
      <p:sp>
        <p:nvSpPr>
          <p:cNvPr id="25" name="Подзаголовок 2">
            <a:extLst>
              <a:ext uri="{FF2B5EF4-FFF2-40B4-BE49-F238E27FC236}">
                <a16:creationId xmlns:a16="http://schemas.microsoft.com/office/drawing/2014/main" id="{138476ED-FFE9-478F-8859-494EE2EAE591}"/>
              </a:ext>
            </a:extLst>
          </p:cNvPr>
          <p:cNvSpPr txBox="1">
            <a:spLocks/>
          </p:cNvSpPr>
          <p:nvPr/>
        </p:nvSpPr>
        <p:spPr>
          <a:xfrm>
            <a:off x="7197668" y="361500"/>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CONVEY YOUR VALUE ADD</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Your descriptions of what you do should help your listener learn how you can add value </a:t>
            </a:r>
          </a:p>
        </p:txBody>
      </p:sp>
      <p:sp>
        <p:nvSpPr>
          <p:cNvPr id="34" name="Подзаголовок 2">
            <a:extLst>
              <a:ext uri="{FF2B5EF4-FFF2-40B4-BE49-F238E27FC236}">
                <a16:creationId xmlns:a16="http://schemas.microsoft.com/office/drawing/2014/main" id="{075FA775-3AC7-4269-BD67-990346D754B9}"/>
              </a:ext>
            </a:extLst>
          </p:cNvPr>
          <p:cNvSpPr txBox="1">
            <a:spLocks/>
          </p:cNvSpPr>
          <p:nvPr/>
        </p:nvSpPr>
        <p:spPr>
          <a:xfrm>
            <a:off x="7197668" y="2025846"/>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WHAT’S YOUR IMPACT THROUGH WHAT YOU DO </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Think of this as your “tag line” </a:t>
            </a:r>
          </a:p>
        </p:txBody>
      </p:sp>
      <p:pic>
        <p:nvPicPr>
          <p:cNvPr id="26" name="Picture 25">
            <a:extLst>
              <a:ext uri="{FF2B5EF4-FFF2-40B4-BE49-F238E27FC236}">
                <a16:creationId xmlns:a16="http://schemas.microsoft.com/office/drawing/2014/main" id="{4FD3D58A-259B-46C6-933E-B2862DB7B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2" y="5013230"/>
            <a:ext cx="1844770" cy="1844770"/>
          </a:xfrm>
          <a:prstGeom prst="rect">
            <a:avLst/>
          </a:prstGeom>
        </p:spPr>
      </p:pic>
      <p:pic>
        <p:nvPicPr>
          <p:cNvPr id="27" name="Picture 26">
            <a:extLst>
              <a:ext uri="{FF2B5EF4-FFF2-40B4-BE49-F238E27FC236}">
                <a16:creationId xmlns:a16="http://schemas.microsoft.com/office/drawing/2014/main" id="{21CC8E2B-41D4-4182-9C64-FA3BD062A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759" y="5013230"/>
            <a:ext cx="1844770" cy="1844770"/>
          </a:xfrm>
          <a:prstGeom prst="rect">
            <a:avLst/>
          </a:prstGeom>
        </p:spPr>
      </p:pic>
      <p:pic>
        <p:nvPicPr>
          <p:cNvPr id="28" name="Picture 27">
            <a:extLst>
              <a:ext uri="{FF2B5EF4-FFF2-40B4-BE49-F238E27FC236}">
                <a16:creationId xmlns:a16="http://schemas.microsoft.com/office/drawing/2014/main" id="{BD3D3754-9A2D-4FDC-AA49-7F71BC490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3205" y="5013230"/>
            <a:ext cx="1844770" cy="1844770"/>
          </a:xfrm>
          <a:prstGeom prst="rect">
            <a:avLst/>
          </a:prstGeom>
        </p:spPr>
      </p:pic>
      <p:sp>
        <p:nvSpPr>
          <p:cNvPr id="42" name="Подзаголовок 2">
            <a:extLst>
              <a:ext uri="{FF2B5EF4-FFF2-40B4-BE49-F238E27FC236}">
                <a16:creationId xmlns:a16="http://schemas.microsoft.com/office/drawing/2014/main" id="{90DECFC2-8A8A-4094-9D4E-C114B4E830EF}"/>
              </a:ext>
            </a:extLst>
          </p:cNvPr>
          <p:cNvSpPr txBox="1">
            <a:spLocks/>
          </p:cNvSpPr>
          <p:nvPr/>
        </p:nvSpPr>
        <p:spPr>
          <a:xfrm>
            <a:off x="7197668" y="3651050"/>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WHAT’S NEXT?</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Tell prospective employers your next steps and goals. Be specific and passionate. How do prospective employers fit? </a:t>
            </a:r>
          </a:p>
        </p:txBody>
      </p:sp>
      <p:grpSp>
        <p:nvGrpSpPr>
          <p:cNvPr id="43" name="Группа 19">
            <a:extLst>
              <a:ext uri="{FF2B5EF4-FFF2-40B4-BE49-F238E27FC236}">
                <a16:creationId xmlns:a16="http://schemas.microsoft.com/office/drawing/2014/main" id="{79E9EE87-E67C-42F1-9D51-FDA4067E7C66}"/>
              </a:ext>
            </a:extLst>
          </p:cNvPr>
          <p:cNvGrpSpPr/>
          <p:nvPr/>
        </p:nvGrpSpPr>
        <p:grpSpPr>
          <a:xfrm>
            <a:off x="5703462" y="362419"/>
            <a:ext cx="1371600" cy="1371600"/>
            <a:chOff x="571169" y="1087922"/>
            <a:chExt cx="647651" cy="645711"/>
          </a:xfrm>
          <a:solidFill>
            <a:srgbClr val="39FF00"/>
          </a:solidFill>
        </p:grpSpPr>
        <p:sp>
          <p:nvSpPr>
            <p:cNvPr id="44" name="Прямоугольник 3">
              <a:extLst>
                <a:ext uri="{FF2B5EF4-FFF2-40B4-BE49-F238E27FC236}">
                  <a16:creationId xmlns:a16="http://schemas.microsoft.com/office/drawing/2014/main" id="{A248360F-C6BC-4C43-81EC-10691939FD4B}"/>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5" name="Прямоугольник 4">
              <a:extLst>
                <a:ext uri="{FF2B5EF4-FFF2-40B4-BE49-F238E27FC236}">
                  <a16:creationId xmlns:a16="http://schemas.microsoft.com/office/drawing/2014/main" id="{2F5EAC36-74DB-4AD1-B234-65911B83834E}"/>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6" name="Прямоугольник 5">
              <a:extLst>
                <a:ext uri="{FF2B5EF4-FFF2-40B4-BE49-F238E27FC236}">
                  <a16:creationId xmlns:a16="http://schemas.microsoft.com/office/drawing/2014/main" id="{566367C4-F956-4FC0-AECE-8954CC7AE015}"/>
                </a:ext>
              </a:extLst>
            </p:cNvPr>
            <p:cNvSpPr/>
            <p:nvPr/>
          </p:nvSpPr>
          <p:spPr>
            <a:xfrm>
              <a:off x="971605" y="1385181"/>
              <a:ext cx="189381" cy="217339"/>
            </a:xfrm>
            <a:prstGeom prst="rect">
              <a:avLst/>
            </a:prstGeom>
            <a:grpFill/>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grpSp>
        <p:nvGrpSpPr>
          <p:cNvPr id="47" name="Группа 19">
            <a:extLst>
              <a:ext uri="{FF2B5EF4-FFF2-40B4-BE49-F238E27FC236}">
                <a16:creationId xmlns:a16="http://schemas.microsoft.com/office/drawing/2014/main" id="{A3ED880E-E884-49F3-906E-0C4C5F64C328}"/>
              </a:ext>
            </a:extLst>
          </p:cNvPr>
          <p:cNvGrpSpPr/>
          <p:nvPr/>
        </p:nvGrpSpPr>
        <p:grpSpPr>
          <a:xfrm>
            <a:off x="5703462" y="2025846"/>
            <a:ext cx="1371600" cy="1371600"/>
            <a:chOff x="571169" y="1087922"/>
            <a:chExt cx="647651" cy="645711"/>
          </a:xfrm>
          <a:solidFill>
            <a:srgbClr val="39FF00"/>
          </a:solidFill>
        </p:grpSpPr>
        <p:sp>
          <p:nvSpPr>
            <p:cNvPr id="48" name="Прямоугольник 3">
              <a:extLst>
                <a:ext uri="{FF2B5EF4-FFF2-40B4-BE49-F238E27FC236}">
                  <a16:creationId xmlns:a16="http://schemas.microsoft.com/office/drawing/2014/main" id="{9B8CC85B-3866-4CCA-8039-E346577E4045}"/>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Прямоугольник 4">
              <a:extLst>
                <a:ext uri="{FF2B5EF4-FFF2-40B4-BE49-F238E27FC236}">
                  <a16:creationId xmlns:a16="http://schemas.microsoft.com/office/drawing/2014/main" id="{941755DC-1D53-4967-A739-EBAAA416DDF8}"/>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0" name="Прямоугольник 5">
              <a:extLst>
                <a:ext uri="{FF2B5EF4-FFF2-40B4-BE49-F238E27FC236}">
                  <a16:creationId xmlns:a16="http://schemas.microsoft.com/office/drawing/2014/main" id="{7C197705-2059-48B6-9ED5-1C04DB273975}"/>
                </a:ext>
              </a:extLst>
            </p:cNvPr>
            <p:cNvSpPr/>
            <p:nvPr/>
          </p:nvSpPr>
          <p:spPr>
            <a:xfrm>
              <a:off x="964794" y="1385181"/>
              <a:ext cx="196193" cy="217339"/>
            </a:xfrm>
            <a:prstGeom prst="rect">
              <a:avLst/>
            </a:prstGeom>
            <a:grpFill/>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grpSp>
        <p:nvGrpSpPr>
          <p:cNvPr id="51" name="Группа 19">
            <a:extLst>
              <a:ext uri="{FF2B5EF4-FFF2-40B4-BE49-F238E27FC236}">
                <a16:creationId xmlns:a16="http://schemas.microsoft.com/office/drawing/2014/main" id="{73E743BC-E635-4693-8703-8F5BCB4A51A3}"/>
              </a:ext>
            </a:extLst>
          </p:cNvPr>
          <p:cNvGrpSpPr/>
          <p:nvPr/>
        </p:nvGrpSpPr>
        <p:grpSpPr>
          <a:xfrm>
            <a:off x="5703462" y="3651050"/>
            <a:ext cx="1371600" cy="1371600"/>
            <a:chOff x="571169" y="1087922"/>
            <a:chExt cx="647651" cy="645711"/>
          </a:xfrm>
          <a:solidFill>
            <a:srgbClr val="39FF00"/>
          </a:solidFill>
        </p:grpSpPr>
        <p:sp>
          <p:nvSpPr>
            <p:cNvPr id="52" name="Прямоугольник 3">
              <a:extLst>
                <a:ext uri="{FF2B5EF4-FFF2-40B4-BE49-F238E27FC236}">
                  <a16:creationId xmlns:a16="http://schemas.microsoft.com/office/drawing/2014/main" id="{AC86FD6E-5631-4816-83D9-88F6D73A3C0F}"/>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Прямоугольник 4">
              <a:extLst>
                <a:ext uri="{FF2B5EF4-FFF2-40B4-BE49-F238E27FC236}">
                  <a16:creationId xmlns:a16="http://schemas.microsoft.com/office/drawing/2014/main" id="{23B53807-5B2B-482C-AC4B-326F9C16C813}"/>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4" name="Прямоугольник 5">
              <a:extLst>
                <a:ext uri="{FF2B5EF4-FFF2-40B4-BE49-F238E27FC236}">
                  <a16:creationId xmlns:a16="http://schemas.microsoft.com/office/drawing/2014/main" id="{88398265-E826-4E23-8C57-781B65FD0122}"/>
                </a:ext>
              </a:extLst>
            </p:cNvPr>
            <p:cNvSpPr/>
            <p:nvPr/>
          </p:nvSpPr>
          <p:spPr>
            <a:xfrm>
              <a:off x="979932" y="1385181"/>
              <a:ext cx="181054" cy="217339"/>
            </a:xfrm>
            <a:prstGeom prst="rect">
              <a:avLst/>
            </a:prstGeom>
            <a:grpFill/>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55" name="Подзаголовок 2">
            <a:extLst>
              <a:ext uri="{FF2B5EF4-FFF2-40B4-BE49-F238E27FC236}">
                <a16:creationId xmlns:a16="http://schemas.microsoft.com/office/drawing/2014/main" id="{8B864ABA-085A-4D79-AD15-13AEFA239C26}"/>
              </a:ext>
            </a:extLst>
          </p:cNvPr>
          <p:cNvSpPr txBox="1">
            <a:spLocks/>
          </p:cNvSpPr>
          <p:nvPr/>
        </p:nvSpPr>
        <p:spPr>
          <a:xfrm>
            <a:off x="5703462" y="5276254"/>
            <a:ext cx="5628025" cy="1371600"/>
          </a:xfrm>
          <a:prstGeom prst="rect">
            <a:avLst/>
          </a:prstGeom>
          <a:ln>
            <a:solidFill>
              <a:srgbClr val="0E420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CRAFT YOUR NARRATIVE </a:t>
            </a:r>
          </a:p>
          <a:p>
            <a:pPr marL="0" indent="0">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This is your opportunity to tell a cohesive story about your employment history that bring unity to any potentially disparate work experiences.</a:t>
            </a:r>
          </a:p>
        </p:txBody>
      </p:sp>
      <p:sp>
        <p:nvSpPr>
          <p:cNvPr id="24" name="Подзаголовок 2">
            <a:extLst>
              <a:ext uri="{FF2B5EF4-FFF2-40B4-BE49-F238E27FC236}">
                <a16:creationId xmlns:a16="http://schemas.microsoft.com/office/drawing/2014/main" id="{71B4F1EE-ABF4-41CC-BEA0-C62D739CF8D7}"/>
              </a:ext>
            </a:extLst>
          </p:cNvPr>
          <p:cNvSpPr txBox="1">
            <a:spLocks/>
          </p:cNvSpPr>
          <p:nvPr/>
        </p:nvSpPr>
        <p:spPr>
          <a:xfrm>
            <a:off x="921178" y="3467843"/>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This section is akin to  your digital elevator pitch. Use this space to tell employers why you’re unique, what you’ve accomplished and what you want to do next</a:t>
            </a:r>
          </a:p>
        </p:txBody>
      </p:sp>
    </p:spTree>
    <p:extLst>
      <p:ext uri="{BB962C8B-B14F-4D97-AF65-F5344CB8AC3E}">
        <p14:creationId xmlns:p14="http://schemas.microsoft.com/office/powerpoint/2010/main" val="37248611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42"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3</a:t>
            </a:r>
          </a:p>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Tailor Your </a:t>
            </a:r>
          </a:p>
          <a:p>
            <a:r>
              <a:rPr lang="en-US" sz="4000"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Experiences</a:t>
            </a:r>
            <a:endParaRPr lang="en-US" sz="4000" spc="100" dirty="0">
              <a:solidFill>
                <a:schemeClr val="bg1"/>
              </a:solidFill>
              <a:latin typeface="Nixie"/>
              <a:ea typeface="Lato" panose="020F0502020204030203" pitchFamily="34" charset="0"/>
              <a:cs typeface="Poppins SemiBold" panose="02000000000000000000" pitchFamily="2" charset="0"/>
            </a:endParaRP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0" name="Текст 11">
            <a:extLst>
              <a:ext uri="{FF2B5EF4-FFF2-40B4-BE49-F238E27FC236}">
                <a16:creationId xmlns:a16="http://schemas.microsoft.com/office/drawing/2014/main" id="{27F62B35-23E9-4BD3-8BEF-29E2109C592C}"/>
              </a:ext>
            </a:extLst>
          </p:cNvPr>
          <p:cNvSpPr txBox="1">
            <a:spLocks/>
          </p:cNvSpPr>
          <p:nvPr/>
        </p:nvSpPr>
        <p:spPr>
          <a:xfrm>
            <a:off x="5623976" y="4149727"/>
            <a:ext cx="2420110" cy="3362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accent1">
                    <a:lumMod val="75000"/>
                  </a:schemeClr>
                </a:solidFill>
                <a:latin typeface="Poppins SemiBold" panose="02000000000000000000" pitchFamily="2" charset="0"/>
                <a:cs typeface="Poppins SemiBold" panose="02000000000000000000" pitchFamily="2" charset="0"/>
              </a:rPr>
              <a:t>Examples </a:t>
            </a:r>
          </a:p>
        </p:txBody>
      </p:sp>
      <p:sp>
        <p:nvSpPr>
          <p:cNvPr id="28" name="Подзаголовок 2">
            <a:extLst>
              <a:ext uri="{FF2B5EF4-FFF2-40B4-BE49-F238E27FC236}">
                <a16:creationId xmlns:a16="http://schemas.microsoft.com/office/drawing/2014/main" id="{8D157906-D7BE-44B4-A1EA-9DAED645F6D1}"/>
              </a:ext>
            </a:extLst>
          </p:cNvPr>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LINKEDIN DEEP DIVE</a:t>
            </a:r>
          </a:p>
        </p:txBody>
      </p:sp>
      <p:pic>
        <p:nvPicPr>
          <p:cNvPr id="4" name="Picture 3">
            <a:extLst>
              <a:ext uri="{FF2B5EF4-FFF2-40B4-BE49-F238E27FC236}">
                <a16:creationId xmlns:a16="http://schemas.microsoft.com/office/drawing/2014/main" id="{E0158FD5-2706-4E71-889A-9FE10DBEBD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9" y="5101124"/>
            <a:ext cx="1429417" cy="1743931"/>
          </a:xfrm>
          <a:prstGeom prst="rect">
            <a:avLst/>
          </a:prstGeom>
          <a:ln>
            <a:noFill/>
          </a:ln>
        </p:spPr>
      </p:pic>
      <p:pic>
        <p:nvPicPr>
          <p:cNvPr id="42" name="Picture 41">
            <a:extLst>
              <a:ext uri="{FF2B5EF4-FFF2-40B4-BE49-F238E27FC236}">
                <a16:creationId xmlns:a16="http://schemas.microsoft.com/office/drawing/2014/main" id="{6330769A-0C25-4C98-AF97-E83D0A019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237" y="5101124"/>
            <a:ext cx="1429417" cy="1743931"/>
          </a:xfrm>
          <a:prstGeom prst="rect">
            <a:avLst/>
          </a:prstGeom>
          <a:ln>
            <a:noFill/>
          </a:ln>
        </p:spPr>
      </p:pic>
      <p:pic>
        <p:nvPicPr>
          <p:cNvPr id="43" name="Picture 42">
            <a:extLst>
              <a:ext uri="{FF2B5EF4-FFF2-40B4-BE49-F238E27FC236}">
                <a16:creationId xmlns:a16="http://schemas.microsoft.com/office/drawing/2014/main" id="{225D76BA-E447-4FF6-9129-8A7FD8979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1852" y="5101124"/>
            <a:ext cx="1429417" cy="1743931"/>
          </a:xfrm>
          <a:prstGeom prst="rect">
            <a:avLst/>
          </a:prstGeom>
          <a:ln>
            <a:noFill/>
          </a:ln>
        </p:spPr>
      </p:pic>
      <p:pic>
        <p:nvPicPr>
          <p:cNvPr id="44" name="Picture 43">
            <a:extLst>
              <a:ext uri="{FF2B5EF4-FFF2-40B4-BE49-F238E27FC236}">
                <a16:creationId xmlns:a16="http://schemas.microsoft.com/office/drawing/2014/main" id="{8F68595F-A59A-4489-9C20-0E1CBF7F32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8799" y="5101124"/>
            <a:ext cx="1429417" cy="1743931"/>
          </a:xfrm>
          <a:prstGeom prst="rect">
            <a:avLst/>
          </a:prstGeom>
          <a:ln>
            <a:noFill/>
          </a:ln>
        </p:spPr>
      </p:pic>
      <p:sp>
        <p:nvSpPr>
          <p:cNvPr id="45" name="Подзаголовок 2">
            <a:extLst>
              <a:ext uri="{FF2B5EF4-FFF2-40B4-BE49-F238E27FC236}">
                <a16:creationId xmlns:a16="http://schemas.microsoft.com/office/drawing/2014/main" id="{28AD8DBC-A4BE-4CC4-A6D9-059E115FAF98}"/>
              </a:ext>
            </a:extLst>
          </p:cNvPr>
          <p:cNvSpPr txBox="1">
            <a:spLocks/>
          </p:cNvSpPr>
          <p:nvPr/>
        </p:nvSpPr>
        <p:spPr>
          <a:xfrm>
            <a:off x="921178" y="3467843"/>
            <a:ext cx="2701486" cy="153923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This is your time to shine, but be targeted. Tailor your work experiences to your future employers emphasizing only the relevant accomplishments and skills and omitting all others </a:t>
            </a:r>
          </a:p>
        </p:txBody>
      </p:sp>
      <p:sp>
        <p:nvSpPr>
          <p:cNvPr id="46" name="Подзаголовок 2">
            <a:extLst>
              <a:ext uri="{FF2B5EF4-FFF2-40B4-BE49-F238E27FC236}">
                <a16:creationId xmlns:a16="http://schemas.microsoft.com/office/drawing/2014/main" id="{ED3E1AA3-E9FB-4200-BAAD-EE0802B89BBE}"/>
              </a:ext>
            </a:extLst>
          </p:cNvPr>
          <p:cNvSpPr txBox="1">
            <a:spLocks/>
          </p:cNvSpPr>
          <p:nvPr/>
        </p:nvSpPr>
        <p:spPr>
          <a:xfrm>
            <a:off x="7197668" y="361500"/>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FIRST PERSON </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Make sure to your job descriptions are in first person</a:t>
            </a:r>
          </a:p>
        </p:txBody>
      </p:sp>
      <p:sp>
        <p:nvSpPr>
          <p:cNvPr id="47" name="Подзаголовок 2">
            <a:extLst>
              <a:ext uri="{FF2B5EF4-FFF2-40B4-BE49-F238E27FC236}">
                <a16:creationId xmlns:a16="http://schemas.microsoft.com/office/drawing/2014/main" id="{D012B1ED-0D88-46AC-8BD2-EAB5B855703D}"/>
              </a:ext>
            </a:extLst>
          </p:cNvPr>
          <p:cNvSpPr txBox="1">
            <a:spLocks/>
          </p:cNvSpPr>
          <p:nvPr/>
        </p:nvSpPr>
        <p:spPr>
          <a:xfrm>
            <a:off x="7197668" y="2025846"/>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BE RELEVANT</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Undoubtedly you have many accomplishments and experiences, but be take time to separate the wheat from the chaff and include only what’s relevant for prospective employers </a:t>
            </a:r>
          </a:p>
        </p:txBody>
      </p:sp>
      <p:sp>
        <p:nvSpPr>
          <p:cNvPr id="48" name="Подзаголовок 2">
            <a:extLst>
              <a:ext uri="{FF2B5EF4-FFF2-40B4-BE49-F238E27FC236}">
                <a16:creationId xmlns:a16="http://schemas.microsoft.com/office/drawing/2014/main" id="{3F0841CA-41BF-4567-9B8E-D077119E3654}"/>
              </a:ext>
            </a:extLst>
          </p:cNvPr>
          <p:cNvSpPr txBox="1">
            <a:spLocks/>
          </p:cNvSpPr>
          <p:nvPr/>
        </p:nvSpPr>
        <p:spPr>
          <a:xfrm>
            <a:off x="7197668" y="3651050"/>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AVOID LISTING RESPONSIBILITIES</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Although important, time and space is limited. Focus instead on relevant accomplishments. </a:t>
            </a:r>
          </a:p>
        </p:txBody>
      </p:sp>
      <p:grpSp>
        <p:nvGrpSpPr>
          <p:cNvPr id="49" name="Группа 19">
            <a:extLst>
              <a:ext uri="{FF2B5EF4-FFF2-40B4-BE49-F238E27FC236}">
                <a16:creationId xmlns:a16="http://schemas.microsoft.com/office/drawing/2014/main" id="{3A3BB647-A719-4A43-81A9-0F01998B33A7}"/>
              </a:ext>
            </a:extLst>
          </p:cNvPr>
          <p:cNvGrpSpPr/>
          <p:nvPr/>
        </p:nvGrpSpPr>
        <p:grpSpPr>
          <a:xfrm>
            <a:off x="5703462" y="362419"/>
            <a:ext cx="1371600" cy="1371600"/>
            <a:chOff x="571169" y="1087922"/>
            <a:chExt cx="647651" cy="645711"/>
          </a:xfrm>
          <a:solidFill>
            <a:srgbClr val="39FF00"/>
          </a:solidFill>
        </p:grpSpPr>
        <p:sp>
          <p:nvSpPr>
            <p:cNvPr id="50" name="Прямоугольник 3">
              <a:extLst>
                <a:ext uri="{FF2B5EF4-FFF2-40B4-BE49-F238E27FC236}">
                  <a16:creationId xmlns:a16="http://schemas.microsoft.com/office/drawing/2014/main" id="{3527D41B-02EF-479B-8E64-5D38741BFFA5}"/>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1" name="Прямоугольник 4">
              <a:extLst>
                <a:ext uri="{FF2B5EF4-FFF2-40B4-BE49-F238E27FC236}">
                  <a16:creationId xmlns:a16="http://schemas.microsoft.com/office/drawing/2014/main" id="{8408CC56-74B1-4C61-B66D-72A62DFB7759}"/>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2" name="Прямоугольник 5">
              <a:extLst>
                <a:ext uri="{FF2B5EF4-FFF2-40B4-BE49-F238E27FC236}">
                  <a16:creationId xmlns:a16="http://schemas.microsoft.com/office/drawing/2014/main" id="{D8EEEDC8-B5C0-4725-A935-969D5FC19841}"/>
                </a:ext>
              </a:extLst>
            </p:cNvPr>
            <p:cNvSpPr/>
            <p:nvPr/>
          </p:nvSpPr>
          <p:spPr>
            <a:xfrm>
              <a:off x="971605" y="1385181"/>
              <a:ext cx="189381" cy="217339"/>
            </a:xfrm>
            <a:prstGeom prst="rect">
              <a:avLst/>
            </a:prstGeom>
            <a:grpFill/>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grpSp>
        <p:nvGrpSpPr>
          <p:cNvPr id="53" name="Группа 19">
            <a:extLst>
              <a:ext uri="{FF2B5EF4-FFF2-40B4-BE49-F238E27FC236}">
                <a16:creationId xmlns:a16="http://schemas.microsoft.com/office/drawing/2014/main" id="{9A682A0C-018C-4EA4-AE15-D64A14E79136}"/>
              </a:ext>
            </a:extLst>
          </p:cNvPr>
          <p:cNvGrpSpPr/>
          <p:nvPr/>
        </p:nvGrpSpPr>
        <p:grpSpPr>
          <a:xfrm>
            <a:off x="5703462" y="2025846"/>
            <a:ext cx="1371600" cy="1371600"/>
            <a:chOff x="571169" y="1087922"/>
            <a:chExt cx="647651" cy="645711"/>
          </a:xfrm>
          <a:solidFill>
            <a:srgbClr val="39FF00"/>
          </a:solidFill>
        </p:grpSpPr>
        <p:sp>
          <p:nvSpPr>
            <p:cNvPr id="54" name="Прямоугольник 3">
              <a:extLst>
                <a:ext uri="{FF2B5EF4-FFF2-40B4-BE49-F238E27FC236}">
                  <a16:creationId xmlns:a16="http://schemas.microsoft.com/office/drawing/2014/main" id="{41FDE49B-E0F9-49BD-B48C-F2BD3B4783F3}"/>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Прямоугольник 4">
              <a:extLst>
                <a:ext uri="{FF2B5EF4-FFF2-40B4-BE49-F238E27FC236}">
                  <a16:creationId xmlns:a16="http://schemas.microsoft.com/office/drawing/2014/main" id="{E56080F3-9738-4B3D-90D5-22FEB815B1B6}"/>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6" name="Прямоугольник 5">
              <a:extLst>
                <a:ext uri="{FF2B5EF4-FFF2-40B4-BE49-F238E27FC236}">
                  <a16:creationId xmlns:a16="http://schemas.microsoft.com/office/drawing/2014/main" id="{64787A1D-10A5-40E1-9AA4-CB0CC7102FF5}"/>
                </a:ext>
              </a:extLst>
            </p:cNvPr>
            <p:cNvSpPr/>
            <p:nvPr/>
          </p:nvSpPr>
          <p:spPr>
            <a:xfrm>
              <a:off x="964794" y="1385181"/>
              <a:ext cx="196193" cy="217339"/>
            </a:xfrm>
            <a:prstGeom prst="rect">
              <a:avLst/>
            </a:prstGeom>
            <a:grpFill/>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grpSp>
        <p:nvGrpSpPr>
          <p:cNvPr id="57" name="Группа 19">
            <a:extLst>
              <a:ext uri="{FF2B5EF4-FFF2-40B4-BE49-F238E27FC236}">
                <a16:creationId xmlns:a16="http://schemas.microsoft.com/office/drawing/2014/main" id="{10BE3703-D992-447B-827B-90D7833EAAB1}"/>
              </a:ext>
            </a:extLst>
          </p:cNvPr>
          <p:cNvGrpSpPr/>
          <p:nvPr/>
        </p:nvGrpSpPr>
        <p:grpSpPr>
          <a:xfrm>
            <a:off x="5703462" y="3651050"/>
            <a:ext cx="1371600" cy="1371600"/>
            <a:chOff x="571169" y="1087922"/>
            <a:chExt cx="647651" cy="645711"/>
          </a:xfrm>
          <a:solidFill>
            <a:srgbClr val="39FF00"/>
          </a:solidFill>
        </p:grpSpPr>
        <p:sp>
          <p:nvSpPr>
            <p:cNvPr id="58" name="Прямоугольник 3">
              <a:extLst>
                <a:ext uri="{FF2B5EF4-FFF2-40B4-BE49-F238E27FC236}">
                  <a16:creationId xmlns:a16="http://schemas.microsoft.com/office/drawing/2014/main" id="{2EB918AF-6B09-4A0E-811B-3A10C3096410}"/>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9" name="Прямоугольник 4">
              <a:extLst>
                <a:ext uri="{FF2B5EF4-FFF2-40B4-BE49-F238E27FC236}">
                  <a16:creationId xmlns:a16="http://schemas.microsoft.com/office/drawing/2014/main" id="{F23414F1-AC68-4906-920C-327BCE7A13DD}"/>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0" name="Прямоугольник 5">
              <a:extLst>
                <a:ext uri="{FF2B5EF4-FFF2-40B4-BE49-F238E27FC236}">
                  <a16:creationId xmlns:a16="http://schemas.microsoft.com/office/drawing/2014/main" id="{74BC9D48-798D-45E5-978A-179879F9292D}"/>
                </a:ext>
              </a:extLst>
            </p:cNvPr>
            <p:cNvSpPr/>
            <p:nvPr/>
          </p:nvSpPr>
          <p:spPr>
            <a:xfrm>
              <a:off x="979932" y="1385181"/>
              <a:ext cx="181054" cy="217339"/>
            </a:xfrm>
            <a:prstGeom prst="rect">
              <a:avLst/>
            </a:prstGeom>
            <a:grpFill/>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61" name="Подзаголовок 2">
            <a:extLst>
              <a:ext uri="{FF2B5EF4-FFF2-40B4-BE49-F238E27FC236}">
                <a16:creationId xmlns:a16="http://schemas.microsoft.com/office/drawing/2014/main" id="{5E52B1F9-AA84-4F8D-BA83-4620F4F68F06}"/>
              </a:ext>
            </a:extLst>
          </p:cNvPr>
          <p:cNvSpPr txBox="1">
            <a:spLocks/>
          </p:cNvSpPr>
          <p:nvPr/>
        </p:nvSpPr>
        <p:spPr>
          <a:xfrm>
            <a:off x="5703462" y="5276254"/>
            <a:ext cx="5628025" cy="1371600"/>
          </a:xfrm>
          <a:prstGeom prst="rect">
            <a:avLst/>
          </a:prstGeom>
          <a:ln>
            <a:solidFill>
              <a:srgbClr val="0E420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OVERHAUL YOUR JOB EXPERIENCES </a:t>
            </a:r>
          </a:p>
          <a:p>
            <a:pPr marL="0" indent="0">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Go through your LinkedIn profile and clean up your job descriptions. If possible, remove jobs that aren’t relevant to your prospective employers.  </a:t>
            </a:r>
          </a:p>
        </p:txBody>
      </p:sp>
    </p:spTree>
    <p:extLst>
      <p:ext uri="{BB962C8B-B14F-4D97-AF65-F5344CB8AC3E}">
        <p14:creationId xmlns:p14="http://schemas.microsoft.com/office/powerpoint/2010/main" val="24877741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6" grpId="0" animBg="1"/>
      <p:bldP spid="47" grpId="0" animBg="1"/>
      <p:bldP spid="48" grpId="0" animBg="1"/>
      <p:bldP spid="6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4</a:t>
            </a:r>
          </a:p>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Add </a:t>
            </a:r>
          </a:p>
          <a:p>
            <a:r>
              <a:rPr lang="en-US" sz="4000"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Recs +  </a:t>
            </a:r>
            <a:endParaRPr lang="en-US" sz="4000" spc="100" dirty="0">
              <a:solidFill>
                <a:schemeClr val="bg1"/>
              </a:solidFill>
              <a:latin typeface="Nixie"/>
              <a:ea typeface="Lato" panose="020F0502020204030203" pitchFamily="34" charset="0"/>
              <a:cs typeface="Poppins SemiBold" panose="02000000000000000000" pitchFamily="2" charset="0"/>
            </a:endParaRP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5" name="Подзаголовок 2"/>
          <p:cNvSpPr txBox="1">
            <a:spLocks/>
          </p:cNvSpPr>
          <p:nvPr/>
        </p:nvSpPr>
        <p:spPr>
          <a:xfrm>
            <a:off x="921178" y="3528070"/>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This is the final stage. Leverage your hard earned network. Now is the time to reach out to past employers and bosses for recommendations. </a:t>
            </a:r>
          </a:p>
        </p:txBody>
      </p:sp>
      <p:sp>
        <p:nvSpPr>
          <p:cNvPr id="24" name="Подзаголовок 2">
            <a:extLst>
              <a:ext uri="{FF2B5EF4-FFF2-40B4-BE49-F238E27FC236}">
                <a16:creationId xmlns:a16="http://schemas.microsoft.com/office/drawing/2014/main" id="{2F745764-50D3-4A36-8EB1-C9058786BB45}"/>
              </a:ext>
            </a:extLst>
          </p:cNvPr>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LINKEDIN DEEP DIVE</a:t>
            </a:r>
          </a:p>
        </p:txBody>
      </p:sp>
      <p:sp>
        <p:nvSpPr>
          <p:cNvPr id="25" name="Текст 11">
            <a:extLst>
              <a:ext uri="{FF2B5EF4-FFF2-40B4-BE49-F238E27FC236}">
                <a16:creationId xmlns:a16="http://schemas.microsoft.com/office/drawing/2014/main" id="{3F6D84DC-A73D-4EBF-B542-EFA1EF41D5DD}"/>
              </a:ext>
            </a:extLst>
          </p:cNvPr>
          <p:cNvSpPr txBox="1">
            <a:spLocks/>
          </p:cNvSpPr>
          <p:nvPr/>
        </p:nvSpPr>
        <p:spPr>
          <a:xfrm>
            <a:off x="5623976" y="4149727"/>
            <a:ext cx="2420110" cy="3362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accent1">
                    <a:lumMod val="75000"/>
                  </a:schemeClr>
                </a:solidFill>
                <a:latin typeface="Poppins SemiBold" panose="02000000000000000000" pitchFamily="2" charset="0"/>
                <a:cs typeface="Poppins SemiBold" panose="02000000000000000000" pitchFamily="2" charset="0"/>
              </a:rPr>
              <a:t>Examples </a:t>
            </a:r>
          </a:p>
        </p:txBody>
      </p:sp>
      <p:sp>
        <p:nvSpPr>
          <p:cNvPr id="26" name="Подзаголовок 2">
            <a:extLst>
              <a:ext uri="{FF2B5EF4-FFF2-40B4-BE49-F238E27FC236}">
                <a16:creationId xmlns:a16="http://schemas.microsoft.com/office/drawing/2014/main" id="{0F79F1E3-E903-4C04-97C7-3901596FC5FC}"/>
              </a:ext>
            </a:extLst>
          </p:cNvPr>
          <p:cNvSpPr txBox="1">
            <a:spLocks/>
          </p:cNvSpPr>
          <p:nvPr/>
        </p:nvSpPr>
        <p:spPr>
          <a:xfrm>
            <a:off x="7197668" y="361500"/>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CHOOSE WISELY</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Be targeted and make them relevant to the positions you’re applying for.</a:t>
            </a:r>
          </a:p>
        </p:txBody>
      </p:sp>
      <p:sp>
        <p:nvSpPr>
          <p:cNvPr id="27" name="Подзаголовок 2">
            <a:extLst>
              <a:ext uri="{FF2B5EF4-FFF2-40B4-BE49-F238E27FC236}">
                <a16:creationId xmlns:a16="http://schemas.microsoft.com/office/drawing/2014/main" id="{B11AB7EB-CD74-483E-BC85-34EDF1F61D87}"/>
              </a:ext>
            </a:extLst>
          </p:cNvPr>
          <p:cNvSpPr txBox="1">
            <a:spLocks/>
          </p:cNvSpPr>
          <p:nvPr/>
        </p:nvSpPr>
        <p:spPr>
          <a:xfrm>
            <a:off x="7197668" y="2036796"/>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GIVE DIRECTION</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People are busy. Help your recommenders out by providing them with the exact prospective positions and the specific skills you’d like highlighted</a:t>
            </a:r>
          </a:p>
        </p:txBody>
      </p:sp>
      <p:sp>
        <p:nvSpPr>
          <p:cNvPr id="28" name="Подзаголовок 2">
            <a:extLst>
              <a:ext uri="{FF2B5EF4-FFF2-40B4-BE49-F238E27FC236}">
                <a16:creationId xmlns:a16="http://schemas.microsoft.com/office/drawing/2014/main" id="{1D0384CC-1726-46E9-966E-42FAB6156249}"/>
              </a:ext>
            </a:extLst>
          </p:cNvPr>
          <p:cNvSpPr txBox="1">
            <a:spLocks/>
          </p:cNvSpPr>
          <p:nvPr/>
        </p:nvSpPr>
        <p:spPr>
          <a:xfrm>
            <a:off x="7197668" y="3651050"/>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KEEP IT WITHIN REASON</a:t>
            </a:r>
          </a:p>
          <a:p>
            <a:pPr marL="0" indent="0" algn="ctr">
              <a:lnSpc>
                <a:spcPts val="1800"/>
              </a:lnSpc>
              <a:spcBef>
                <a:spcPts val="1200"/>
              </a:spcBef>
              <a:buNone/>
            </a:pPr>
            <a:r>
              <a:rPr lang="en-US" sz="1400" b="1" dirty="0">
                <a:latin typeface="Poppins" panose="02000000000000000000" pitchFamily="2" charset="0"/>
                <a:ea typeface="Karla" pitchFamily="2" charset="0"/>
                <a:cs typeface="Poppins" panose="02000000000000000000" pitchFamily="2" charset="0"/>
              </a:rPr>
              <a:t>You only need a few high impact recommendations. Don’t overdo it here. Prioritize quality over quantity. </a:t>
            </a:r>
          </a:p>
        </p:txBody>
      </p:sp>
      <p:grpSp>
        <p:nvGrpSpPr>
          <p:cNvPr id="29" name="Группа 19">
            <a:extLst>
              <a:ext uri="{FF2B5EF4-FFF2-40B4-BE49-F238E27FC236}">
                <a16:creationId xmlns:a16="http://schemas.microsoft.com/office/drawing/2014/main" id="{5F895BCB-2EB5-4436-9E68-36A9A4F99338}"/>
              </a:ext>
            </a:extLst>
          </p:cNvPr>
          <p:cNvGrpSpPr/>
          <p:nvPr/>
        </p:nvGrpSpPr>
        <p:grpSpPr>
          <a:xfrm>
            <a:off x="5703462" y="362419"/>
            <a:ext cx="1371600" cy="1371600"/>
            <a:chOff x="571169" y="1087922"/>
            <a:chExt cx="647651" cy="645711"/>
          </a:xfrm>
          <a:solidFill>
            <a:srgbClr val="39FF00"/>
          </a:solidFill>
        </p:grpSpPr>
        <p:sp>
          <p:nvSpPr>
            <p:cNvPr id="30" name="Прямоугольник 3">
              <a:extLst>
                <a:ext uri="{FF2B5EF4-FFF2-40B4-BE49-F238E27FC236}">
                  <a16:creationId xmlns:a16="http://schemas.microsoft.com/office/drawing/2014/main" id="{EAB846DE-6E3E-4E67-B2CA-E91CD3A4D0E1}"/>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1" name="Прямоугольник 4">
              <a:extLst>
                <a:ext uri="{FF2B5EF4-FFF2-40B4-BE49-F238E27FC236}">
                  <a16:creationId xmlns:a16="http://schemas.microsoft.com/office/drawing/2014/main" id="{B4385646-973D-4CA6-B221-E62386F3EBEB}"/>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Прямоугольник 5">
              <a:extLst>
                <a:ext uri="{FF2B5EF4-FFF2-40B4-BE49-F238E27FC236}">
                  <a16:creationId xmlns:a16="http://schemas.microsoft.com/office/drawing/2014/main" id="{C272AC31-DA57-4B01-982E-34539B471B7B}"/>
                </a:ext>
              </a:extLst>
            </p:cNvPr>
            <p:cNvSpPr/>
            <p:nvPr/>
          </p:nvSpPr>
          <p:spPr>
            <a:xfrm>
              <a:off x="971605" y="1385181"/>
              <a:ext cx="189381" cy="217339"/>
            </a:xfrm>
            <a:prstGeom prst="rect">
              <a:avLst/>
            </a:prstGeom>
            <a:grpFill/>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grpSp>
        <p:nvGrpSpPr>
          <p:cNvPr id="38" name="Группа 19">
            <a:extLst>
              <a:ext uri="{FF2B5EF4-FFF2-40B4-BE49-F238E27FC236}">
                <a16:creationId xmlns:a16="http://schemas.microsoft.com/office/drawing/2014/main" id="{F9A989A1-BA5F-4B95-9321-B0B4C76B0EAC}"/>
              </a:ext>
            </a:extLst>
          </p:cNvPr>
          <p:cNvGrpSpPr/>
          <p:nvPr/>
        </p:nvGrpSpPr>
        <p:grpSpPr>
          <a:xfrm>
            <a:off x="5703462" y="2025846"/>
            <a:ext cx="1371600" cy="1371600"/>
            <a:chOff x="571169" y="1087922"/>
            <a:chExt cx="647651" cy="645711"/>
          </a:xfrm>
          <a:solidFill>
            <a:srgbClr val="39FF00"/>
          </a:solidFill>
        </p:grpSpPr>
        <p:sp>
          <p:nvSpPr>
            <p:cNvPr id="39" name="Прямоугольник 3">
              <a:extLst>
                <a:ext uri="{FF2B5EF4-FFF2-40B4-BE49-F238E27FC236}">
                  <a16:creationId xmlns:a16="http://schemas.microsoft.com/office/drawing/2014/main" id="{C5ECBCA1-7451-4D41-A74B-C869C3D6F713}"/>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2" name="Прямоугольник 4">
              <a:extLst>
                <a:ext uri="{FF2B5EF4-FFF2-40B4-BE49-F238E27FC236}">
                  <a16:creationId xmlns:a16="http://schemas.microsoft.com/office/drawing/2014/main" id="{9D697120-7B87-4D93-9373-487C1A20DA8B}"/>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3" name="Прямоугольник 5">
              <a:extLst>
                <a:ext uri="{FF2B5EF4-FFF2-40B4-BE49-F238E27FC236}">
                  <a16:creationId xmlns:a16="http://schemas.microsoft.com/office/drawing/2014/main" id="{705BB083-627F-4F83-88AE-FF4AF9F3DC14}"/>
                </a:ext>
              </a:extLst>
            </p:cNvPr>
            <p:cNvSpPr/>
            <p:nvPr/>
          </p:nvSpPr>
          <p:spPr>
            <a:xfrm>
              <a:off x="964794" y="1385181"/>
              <a:ext cx="196193" cy="217339"/>
            </a:xfrm>
            <a:prstGeom prst="rect">
              <a:avLst/>
            </a:prstGeom>
            <a:grpFill/>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grpSp>
        <p:nvGrpSpPr>
          <p:cNvPr id="44" name="Группа 19">
            <a:extLst>
              <a:ext uri="{FF2B5EF4-FFF2-40B4-BE49-F238E27FC236}">
                <a16:creationId xmlns:a16="http://schemas.microsoft.com/office/drawing/2014/main" id="{070EB946-9413-472C-8E83-DA82BE6D9E4F}"/>
              </a:ext>
            </a:extLst>
          </p:cNvPr>
          <p:cNvGrpSpPr/>
          <p:nvPr/>
        </p:nvGrpSpPr>
        <p:grpSpPr>
          <a:xfrm>
            <a:off x="5703462" y="3651050"/>
            <a:ext cx="1371600" cy="1371600"/>
            <a:chOff x="571169" y="1087922"/>
            <a:chExt cx="647651" cy="645711"/>
          </a:xfrm>
          <a:solidFill>
            <a:srgbClr val="39FF00"/>
          </a:solidFill>
        </p:grpSpPr>
        <p:sp>
          <p:nvSpPr>
            <p:cNvPr id="45" name="Прямоугольник 3">
              <a:extLst>
                <a:ext uri="{FF2B5EF4-FFF2-40B4-BE49-F238E27FC236}">
                  <a16:creationId xmlns:a16="http://schemas.microsoft.com/office/drawing/2014/main" id="{1CA7C873-A8B3-4D5A-8A82-FB9F9A6B8382}"/>
                </a:ext>
              </a:extLst>
            </p:cNvPr>
            <p:cNvSpPr/>
            <p:nvPr/>
          </p:nvSpPr>
          <p:spPr>
            <a:xfrm>
              <a:off x="571169" y="1087922"/>
              <a:ext cx="514350" cy="51435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6" name="Прямоугольник 4">
              <a:extLst>
                <a:ext uri="{FF2B5EF4-FFF2-40B4-BE49-F238E27FC236}">
                  <a16:creationId xmlns:a16="http://schemas.microsoft.com/office/drawing/2014/main" id="{5F4AF366-BE7D-496D-8C17-F74C8540F45A}"/>
                </a:ext>
              </a:extLst>
            </p:cNvPr>
            <p:cNvSpPr/>
            <p:nvPr/>
          </p:nvSpPr>
          <p:spPr>
            <a:xfrm>
              <a:off x="704470" y="1219283"/>
              <a:ext cx="514350" cy="514350"/>
            </a:xfrm>
            <a:prstGeom prst="rect">
              <a:avLst/>
            </a:prstGeom>
            <a:grp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Прямоугольник 5">
              <a:extLst>
                <a:ext uri="{FF2B5EF4-FFF2-40B4-BE49-F238E27FC236}">
                  <a16:creationId xmlns:a16="http://schemas.microsoft.com/office/drawing/2014/main" id="{15F84BC0-B8C1-4BA4-9955-514132DBBA64}"/>
                </a:ext>
              </a:extLst>
            </p:cNvPr>
            <p:cNvSpPr/>
            <p:nvPr/>
          </p:nvSpPr>
          <p:spPr>
            <a:xfrm>
              <a:off x="979932" y="1385181"/>
              <a:ext cx="181054" cy="217339"/>
            </a:xfrm>
            <a:prstGeom prst="rect">
              <a:avLst/>
            </a:prstGeom>
            <a:grpFill/>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49" name="Подзаголовок 2">
            <a:extLst>
              <a:ext uri="{FF2B5EF4-FFF2-40B4-BE49-F238E27FC236}">
                <a16:creationId xmlns:a16="http://schemas.microsoft.com/office/drawing/2014/main" id="{AE7D3782-BE0E-4FAD-80F6-F1A7CC7D7EB4}"/>
              </a:ext>
            </a:extLst>
          </p:cNvPr>
          <p:cNvSpPr txBox="1">
            <a:spLocks/>
          </p:cNvSpPr>
          <p:nvPr/>
        </p:nvSpPr>
        <p:spPr>
          <a:xfrm>
            <a:off x="5703462" y="5276254"/>
            <a:ext cx="5628025" cy="1371600"/>
          </a:xfrm>
          <a:prstGeom prst="rect">
            <a:avLst/>
          </a:prstGeom>
          <a:ln>
            <a:solidFill>
              <a:srgbClr val="0E420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FINISHING TOUCHES </a:t>
            </a:r>
          </a:p>
          <a:p>
            <a:pPr>
              <a:lnSpc>
                <a:spcPts val="1800"/>
              </a:lnSpc>
              <a:spcBef>
                <a:spcPts val="1200"/>
              </a:spcBef>
            </a:pPr>
            <a:r>
              <a:rPr lang="en-US" sz="1400" b="1" dirty="0">
                <a:latin typeface="Poppins" panose="02000000000000000000" pitchFamily="2" charset="0"/>
                <a:ea typeface="Karla" pitchFamily="2" charset="0"/>
                <a:cs typeface="Poppins" panose="02000000000000000000" pitchFamily="2" charset="0"/>
              </a:rPr>
              <a:t>Add a professional headshot and include other media as appropriate </a:t>
            </a:r>
          </a:p>
          <a:p>
            <a:pPr>
              <a:lnSpc>
                <a:spcPts val="1800"/>
              </a:lnSpc>
              <a:spcBef>
                <a:spcPts val="1200"/>
              </a:spcBef>
            </a:pPr>
            <a:r>
              <a:rPr lang="en-US" sz="1400" b="1" dirty="0">
                <a:latin typeface="Poppins" panose="02000000000000000000" pitchFamily="2" charset="0"/>
                <a:ea typeface="Karla" pitchFamily="2" charset="0"/>
                <a:cs typeface="Poppins" panose="02000000000000000000" pitchFamily="2" charset="0"/>
              </a:rPr>
              <a:t>Be active – post, join groups, comment on posts (be professional) </a:t>
            </a:r>
          </a:p>
        </p:txBody>
      </p:sp>
      <p:pic>
        <p:nvPicPr>
          <p:cNvPr id="3" name="Picture 2">
            <a:extLst>
              <a:ext uri="{FF2B5EF4-FFF2-40B4-BE49-F238E27FC236}">
                <a16:creationId xmlns:a16="http://schemas.microsoft.com/office/drawing/2014/main" id="{944217EE-22F5-4A92-B08B-D06E537217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67302"/>
            <a:ext cx="2436575" cy="1790698"/>
          </a:xfrm>
          <a:prstGeom prst="rect">
            <a:avLst/>
          </a:prstGeom>
        </p:spPr>
      </p:pic>
      <p:pic>
        <p:nvPicPr>
          <p:cNvPr id="55" name="Picture 54">
            <a:extLst>
              <a:ext uri="{FF2B5EF4-FFF2-40B4-BE49-F238E27FC236}">
                <a16:creationId xmlns:a16="http://schemas.microsoft.com/office/drawing/2014/main" id="{DF5D8AE0-EB28-4AFF-8B51-7A3F531D5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267" y="5067302"/>
            <a:ext cx="2436575" cy="1790698"/>
          </a:xfrm>
          <a:prstGeom prst="rect">
            <a:avLst/>
          </a:prstGeom>
        </p:spPr>
      </p:pic>
    </p:spTree>
    <p:extLst>
      <p:ext uri="{BB962C8B-B14F-4D97-AF65-F5344CB8AC3E}">
        <p14:creationId xmlns:p14="http://schemas.microsoft.com/office/powerpoint/2010/main" val="9566012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P spid="4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MOTIVATION</a:t>
            </a:r>
          </a:p>
        </p:txBody>
      </p:sp>
      <p:sp>
        <p:nvSpPr>
          <p:cNvPr id="9" name="Текст 11"/>
          <p:cNvSpPr txBox="1">
            <a:spLocks/>
          </p:cNvSpPr>
          <p:nvPr/>
        </p:nvSpPr>
        <p:spPr>
          <a:xfrm>
            <a:off x="2366927" y="2691043"/>
            <a:ext cx="584787" cy="399952"/>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INTRO TO YOUR      DIGITAL BRAND </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LINKEDIN DEEP DIVE </a:t>
            </a:r>
          </a:p>
        </p:txBody>
      </p:sp>
      <p:sp>
        <p:nvSpPr>
          <p:cNvPr id="31" name="Прямоугольник 30"/>
          <p:cNvSpPr/>
          <p:nvPr/>
        </p:nvSpPr>
        <p:spPr>
          <a:xfrm>
            <a:off x="239232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DIGITAL BRAND TIPS</a:t>
            </a:r>
          </a:p>
        </p:txBody>
      </p:sp>
      <p:sp>
        <p:nvSpPr>
          <p:cNvPr id="27" name="Прямоугольник 26"/>
          <p:cNvSpPr/>
          <p:nvPr/>
        </p:nvSpPr>
        <p:spPr>
          <a:xfrm>
            <a:off x="629461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17950"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a:cxnSpLocks/>
          </p:cNvCxnSpPr>
          <p:nvPr/>
        </p:nvCxnSpPr>
        <p:spPr>
          <a:xfrm>
            <a:off x="3324176"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cxnSpLocks/>
          </p:cNvCxnSpPr>
          <p:nvPr/>
        </p:nvCxnSpPr>
        <p:spPr>
          <a:xfrm>
            <a:off x="7245493"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cxnSpLocks/>
          </p:cNvCxnSpPr>
          <p:nvPr/>
        </p:nvCxnSpPr>
        <p:spPr>
          <a:xfrm>
            <a:off x="3359012"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a:cxnSpLocks/>
          </p:cNvCxnSpPr>
          <p:nvPr/>
        </p:nvCxnSpPr>
        <p:spPr>
          <a:xfrm>
            <a:off x="7245493"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YOUR DIGITAL BRAND</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5" name="Rectangle 24">
            <a:extLst>
              <a:ext uri="{FF2B5EF4-FFF2-40B4-BE49-F238E27FC236}">
                <a16:creationId xmlns:a16="http://schemas.microsoft.com/office/drawing/2014/main" id="{3892AFD7-7D8F-4774-A9A0-41A155CE5EE1}"/>
              </a:ext>
            </a:extLst>
          </p:cNvPr>
          <p:cNvSpPr/>
          <p:nvPr/>
        </p:nvSpPr>
        <p:spPr>
          <a:xfrm>
            <a:off x="1519087" y="2012938"/>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D04DB-405F-4649-8483-F5EEDE09286A}"/>
              </a:ext>
            </a:extLst>
          </p:cNvPr>
          <p:cNvSpPr/>
          <p:nvPr/>
        </p:nvSpPr>
        <p:spPr>
          <a:xfrm>
            <a:off x="1042058" y="3717945"/>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67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8" grpId="0"/>
      <p:bldP spid="9" grpId="0" animBg="1"/>
      <p:bldP spid="16" grpId="0"/>
      <p:bldP spid="28" grpId="0"/>
      <p:bldP spid="31" grpId="0" animBg="1"/>
      <p:bldP spid="30" grpId="0" animBg="1"/>
      <p:bldP spid="24" grpId="0"/>
      <p:bldP spid="27" grpId="0" animBg="1"/>
      <p:bldP spid="26" grpId="0" animBg="1"/>
      <p:bldP spid="25"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167640"/>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Avoid stale profiles</a:t>
            </a:r>
            <a:r>
              <a:rPr lang="en-US" sz="1200" normalizeH="1" baseline="30000" dirty="0">
                <a:solidFill>
                  <a:schemeClr val="bg1">
                    <a:lumMod val="50000"/>
                  </a:schemeClr>
                </a:solidFill>
                <a:latin typeface="Poppins" panose="02000000000000000000" pitchFamily="2" charset="0"/>
                <a:ea typeface="Karla" pitchFamily="2" charset="0"/>
                <a:cs typeface="Poppins" panose="02000000000000000000" pitchFamily="2" charset="0"/>
              </a:rPr>
              <a:t>7</a:t>
            </a: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Actively manage your profiles</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Update your bio once or twice every year</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Make sure your descriptions are curated for the jobs you want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Schedule Time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Schedule time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Do it with a friend! </a:t>
            </a: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56823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DIGITAL BRAND TIPS</a:t>
            </a:r>
            <a:endParaRPr lang="en-US" sz="1600" b="1" i="1" normalizeH="1" baseline="50000"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1883590"/>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TIP #1</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“Keep it Fresh”</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6" name="Picture Placeholder 5">
            <a:extLst>
              <a:ext uri="{FF2B5EF4-FFF2-40B4-BE49-F238E27FC236}">
                <a16:creationId xmlns:a16="http://schemas.microsoft.com/office/drawing/2014/main" id="{A9AC2620-6A16-4841-B5F4-EAC66AB5326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924" r="13924"/>
          <a:stretch>
            <a:fillRect/>
          </a:stretch>
        </p:blipFill>
        <p:spPr/>
      </p:pic>
      <p:sp>
        <p:nvSpPr>
          <p:cNvPr id="2" name="Rectangle 1">
            <a:extLst>
              <a:ext uri="{FF2B5EF4-FFF2-40B4-BE49-F238E27FC236}">
                <a16:creationId xmlns:a16="http://schemas.microsoft.com/office/drawing/2014/main" id="{C320D4C9-6003-43C8-A792-6E1BE58837DD}"/>
              </a:ext>
            </a:extLst>
          </p:cNvPr>
          <p:cNvSpPr/>
          <p:nvPr/>
        </p:nvSpPr>
        <p:spPr>
          <a:xfrm>
            <a:off x="113160" y="6319725"/>
            <a:ext cx="4694284" cy="486352"/>
          </a:xfrm>
          <a:prstGeom prst="rect">
            <a:avLst/>
          </a:prstGeom>
        </p:spPr>
        <p:txBody>
          <a:bodyPr wrap="square">
            <a:spAutoFit/>
          </a:bodyPr>
          <a:lstStyle/>
          <a:p>
            <a:pPr>
              <a:lnSpc>
                <a:spcPct val="150000"/>
              </a:lnSpc>
            </a:pPr>
            <a:r>
              <a:rPr lang="en-US" sz="900" dirty="0"/>
              <a:t>7. Fineman, M. (2015). What Your Professional Bio Needs to Get Noticed. </a:t>
            </a:r>
            <a:r>
              <a:rPr lang="en-US" sz="900" i="1" dirty="0"/>
              <a:t>Harvard Business Review Digital Articles</a:t>
            </a:r>
            <a:r>
              <a:rPr lang="en-US" sz="900" dirty="0"/>
              <a:t>, 2–4.</a:t>
            </a:r>
          </a:p>
        </p:txBody>
      </p:sp>
    </p:spTree>
    <p:extLst>
      <p:ext uri="{BB962C8B-B14F-4D97-AF65-F5344CB8AC3E}">
        <p14:creationId xmlns:p14="http://schemas.microsoft.com/office/powerpoint/2010/main" val="25103272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184068"/>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Make it Easy</a:t>
            </a:r>
            <a:r>
              <a:rPr lang="en-US" sz="1200" normalizeH="1" baseline="30000" dirty="0">
                <a:solidFill>
                  <a:schemeClr val="bg1">
                    <a:lumMod val="50000"/>
                  </a:schemeClr>
                </a:solidFill>
                <a:latin typeface="Poppins" panose="02000000000000000000" pitchFamily="2" charset="0"/>
                <a:ea typeface="Karla" pitchFamily="2" charset="0"/>
                <a:cs typeface="Poppins" panose="02000000000000000000" pitchFamily="2" charset="0"/>
              </a:rPr>
              <a:t>8</a:t>
            </a:r>
            <a:r>
              <a:rPr lang="en-US" sz="1200" b="1" dirty="0">
                <a:solidFill>
                  <a:schemeClr val="bg1">
                    <a:lumMod val="50000"/>
                  </a:schemeClr>
                </a:solidFill>
                <a:latin typeface="Poppins" panose="02000000000000000000" pitchFamily="2" charset="0"/>
                <a:ea typeface="Karla" pitchFamily="2" charset="0"/>
                <a:cs typeface="Poppins" panose="02000000000000000000" pitchFamily="2" charset="0"/>
              </a:rPr>
              <a:t>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Employers shouldn’t have to dig to find evidence of your accomplishments or publications</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Link them!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Avoid Broken Links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Make sure they’re active and trackable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bit.ly links work great for this </a:t>
            </a: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1900018"/>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TIP #2</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“Link Your Work”</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9" name="Подзаголовок 2">
            <a:extLst>
              <a:ext uri="{FF2B5EF4-FFF2-40B4-BE49-F238E27FC236}">
                <a16:creationId xmlns:a16="http://schemas.microsoft.com/office/drawing/2014/main" id="{779F0A37-9996-4616-96D5-1DE9C7BE821A}"/>
              </a:ext>
            </a:extLst>
          </p:cNvPr>
          <p:cNvSpPr txBox="1">
            <a:spLocks/>
          </p:cNvSpPr>
          <p:nvPr/>
        </p:nvSpPr>
        <p:spPr>
          <a:xfrm>
            <a:off x="1003758" y="1584666"/>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DIGITAL BRAND TIPS</a:t>
            </a:r>
          </a:p>
          <a:p>
            <a:pPr marL="0" indent="0" algn="ctr">
              <a:lnSpc>
                <a:spcPts val="1800"/>
              </a:lnSpc>
              <a:spcBef>
                <a:spcPts val="1200"/>
              </a:spcBef>
              <a:buNone/>
            </a:pPr>
            <a:endPar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6" name="Picture Placeholder 5">
            <a:extLst>
              <a:ext uri="{FF2B5EF4-FFF2-40B4-BE49-F238E27FC236}">
                <a16:creationId xmlns:a16="http://schemas.microsoft.com/office/drawing/2014/main" id="{7CFBADA2-3202-4CF5-99FD-79405B2686F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924" r="13924"/>
          <a:stretch>
            <a:fillRect/>
          </a:stretch>
        </p:blipFill>
        <p:spPr/>
      </p:pic>
      <p:sp>
        <p:nvSpPr>
          <p:cNvPr id="8" name="Rectangle 7">
            <a:extLst>
              <a:ext uri="{FF2B5EF4-FFF2-40B4-BE49-F238E27FC236}">
                <a16:creationId xmlns:a16="http://schemas.microsoft.com/office/drawing/2014/main" id="{BED0C4B3-C8DA-4AD0-BCC0-B6A2A4FE03ED}"/>
              </a:ext>
            </a:extLst>
          </p:cNvPr>
          <p:cNvSpPr/>
          <p:nvPr/>
        </p:nvSpPr>
        <p:spPr>
          <a:xfrm>
            <a:off x="113160" y="6319725"/>
            <a:ext cx="4694284" cy="486352"/>
          </a:xfrm>
          <a:prstGeom prst="rect">
            <a:avLst/>
          </a:prstGeom>
        </p:spPr>
        <p:txBody>
          <a:bodyPr wrap="square">
            <a:spAutoFit/>
          </a:bodyPr>
          <a:lstStyle/>
          <a:p>
            <a:pPr>
              <a:lnSpc>
                <a:spcPct val="150000"/>
              </a:lnSpc>
            </a:pPr>
            <a:r>
              <a:rPr lang="en-US" sz="900" dirty="0"/>
              <a:t>8. Fineman, M. (2015). What Your Professional Bio Needs to Get Noticed. </a:t>
            </a:r>
            <a:r>
              <a:rPr lang="en-US" sz="900" i="1" dirty="0"/>
              <a:t>Harvard Business Review Digital Articles</a:t>
            </a:r>
            <a:r>
              <a:rPr lang="en-US" sz="900" dirty="0"/>
              <a:t>, 2–4.</a:t>
            </a:r>
          </a:p>
        </p:txBody>
      </p:sp>
    </p:spTree>
    <p:extLst>
      <p:ext uri="{BB962C8B-B14F-4D97-AF65-F5344CB8AC3E}">
        <p14:creationId xmlns:p14="http://schemas.microsoft.com/office/powerpoint/2010/main" val="2175758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одзаголовок 2">
            <a:extLst>
              <a:ext uri="{FF2B5EF4-FFF2-40B4-BE49-F238E27FC236}">
                <a16:creationId xmlns:a16="http://schemas.microsoft.com/office/drawing/2014/main" id="{CCC0208E-EFEF-4A87-993C-CE51094DE659}"/>
              </a:ext>
            </a:extLst>
          </p:cNvPr>
          <p:cNvSpPr txBox="1">
            <a:spLocks/>
          </p:cNvSpPr>
          <p:nvPr/>
        </p:nvSpPr>
        <p:spPr>
          <a:xfrm>
            <a:off x="7502088" y="3378247"/>
            <a:ext cx="3874867" cy="2598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Delineate the personal from the professional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There should be a clear separation between your personal and your professional profiles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Check your privacy settings for both professional profiles and personal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Complete Erasure is Challenging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Be aware that scrubbing your personal profile may not lead to complete erasure </a:t>
            </a:r>
          </a:p>
          <a:p>
            <a:pPr lvl="1">
              <a:lnSpc>
                <a:spcPts val="1800"/>
              </a:lnSpc>
              <a:spcBef>
                <a:spcPts val="1200"/>
              </a:spcBef>
            </a:pPr>
            <a:endParaRPr lang="en-US" sz="1200" b="1"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8" name="Заголовок 1"/>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TIP #3</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“Set Boundaries”</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DIGITAL BRAND TIPS</a:t>
            </a:r>
          </a:p>
        </p:txBody>
      </p:sp>
      <p:pic>
        <p:nvPicPr>
          <p:cNvPr id="5" name="Picture Placeholder 4">
            <a:extLst>
              <a:ext uri="{FF2B5EF4-FFF2-40B4-BE49-F238E27FC236}">
                <a16:creationId xmlns:a16="http://schemas.microsoft.com/office/drawing/2014/main" id="{BD87253D-C819-4C16-87BB-3E5705B53B9B}"/>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p:pic>
    </p:spTree>
    <p:extLst>
      <p:ext uri="{BB962C8B-B14F-4D97-AF65-F5344CB8AC3E}">
        <p14:creationId xmlns:p14="http://schemas.microsoft.com/office/powerpoint/2010/main" val="3904671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211445"/>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Personal Bio / Online Elevator Pitch</a:t>
            </a:r>
            <a:r>
              <a:rPr lang="en-US" sz="1200" normalizeH="1" baseline="30000" dirty="0">
                <a:solidFill>
                  <a:schemeClr val="bg1">
                    <a:lumMod val="50000"/>
                  </a:schemeClr>
                </a:solidFill>
                <a:latin typeface="Poppins" panose="02000000000000000000" pitchFamily="2" charset="0"/>
                <a:ea typeface="Karla" pitchFamily="2" charset="0"/>
                <a:cs typeface="Poppins" panose="02000000000000000000" pitchFamily="2" charset="0"/>
              </a:rPr>
              <a:t>9</a:t>
            </a: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Bio needs to tell the same story across multiple digital mediums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Helps convey clearly who you are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Types: Two-line, Short, Long Bios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Others</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Professional Headshot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Resume / Experience / Skills </a:t>
            </a: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61204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DIGITAL BRAND TIPS</a:t>
            </a:r>
          </a:p>
          <a:p>
            <a:pPr marL="0" indent="0" algn="ctr">
              <a:lnSpc>
                <a:spcPts val="1800"/>
              </a:lnSpc>
              <a:spcBef>
                <a:spcPts val="1200"/>
              </a:spcBef>
              <a:buNone/>
            </a:pP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1927395"/>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TIP #4</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“Be Consistent”</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6" name="Picture Placeholder 5">
            <a:extLst>
              <a:ext uri="{FF2B5EF4-FFF2-40B4-BE49-F238E27FC236}">
                <a16:creationId xmlns:a16="http://schemas.microsoft.com/office/drawing/2014/main" id="{1C28C8F3-A5B0-415A-8226-733C67BA9B6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924" r="13924"/>
          <a:stretch>
            <a:fillRect/>
          </a:stretch>
        </p:blipFill>
        <p:spPr/>
      </p:pic>
      <p:sp>
        <p:nvSpPr>
          <p:cNvPr id="9" name="Rectangle 8">
            <a:extLst>
              <a:ext uri="{FF2B5EF4-FFF2-40B4-BE49-F238E27FC236}">
                <a16:creationId xmlns:a16="http://schemas.microsoft.com/office/drawing/2014/main" id="{564C3FC3-209B-4814-9B9B-72CBDFF8381B}"/>
              </a:ext>
            </a:extLst>
          </p:cNvPr>
          <p:cNvSpPr/>
          <p:nvPr/>
        </p:nvSpPr>
        <p:spPr>
          <a:xfrm>
            <a:off x="113160" y="6319725"/>
            <a:ext cx="4694284" cy="486352"/>
          </a:xfrm>
          <a:prstGeom prst="rect">
            <a:avLst/>
          </a:prstGeom>
        </p:spPr>
        <p:txBody>
          <a:bodyPr wrap="square">
            <a:spAutoFit/>
          </a:bodyPr>
          <a:lstStyle/>
          <a:p>
            <a:pPr>
              <a:lnSpc>
                <a:spcPct val="150000"/>
              </a:lnSpc>
            </a:pPr>
            <a:r>
              <a:rPr lang="en-US" sz="900" dirty="0"/>
              <a:t>9. Fineman, M. (2015). What Your Professional Bio Needs to Get Noticed. </a:t>
            </a:r>
            <a:r>
              <a:rPr lang="en-US" sz="900" i="1" dirty="0"/>
              <a:t>Harvard Business Review Digital Articles</a:t>
            </a:r>
            <a:r>
              <a:rPr lang="en-US" sz="900" dirty="0"/>
              <a:t>, 2–4.</a:t>
            </a:r>
          </a:p>
        </p:txBody>
      </p:sp>
    </p:spTree>
    <p:extLst>
      <p:ext uri="{BB962C8B-B14F-4D97-AF65-F5344CB8AC3E}">
        <p14:creationId xmlns:p14="http://schemas.microsoft.com/office/powerpoint/2010/main" val="25603885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одзаголовок 2">
            <a:extLst>
              <a:ext uri="{FF2B5EF4-FFF2-40B4-BE49-F238E27FC236}">
                <a16:creationId xmlns:a16="http://schemas.microsoft.com/office/drawing/2014/main" id="{CCC0208E-EFEF-4A87-993C-CE51094DE659}"/>
              </a:ext>
            </a:extLst>
          </p:cNvPr>
          <p:cNvSpPr txBox="1">
            <a:spLocks/>
          </p:cNvSpPr>
          <p:nvPr/>
        </p:nvSpPr>
        <p:spPr>
          <a:xfrm>
            <a:off x="7502087" y="3378247"/>
            <a:ext cx="4279022" cy="2598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Avoid the passive voice, be active</a:t>
            </a:r>
            <a:r>
              <a:rPr lang="en-US" sz="1200" normalizeH="1" baseline="30000" dirty="0">
                <a:solidFill>
                  <a:schemeClr val="bg1">
                    <a:lumMod val="50000"/>
                  </a:schemeClr>
                </a:solidFill>
                <a:latin typeface="Poppins" panose="02000000000000000000" pitchFamily="2" charset="0"/>
                <a:ea typeface="Karla" pitchFamily="2" charset="0"/>
                <a:cs typeface="Poppins" panose="02000000000000000000" pitchFamily="2" charset="0"/>
              </a:rPr>
              <a:t>10</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Downplaying achievements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cs typeface="Poppins" panose="02000000000000000000" pitchFamily="2" charset="0"/>
              </a:rPr>
              <a:t>“A promotion to Senior Analyst was awarded to me” vs. “ I was promoted to Senior Analyst” </a:t>
            </a:r>
          </a:p>
          <a:p>
            <a:pPr>
              <a:lnSpc>
                <a:spcPts val="1800"/>
              </a:lnSpc>
              <a:spcBef>
                <a:spcPts val="1200"/>
              </a:spcBef>
            </a:pPr>
            <a:r>
              <a:rPr lang="en-US" sz="1600" b="1" dirty="0">
                <a:solidFill>
                  <a:schemeClr val="bg1">
                    <a:lumMod val="50000"/>
                  </a:schemeClr>
                </a:solidFill>
                <a:latin typeface="Poppins" panose="02000000000000000000" pitchFamily="2" charset="0"/>
                <a:ea typeface="Karla" pitchFamily="2" charset="0"/>
                <a:cs typeface="Poppins" panose="02000000000000000000" pitchFamily="2" charset="0"/>
              </a:rPr>
              <a:t>Be Confident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Avoid using words like “attempting” or “trying” </a:t>
            </a:r>
          </a:p>
          <a:p>
            <a:pPr lvl="1">
              <a:lnSpc>
                <a:spcPts val="1800"/>
              </a:lnSpc>
              <a:spcBef>
                <a:spcPts val="1200"/>
              </a:spcBef>
              <a:buFont typeface="Courier New" panose="02070309020205020404" pitchFamily="49" charset="0"/>
              <a:buChar char="o"/>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Instead opt for “I’m doing this” </a:t>
            </a:r>
          </a:p>
          <a:p>
            <a:pPr marL="0" indent="0">
              <a:lnSpc>
                <a:spcPts val="1800"/>
              </a:lnSpc>
              <a:spcBef>
                <a:spcPts val="1200"/>
              </a:spcBef>
              <a:buNone/>
            </a:pPr>
            <a:r>
              <a:rPr lang="en-US" sz="2000" dirty="0">
                <a:solidFill>
                  <a:schemeClr val="bg1">
                    <a:lumMod val="50000"/>
                  </a:schemeClr>
                </a:solidFill>
                <a:latin typeface="Poppins" panose="02000000000000000000" pitchFamily="2" charset="0"/>
                <a:cs typeface="Poppins" panose="02000000000000000000" pitchFamily="2" charset="0"/>
              </a:rPr>
              <a:t>  </a:t>
            </a:r>
          </a:p>
        </p:txBody>
      </p:sp>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8" name="Заголовок 1"/>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TIP #5</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“Use Active Voice”</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DIGITAL BRAND TIPS</a:t>
            </a:r>
          </a:p>
        </p:txBody>
      </p:sp>
      <p:pic>
        <p:nvPicPr>
          <p:cNvPr id="5" name="Picture Placeholder 4">
            <a:extLst>
              <a:ext uri="{FF2B5EF4-FFF2-40B4-BE49-F238E27FC236}">
                <a16:creationId xmlns:a16="http://schemas.microsoft.com/office/drawing/2014/main" id="{35FBC04C-7357-45C2-86F1-D273B7B1EFA9}"/>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p:pic>
      <p:sp>
        <p:nvSpPr>
          <p:cNvPr id="7" name="Rectangle 6">
            <a:extLst>
              <a:ext uri="{FF2B5EF4-FFF2-40B4-BE49-F238E27FC236}">
                <a16:creationId xmlns:a16="http://schemas.microsoft.com/office/drawing/2014/main" id="{CF7C6375-1E7E-4A7A-AFE1-1F68F40105BE}"/>
              </a:ext>
            </a:extLst>
          </p:cNvPr>
          <p:cNvSpPr/>
          <p:nvPr/>
        </p:nvSpPr>
        <p:spPr>
          <a:xfrm>
            <a:off x="7502087" y="6371648"/>
            <a:ext cx="4694284" cy="486352"/>
          </a:xfrm>
          <a:prstGeom prst="rect">
            <a:avLst/>
          </a:prstGeom>
        </p:spPr>
        <p:txBody>
          <a:bodyPr wrap="square">
            <a:spAutoFit/>
          </a:bodyPr>
          <a:lstStyle/>
          <a:p>
            <a:pPr>
              <a:lnSpc>
                <a:spcPct val="150000"/>
              </a:lnSpc>
            </a:pPr>
            <a:r>
              <a:rPr lang="en-US" sz="900" dirty="0"/>
              <a:t>10. Fineman, M. (2015). What Your Professional Bio Needs to Get Noticed. </a:t>
            </a:r>
            <a:r>
              <a:rPr lang="en-US" sz="900" i="1" dirty="0"/>
              <a:t>Harvard Business Review Digital Articles</a:t>
            </a:r>
            <a:r>
              <a:rPr lang="en-US" sz="900" dirty="0"/>
              <a:t>, 2–4.</a:t>
            </a:r>
          </a:p>
        </p:txBody>
      </p:sp>
    </p:spTree>
    <p:extLst>
      <p:ext uri="{BB962C8B-B14F-4D97-AF65-F5344CB8AC3E}">
        <p14:creationId xmlns:p14="http://schemas.microsoft.com/office/powerpoint/2010/main" val="3592992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
          <p:cNvSpPr txBox="1">
            <a:spLocks/>
          </p:cNvSpPr>
          <p:nvPr/>
        </p:nvSpPr>
        <p:spPr>
          <a:xfrm>
            <a:off x="2261937" y="1189751"/>
            <a:ext cx="7928809" cy="8163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WHO WE ARE</a:t>
            </a:r>
          </a:p>
          <a:p>
            <a:pPr algn="ctr"/>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21" name="Текст 11"/>
          <p:cNvSpPr txBox="1">
            <a:spLocks/>
          </p:cNvSpPr>
          <p:nvPr/>
        </p:nvSpPr>
        <p:spPr>
          <a:xfrm>
            <a:off x="967561" y="4447680"/>
            <a:ext cx="3232298" cy="15715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200" kern="0" dirty="0">
                <a:solidFill>
                  <a:schemeClr val="bg1">
                    <a:lumMod val="50000"/>
                  </a:schemeClr>
                </a:solidFill>
                <a:latin typeface="Poppins" panose="02000000000000000000" pitchFamily="2" charset="0"/>
                <a:ea typeface="Karla" pitchFamily="2" charset="0"/>
                <a:cs typeface="Poppins" panose="02000000000000000000" pitchFamily="2" charset="0"/>
              </a:rPr>
              <a:t>Associate Director for Student Academic Services &amp; Learning Design and a research librarian. Ning oversees Gutman Library's Writing Services and the Communications Lab in addition to providing research consultations and leading the library's learning design projects</a:t>
            </a:r>
            <a:endParaRPr lang="en-US" sz="1200" b="1" dirty="0">
              <a:solidFill>
                <a:schemeClr val="bg1">
                  <a:lumMod val="50000"/>
                </a:schemeClr>
              </a:solidFill>
              <a:latin typeface="Poppins" panose="02000000000000000000" pitchFamily="2" charset="0"/>
              <a:cs typeface="Poppins" panose="02000000000000000000" pitchFamily="2" charset="0"/>
            </a:endParaRPr>
          </a:p>
        </p:txBody>
      </p:sp>
      <p:cxnSp>
        <p:nvCxnSpPr>
          <p:cNvPr id="27" name="Прямая соединительная линия 26"/>
          <p:cNvCxnSpPr/>
          <p:nvPr/>
        </p:nvCxnSpPr>
        <p:spPr>
          <a:xfrm>
            <a:off x="4284922" y="3269926"/>
            <a:ext cx="0" cy="22956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7740501" y="3269926"/>
            <a:ext cx="0" cy="22956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Подзаголовок 2"/>
          <p:cNvSpPr txBox="1">
            <a:spLocks/>
          </p:cNvSpPr>
          <p:nvPr/>
        </p:nvSpPr>
        <p:spPr>
          <a:xfrm>
            <a:off x="4248592" y="88272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About Us</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32" name="Текст 11">
            <a:extLst>
              <a:ext uri="{FF2B5EF4-FFF2-40B4-BE49-F238E27FC236}">
                <a16:creationId xmlns:a16="http://schemas.microsoft.com/office/drawing/2014/main" id="{CE3FE7D8-37E7-47D8-9729-C7811DB20DCD}"/>
              </a:ext>
            </a:extLst>
          </p:cNvPr>
          <p:cNvSpPr txBox="1">
            <a:spLocks/>
          </p:cNvSpPr>
          <p:nvPr/>
        </p:nvSpPr>
        <p:spPr>
          <a:xfrm>
            <a:off x="878515" y="2270715"/>
            <a:ext cx="3232298" cy="5027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2">
                    <a:lumMod val="25000"/>
                  </a:schemeClr>
                </a:solidFill>
                <a:latin typeface="Poppins SemiBold" panose="02000000000000000000" pitchFamily="2" charset="0"/>
                <a:cs typeface="Poppins SemiBold" panose="02000000000000000000" pitchFamily="2" charset="0"/>
              </a:rPr>
              <a:t>Ning Zou</a:t>
            </a:r>
          </a:p>
        </p:txBody>
      </p:sp>
      <p:sp>
        <p:nvSpPr>
          <p:cNvPr id="33" name="Текст 11">
            <a:extLst>
              <a:ext uri="{FF2B5EF4-FFF2-40B4-BE49-F238E27FC236}">
                <a16:creationId xmlns:a16="http://schemas.microsoft.com/office/drawing/2014/main" id="{308415BC-A2E6-4B44-8B2C-F1CC20159B61}"/>
              </a:ext>
            </a:extLst>
          </p:cNvPr>
          <p:cNvSpPr txBox="1">
            <a:spLocks/>
          </p:cNvSpPr>
          <p:nvPr/>
        </p:nvSpPr>
        <p:spPr>
          <a:xfrm>
            <a:off x="4348717" y="2270714"/>
            <a:ext cx="3359888" cy="5027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2">
                    <a:lumMod val="25000"/>
                  </a:schemeClr>
                </a:solidFill>
                <a:latin typeface="Poppins SemiBold" panose="02000000000000000000" pitchFamily="2" charset="0"/>
                <a:cs typeface="Poppins SemiBold" panose="02000000000000000000" pitchFamily="2" charset="0"/>
              </a:rPr>
              <a:t>Preeya Pandya Mbekeani</a:t>
            </a:r>
          </a:p>
        </p:txBody>
      </p:sp>
      <p:sp>
        <p:nvSpPr>
          <p:cNvPr id="34" name="Текст 11">
            <a:extLst>
              <a:ext uri="{FF2B5EF4-FFF2-40B4-BE49-F238E27FC236}">
                <a16:creationId xmlns:a16="http://schemas.microsoft.com/office/drawing/2014/main" id="{4DB6346B-650B-4BBC-808C-A7F56CE9F928}"/>
              </a:ext>
            </a:extLst>
          </p:cNvPr>
          <p:cNvSpPr txBox="1">
            <a:spLocks/>
          </p:cNvSpPr>
          <p:nvPr/>
        </p:nvSpPr>
        <p:spPr>
          <a:xfrm>
            <a:off x="7921109" y="2270714"/>
            <a:ext cx="3211032" cy="5027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2">
                    <a:lumMod val="25000"/>
                  </a:schemeClr>
                </a:solidFill>
                <a:latin typeface="Poppins SemiBold" panose="02000000000000000000" pitchFamily="2" charset="0"/>
                <a:cs typeface="Poppins SemiBold" panose="02000000000000000000" pitchFamily="2" charset="0"/>
              </a:rPr>
              <a:t>Dylan J. Lukes</a:t>
            </a:r>
          </a:p>
        </p:txBody>
      </p:sp>
      <p:sp>
        <p:nvSpPr>
          <p:cNvPr id="35" name="Текст 11">
            <a:extLst>
              <a:ext uri="{FF2B5EF4-FFF2-40B4-BE49-F238E27FC236}">
                <a16:creationId xmlns:a16="http://schemas.microsoft.com/office/drawing/2014/main" id="{45FBD5CE-F595-4CE0-B23A-C457022BA19E}"/>
              </a:ext>
            </a:extLst>
          </p:cNvPr>
          <p:cNvSpPr txBox="1">
            <a:spLocks/>
          </p:cNvSpPr>
          <p:nvPr/>
        </p:nvSpPr>
        <p:spPr>
          <a:xfrm>
            <a:off x="4396563" y="4447680"/>
            <a:ext cx="3232298" cy="15715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200" kern="0" dirty="0">
                <a:solidFill>
                  <a:schemeClr val="bg1">
                    <a:lumMod val="50000"/>
                  </a:schemeClr>
                </a:solidFill>
                <a:latin typeface="Poppins" panose="02000000000000000000" pitchFamily="2" charset="0"/>
                <a:ea typeface="Karla" pitchFamily="2" charset="0"/>
                <a:cs typeface="Poppins" panose="02000000000000000000" pitchFamily="2" charset="0"/>
              </a:rPr>
              <a:t>Doctoral candidate at HGSE and doctoral fellow in the multidisciplinary program in Inequality and Social Policy at the Harvard Kennedy School. Preeya studies inequality in college access and completion for underrepresented students and policies aimed at reducing these disparities</a:t>
            </a:r>
          </a:p>
          <a:p>
            <a:pPr>
              <a:lnSpc>
                <a:spcPts val="1800"/>
              </a:lnSpc>
            </a:pPr>
            <a:endParaRPr lang="en-US" sz="1200" kern="0" dirty="0">
              <a:solidFill>
                <a:schemeClr val="bg1">
                  <a:lumMod val="50000"/>
                </a:schemeClr>
              </a:solidFill>
              <a:latin typeface="Poppins" panose="02000000000000000000" pitchFamily="2" charset="0"/>
            </a:endParaRPr>
          </a:p>
        </p:txBody>
      </p:sp>
      <p:sp>
        <p:nvSpPr>
          <p:cNvPr id="36" name="Текст 11">
            <a:extLst>
              <a:ext uri="{FF2B5EF4-FFF2-40B4-BE49-F238E27FC236}">
                <a16:creationId xmlns:a16="http://schemas.microsoft.com/office/drawing/2014/main" id="{35A082BF-EE1A-4794-B294-6CD4F420B903}"/>
              </a:ext>
            </a:extLst>
          </p:cNvPr>
          <p:cNvSpPr txBox="1">
            <a:spLocks/>
          </p:cNvSpPr>
          <p:nvPr/>
        </p:nvSpPr>
        <p:spPr>
          <a:xfrm>
            <a:off x="7912536" y="4447680"/>
            <a:ext cx="3232298" cy="15715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200" kern="0" dirty="0">
                <a:solidFill>
                  <a:schemeClr val="bg1">
                    <a:lumMod val="50000"/>
                  </a:schemeClr>
                </a:solidFill>
                <a:latin typeface="Poppins" panose="02000000000000000000" pitchFamily="2" charset="0"/>
              </a:rPr>
              <a:t>Doctoral candidate and Presidential Scholar at Harvard University and HGSE. Dylan studies the economics of education with a focus on technology and learning.</a:t>
            </a:r>
          </a:p>
        </p:txBody>
      </p:sp>
      <p:pic>
        <p:nvPicPr>
          <p:cNvPr id="7" name="Picture 6">
            <a:extLst>
              <a:ext uri="{FF2B5EF4-FFF2-40B4-BE49-F238E27FC236}">
                <a16:creationId xmlns:a16="http://schemas.microsoft.com/office/drawing/2014/main" id="{8E9CA0BA-65E6-46CE-BC97-40EA2E4A4D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5092" y="2622330"/>
            <a:ext cx="1303020" cy="1737360"/>
          </a:xfrm>
          <a:prstGeom prst="rect">
            <a:avLst/>
          </a:prstGeom>
        </p:spPr>
      </p:pic>
      <p:pic>
        <p:nvPicPr>
          <p:cNvPr id="9" name="Picture 8">
            <a:extLst>
              <a:ext uri="{FF2B5EF4-FFF2-40B4-BE49-F238E27FC236}">
                <a16:creationId xmlns:a16="http://schemas.microsoft.com/office/drawing/2014/main" id="{30813900-915F-48AE-BE60-93230B669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6051" y="2622330"/>
            <a:ext cx="1303020" cy="1737360"/>
          </a:xfrm>
          <a:prstGeom prst="rect">
            <a:avLst/>
          </a:prstGeom>
        </p:spPr>
      </p:pic>
      <p:pic>
        <p:nvPicPr>
          <p:cNvPr id="12" name="Picture 11">
            <a:extLst>
              <a:ext uri="{FF2B5EF4-FFF2-40B4-BE49-F238E27FC236}">
                <a16:creationId xmlns:a16="http://schemas.microsoft.com/office/drawing/2014/main" id="{91F7E346-3728-4957-BFAE-57A5DB1E7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9154" y="2622330"/>
            <a:ext cx="1303020" cy="1737360"/>
          </a:xfrm>
          <a:prstGeom prst="rect">
            <a:avLst/>
          </a:prstGeom>
        </p:spPr>
      </p:pic>
      <p:cxnSp>
        <p:nvCxnSpPr>
          <p:cNvPr id="15" name="Прямая соединительная линия 32">
            <a:extLst>
              <a:ext uri="{FF2B5EF4-FFF2-40B4-BE49-F238E27FC236}">
                <a16:creationId xmlns:a16="http://schemas.microsoft.com/office/drawing/2014/main" id="{3E971A99-0C61-4FED-A17F-387908672A0D}"/>
              </a:ext>
            </a:extLst>
          </p:cNvPr>
          <p:cNvCxnSpPr>
            <a:cxnSpLocks/>
          </p:cNvCxnSpPr>
          <p:nvPr/>
        </p:nvCxnSpPr>
        <p:spPr>
          <a:xfrm>
            <a:off x="2513453" y="1953967"/>
            <a:ext cx="7155949"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2A8D23B-4982-4021-926D-4B87D8378F64}"/>
              </a:ext>
            </a:extLst>
          </p:cNvPr>
          <p:cNvSpPr/>
          <p:nvPr/>
        </p:nvSpPr>
        <p:spPr>
          <a:xfrm>
            <a:off x="5090753" y="6033953"/>
            <a:ext cx="2010487" cy="395173"/>
          </a:xfrm>
          <a:prstGeom prst="rect">
            <a:avLst/>
          </a:prstGeom>
        </p:spPr>
        <p:txBody>
          <a:bodyPr wrap="none">
            <a:spAutoFit/>
          </a:bodyPr>
          <a:lstStyle/>
          <a:p>
            <a:pPr algn="ctr">
              <a:lnSpc>
                <a:spcPct val="80000"/>
              </a:lnSpc>
              <a:spcBef>
                <a:spcPct val="0"/>
              </a:spcBef>
            </a:pPr>
            <a:r>
              <a:rPr lang="en-US" sz="2400" b="1" i="1" spc="100" dirty="0">
                <a:latin typeface="Poppins SemiBold" panose="02000000000000000000" pitchFamily="2" charset="0"/>
              </a:rPr>
              <a:t>bit.ly/hgsecl </a:t>
            </a:r>
          </a:p>
        </p:txBody>
      </p:sp>
    </p:spTree>
    <p:extLst>
      <p:ext uri="{BB962C8B-B14F-4D97-AF65-F5344CB8AC3E}">
        <p14:creationId xmlns:p14="http://schemas.microsoft.com/office/powerpoint/2010/main" val="2411014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Заголовок 1"/>
          <p:cNvSpPr txBox="1">
            <a:spLocks/>
          </p:cNvSpPr>
          <p:nvPr/>
        </p:nvSpPr>
        <p:spPr>
          <a:xfrm>
            <a:off x="552759" y="1182386"/>
            <a:ext cx="4881562" cy="1353120"/>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SUMMARY</a:t>
            </a:r>
          </a:p>
          <a:p>
            <a:pPr algn="ctr"/>
            <a:r>
              <a:rPr lang="en-US" sz="40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Refining Your Digital Brand </a:t>
            </a:r>
            <a:endParaRPr lang="en-US" sz="4000"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44" name="Подзаголовок 2"/>
          <p:cNvSpPr txBox="1">
            <a:spLocks/>
          </p:cNvSpPr>
          <p:nvPr/>
        </p:nvSpPr>
        <p:spPr>
          <a:xfrm>
            <a:off x="552760" y="2583634"/>
            <a:ext cx="5013852" cy="142305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Center your digital profile around these tips and you will be well on your way to winning over your future employer and effectively communicating your professional value. This is not an exhaustive list, but it is a great place to start as you strive to create and polish your digital profile across multiple mediums. </a:t>
            </a:r>
          </a:p>
        </p:txBody>
      </p:sp>
      <p:sp>
        <p:nvSpPr>
          <p:cNvPr id="46" name="Подзаголовок 2"/>
          <p:cNvSpPr txBox="1">
            <a:spLocks/>
          </p:cNvSpPr>
          <p:nvPr/>
        </p:nvSpPr>
        <p:spPr>
          <a:xfrm>
            <a:off x="1015791" y="856005"/>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DIGITAL BRAND TIPS</a:t>
            </a:r>
          </a:p>
        </p:txBody>
      </p:sp>
      <p:sp>
        <p:nvSpPr>
          <p:cNvPr id="3" name="Рисунок 2"/>
          <p:cNvSpPr>
            <a:spLocks noGrp="1"/>
          </p:cNvSpPr>
          <p:nvPr>
            <p:ph type="pic" sz="quarter" idx="10"/>
          </p:nvPr>
        </p:nvSpPr>
        <p:spPr/>
        <p:style>
          <a:lnRef idx="2">
            <a:schemeClr val="dk1"/>
          </a:lnRef>
          <a:fillRef idx="1">
            <a:schemeClr val="lt1"/>
          </a:fillRef>
          <a:effectRef idx="0">
            <a:schemeClr val="dk1"/>
          </a:effectRef>
          <a:fontRef idx="minor">
            <a:schemeClr val="dk1"/>
          </a:fontRef>
        </p:style>
      </p:sp>
      <p:sp>
        <p:nvSpPr>
          <p:cNvPr id="4" name="Рисунок 3"/>
          <p:cNvSpPr>
            <a:spLocks noGrp="1"/>
          </p:cNvSpPr>
          <p:nvPr>
            <p:ph type="pic" sz="quarter" idx="12"/>
          </p:nvPr>
        </p:nvSpPr>
        <p:spPr/>
        <p:style>
          <a:lnRef idx="2">
            <a:schemeClr val="dk1"/>
          </a:lnRef>
          <a:fillRef idx="1">
            <a:schemeClr val="lt1"/>
          </a:fillRef>
          <a:effectRef idx="0">
            <a:schemeClr val="dk1"/>
          </a:effectRef>
          <a:fontRef idx="minor">
            <a:schemeClr val="dk1"/>
          </a:fontRef>
        </p:style>
      </p:sp>
      <p:sp>
        <p:nvSpPr>
          <p:cNvPr id="5" name="Рисунок 4"/>
          <p:cNvSpPr>
            <a:spLocks noGrp="1"/>
          </p:cNvSpPr>
          <p:nvPr>
            <p:ph type="pic" sz="quarter" idx="13"/>
          </p:nvPr>
        </p:nvSpPr>
        <p:spPr>
          <a:xfrm>
            <a:off x="6112040" y="2751898"/>
            <a:ext cx="3116182" cy="1423059"/>
          </a:xfrm>
        </p:spPr>
        <p:style>
          <a:lnRef idx="2">
            <a:schemeClr val="dk1"/>
          </a:lnRef>
          <a:fillRef idx="1">
            <a:schemeClr val="lt1"/>
          </a:fillRef>
          <a:effectRef idx="0">
            <a:schemeClr val="dk1"/>
          </a:effectRef>
          <a:fontRef idx="minor">
            <a:schemeClr val="dk1"/>
          </a:fontRef>
        </p:style>
      </p:sp>
      <p:sp>
        <p:nvSpPr>
          <p:cNvPr id="6" name="Рисунок 5"/>
          <p:cNvSpPr>
            <a:spLocks noGrp="1"/>
          </p:cNvSpPr>
          <p:nvPr>
            <p:ph type="pic" sz="quarter" idx="14"/>
          </p:nvPr>
        </p:nvSpPr>
        <p:spPr/>
        <p:style>
          <a:lnRef idx="2">
            <a:schemeClr val="dk1"/>
          </a:lnRef>
          <a:fillRef idx="1">
            <a:schemeClr val="lt1"/>
          </a:fillRef>
          <a:effectRef idx="0">
            <a:schemeClr val="dk1"/>
          </a:effectRef>
          <a:fontRef idx="minor">
            <a:schemeClr val="dk1"/>
          </a:fontRef>
        </p:style>
      </p:sp>
      <p:sp>
        <p:nvSpPr>
          <p:cNvPr id="7" name="Рисунок 6"/>
          <p:cNvSpPr>
            <a:spLocks noGrp="1"/>
          </p:cNvSpPr>
          <p:nvPr>
            <p:ph type="pic" sz="quarter" idx="15"/>
          </p:nvPr>
        </p:nvSpPr>
        <p:spPr/>
        <p:style>
          <a:lnRef idx="2">
            <a:schemeClr val="dk1"/>
          </a:lnRef>
          <a:fillRef idx="1">
            <a:schemeClr val="lt1"/>
          </a:fillRef>
          <a:effectRef idx="0">
            <a:schemeClr val="dk1"/>
          </a:effectRef>
          <a:fontRef idx="minor">
            <a:schemeClr val="dk1"/>
          </a:fontRef>
        </p:style>
      </p:sp>
      <p:sp>
        <p:nvSpPr>
          <p:cNvPr id="19" name="TextBox 18">
            <a:extLst>
              <a:ext uri="{FF2B5EF4-FFF2-40B4-BE49-F238E27FC236}">
                <a16:creationId xmlns:a16="http://schemas.microsoft.com/office/drawing/2014/main" id="{2DBE2283-3035-4234-A212-B4518A60A2C4}"/>
              </a:ext>
            </a:extLst>
          </p:cNvPr>
          <p:cNvSpPr txBox="1"/>
          <p:nvPr/>
        </p:nvSpPr>
        <p:spPr>
          <a:xfrm>
            <a:off x="6676316" y="684916"/>
            <a:ext cx="183522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TIP #1</a:t>
            </a:r>
          </a:p>
        </p:txBody>
      </p:sp>
      <p:sp>
        <p:nvSpPr>
          <p:cNvPr id="26" name="TextBox 25">
            <a:extLst>
              <a:ext uri="{FF2B5EF4-FFF2-40B4-BE49-F238E27FC236}">
                <a16:creationId xmlns:a16="http://schemas.microsoft.com/office/drawing/2014/main" id="{DD65C9A2-15FE-43B2-91D5-AF011D1632B6}"/>
              </a:ext>
            </a:extLst>
          </p:cNvPr>
          <p:cNvSpPr txBox="1"/>
          <p:nvPr/>
        </p:nvSpPr>
        <p:spPr>
          <a:xfrm>
            <a:off x="6676316" y="1240912"/>
            <a:ext cx="1835223" cy="9541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Keep it Fresh</a:t>
            </a:r>
          </a:p>
        </p:txBody>
      </p:sp>
      <p:sp>
        <p:nvSpPr>
          <p:cNvPr id="27" name="TextBox 26">
            <a:extLst>
              <a:ext uri="{FF2B5EF4-FFF2-40B4-BE49-F238E27FC236}">
                <a16:creationId xmlns:a16="http://schemas.microsoft.com/office/drawing/2014/main" id="{8A675638-789C-4E04-B6F2-17E19504E9C3}"/>
              </a:ext>
            </a:extLst>
          </p:cNvPr>
          <p:cNvSpPr txBox="1"/>
          <p:nvPr/>
        </p:nvSpPr>
        <p:spPr>
          <a:xfrm>
            <a:off x="9773650" y="684916"/>
            <a:ext cx="183522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TIP #2</a:t>
            </a:r>
          </a:p>
        </p:txBody>
      </p:sp>
      <p:sp>
        <p:nvSpPr>
          <p:cNvPr id="28" name="TextBox 27">
            <a:extLst>
              <a:ext uri="{FF2B5EF4-FFF2-40B4-BE49-F238E27FC236}">
                <a16:creationId xmlns:a16="http://schemas.microsoft.com/office/drawing/2014/main" id="{1EF22533-D146-4D68-8C55-4BBBF9880985}"/>
              </a:ext>
            </a:extLst>
          </p:cNvPr>
          <p:cNvSpPr txBox="1"/>
          <p:nvPr/>
        </p:nvSpPr>
        <p:spPr>
          <a:xfrm>
            <a:off x="9773650" y="1240912"/>
            <a:ext cx="1835223" cy="9541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Link Your Work</a:t>
            </a:r>
          </a:p>
        </p:txBody>
      </p:sp>
      <p:sp>
        <p:nvSpPr>
          <p:cNvPr id="29" name="TextBox 28">
            <a:extLst>
              <a:ext uri="{FF2B5EF4-FFF2-40B4-BE49-F238E27FC236}">
                <a16:creationId xmlns:a16="http://schemas.microsoft.com/office/drawing/2014/main" id="{EAFDD420-957C-4DAF-9090-5D58C67A3C88}"/>
              </a:ext>
            </a:extLst>
          </p:cNvPr>
          <p:cNvSpPr txBox="1"/>
          <p:nvPr/>
        </p:nvSpPr>
        <p:spPr>
          <a:xfrm>
            <a:off x="6676316" y="2843382"/>
            <a:ext cx="183522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TIP #3</a:t>
            </a:r>
          </a:p>
        </p:txBody>
      </p:sp>
      <p:sp>
        <p:nvSpPr>
          <p:cNvPr id="30" name="TextBox 29">
            <a:extLst>
              <a:ext uri="{FF2B5EF4-FFF2-40B4-BE49-F238E27FC236}">
                <a16:creationId xmlns:a16="http://schemas.microsoft.com/office/drawing/2014/main" id="{F9EC0DCB-1BBF-40B4-9C31-9FD0955B6409}"/>
              </a:ext>
            </a:extLst>
          </p:cNvPr>
          <p:cNvSpPr txBox="1"/>
          <p:nvPr/>
        </p:nvSpPr>
        <p:spPr>
          <a:xfrm>
            <a:off x="6676316" y="3399378"/>
            <a:ext cx="2418405"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Set Boundaries</a:t>
            </a:r>
          </a:p>
        </p:txBody>
      </p:sp>
      <p:sp>
        <p:nvSpPr>
          <p:cNvPr id="31" name="TextBox 30">
            <a:extLst>
              <a:ext uri="{FF2B5EF4-FFF2-40B4-BE49-F238E27FC236}">
                <a16:creationId xmlns:a16="http://schemas.microsoft.com/office/drawing/2014/main" id="{342D5358-70C9-4E68-8A63-A09A5738B716}"/>
              </a:ext>
            </a:extLst>
          </p:cNvPr>
          <p:cNvSpPr txBox="1"/>
          <p:nvPr/>
        </p:nvSpPr>
        <p:spPr>
          <a:xfrm>
            <a:off x="6676316" y="4728381"/>
            <a:ext cx="183522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TIP #4</a:t>
            </a:r>
          </a:p>
        </p:txBody>
      </p:sp>
      <p:sp>
        <p:nvSpPr>
          <p:cNvPr id="32" name="TextBox 31">
            <a:extLst>
              <a:ext uri="{FF2B5EF4-FFF2-40B4-BE49-F238E27FC236}">
                <a16:creationId xmlns:a16="http://schemas.microsoft.com/office/drawing/2014/main" id="{DD24F4F7-0E03-4F6F-A38C-3880D315332E}"/>
              </a:ext>
            </a:extLst>
          </p:cNvPr>
          <p:cNvSpPr txBox="1"/>
          <p:nvPr/>
        </p:nvSpPr>
        <p:spPr>
          <a:xfrm>
            <a:off x="6676316" y="5284377"/>
            <a:ext cx="1835223" cy="9541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Be Consistent</a:t>
            </a:r>
          </a:p>
        </p:txBody>
      </p:sp>
      <p:sp>
        <p:nvSpPr>
          <p:cNvPr id="33" name="TextBox 32">
            <a:extLst>
              <a:ext uri="{FF2B5EF4-FFF2-40B4-BE49-F238E27FC236}">
                <a16:creationId xmlns:a16="http://schemas.microsoft.com/office/drawing/2014/main" id="{1F528F9A-9431-4A4F-A362-C473E2FC4FCF}"/>
              </a:ext>
            </a:extLst>
          </p:cNvPr>
          <p:cNvSpPr txBox="1"/>
          <p:nvPr/>
        </p:nvSpPr>
        <p:spPr>
          <a:xfrm>
            <a:off x="9773650" y="3902997"/>
            <a:ext cx="183522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TIP #5</a:t>
            </a:r>
          </a:p>
        </p:txBody>
      </p:sp>
      <p:sp>
        <p:nvSpPr>
          <p:cNvPr id="34" name="TextBox 33">
            <a:extLst>
              <a:ext uri="{FF2B5EF4-FFF2-40B4-BE49-F238E27FC236}">
                <a16:creationId xmlns:a16="http://schemas.microsoft.com/office/drawing/2014/main" id="{137EE475-6BA9-4D1C-88CB-CB7F77407D36}"/>
              </a:ext>
            </a:extLst>
          </p:cNvPr>
          <p:cNvSpPr txBox="1"/>
          <p:nvPr/>
        </p:nvSpPr>
        <p:spPr>
          <a:xfrm>
            <a:off x="9773650" y="4458993"/>
            <a:ext cx="1835223" cy="9541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Use Active Voice</a:t>
            </a:r>
          </a:p>
        </p:txBody>
      </p:sp>
      <p:pic>
        <p:nvPicPr>
          <p:cNvPr id="22" name="Picture Placeholder 21">
            <a:extLst>
              <a:ext uri="{FF2B5EF4-FFF2-40B4-BE49-F238E27FC236}">
                <a16:creationId xmlns:a16="http://schemas.microsoft.com/office/drawing/2014/main" id="{2CC7E661-7875-466D-B7C4-633FFF77579B}"/>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7078" b="17078"/>
          <a:stretch>
            <a:fillRect/>
          </a:stretch>
        </p:blipFill>
        <p:spPr/>
      </p:pic>
    </p:spTree>
    <p:extLst>
      <p:ext uri="{BB962C8B-B14F-4D97-AF65-F5344CB8AC3E}">
        <p14:creationId xmlns:p14="http://schemas.microsoft.com/office/powerpoint/2010/main" val="1721382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32" grpId="0" animBg="1"/>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75296D94-53C1-4FEB-B4F8-CEFDD4868E43}"/>
              </a:ext>
            </a:extLst>
          </p:cNvPr>
          <p:cNvSpPr txBox="1">
            <a:spLocks/>
          </p:cNvSpPr>
          <p:nvPr/>
        </p:nvSpPr>
        <p:spPr>
          <a:xfrm>
            <a:off x="3216341" y="3259228"/>
            <a:ext cx="5759319" cy="65714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pc="100" dirty="0">
                <a:latin typeface="Poppins SemiBold" panose="02000000000000000000" pitchFamily="2" charset="0"/>
                <a:ea typeface="Lato" panose="020F0502020204030203" pitchFamily="34" charset="0"/>
                <a:cs typeface="Poppins SemiBold" panose="02000000000000000000" pitchFamily="2" charset="0"/>
              </a:rPr>
              <a:t>THANK YOU</a:t>
            </a:r>
            <a:endParaRPr lang="en-US" sz="4800" b="1" spc="100" dirty="0">
              <a:latin typeface="Poppins SemiBold" panose="02000000000000000000" pitchFamily="2" charset="0"/>
              <a:ea typeface="Lato" panose="020F0502020204030203" pitchFamily="34" charset="0"/>
              <a:cs typeface="Poppins SemiBold" panose="02000000000000000000" pitchFamily="2" charset="0"/>
            </a:endParaRPr>
          </a:p>
        </p:txBody>
      </p:sp>
      <p:sp>
        <p:nvSpPr>
          <p:cNvPr id="18" name="Подзаголовок 2">
            <a:extLst>
              <a:ext uri="{FF2B5EF4-FFF2-40B4-BE49-F238E27FC236}">
                <a16:creationId xmlns:a16="http://schemas.microsoft.com/office/drawing/2014/main" id="{2DEFD4EC-7437-4CA7-9682-417225A67F72}"/>
              </a:ext>
            </a:extLst>
          </p:cNvPr>
          <p:cNvSpPr txBox="1">
            <a:spLocks/>
          </p:cNvSpPr>
          <p:nvPr/>
        </p:nvSpPr>
        <p:spPr>
          <a:xfrm>
            <a:off x="4118251" y="382083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#HGSE COMMUNICATIONS LAB</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 name="Rectangle 18">
            <a:extLst>
              <a:ext uri="{FF2B5EF4-FFF2-40B4-BE49-F238E27FC236}">
                <a16:creationId xmlns:a16="http://schemas.microsoft.com/office/drawing/2014/main" id="{6172CD14-0B89-4D1E-926A-327215265009}"/>
              </a:ext>
            </a:extLst>
          </p:cNvPr>
          <p:cNvSpPr/>
          <p:nvPr/>
        </p:nvSpPr>
        <p:spPr>
          <a:xfrm>
            <a:off x="5090753" y="4153414"/>
            <a:ext cx="2010487" cy="395173"/>
          </a:xfrm>
          <a:prstGeom prst="rect">
            <a:avLst/>
          </a:prstGeom>
        </p:spPr>
        <p:txBody>
          <a:bodyPr wrap="none">
            <a:spAutoFit/>
          </a:bodyPr>
          <a:lstStyle/>
          <a:p>
            <a:pPr algn="ctr">
              <a:lnSpc>
                <a:spcPct val="80000"/>
              </a:lnSpc>
              <a:spcBef>
                <a:spcPct val="0"/>
              </a:spcBef>
            </a:pPr>
            <a:r>
              <a:rPr lang="en-US" sz="2400" b="1" i="1" spc="100" dirty="0">
                <a:latin typeface="Poppins SemiBold" panose="02000000000000000000" pitchFamily="2" charset="0"/>
              </a:rPr>
              <a:t>bit.ly/hgsecl </a:t>
            </a:r>
          </a:p>
        </p:txBody>
      </p:sp>
      <p:sp>
        <p:nvSpPr>
          <p:cNvPr id="6" name="Прямоугольный треугольник 11">
            <a:extLst>
              <a:ext uri="{FF2B5EF4-FFF2-40B4-BE49-F238E27FC236}">
                <a16:creationId xmlns:a16="http://schemas.microsoft.com/office/drawing/2014/main" id="{0229BF1B-BA00-463D-A62D-DAA9C4C3A77D}"/>
              </a:ext>
            </a:extLst>
          </p:cNvPr>
          <p:cNvSpPr/>
          <p:nvPr/>
        </p:nvSpPr>
        <p:spPr>
          <a:xfrm>
            <a:off x="-7582" y="1146412"/>
            <a:ext cx="6458246" cy="5711588"/>
          </a:xfrm>
          <a:custGeom>
            <a:avLst/>
            <a:gdLst>
              <a:gd name="connsiteX0" fmla="*/ 0 w 5380074"/>
              <a:gd name="connsiteY0" fmla="*/ 6858000 h 6858000"/>
              <a:gd name="connsiteX1" fmla="*/ 0 w 5380074"/>
              <a:gd name="connsiteY1" fmla="*/ 0 h 6858000"/>
              <a:gd name="connsiteX2" fmla="*/ 5380074 w 5380074"/>
              <a:gd name="connsiteY2" fmla="*/ 6858000 h 6858000"/>
              <a:gd name="connsiteX3" fmla="*/ 0 w 5380074"/>
              <a:gd name="connsiteY3" fmla="*/ 6858000 h 6858000"/>
              <a:gd name="connsiteX0" fmla="*/ 0 w 5380074"/>
              <a:gd name="connsiteY0" fmla="*/ 5697940 h 6858000"/>
              <a:gd name="connsiteX1" fmla="*/ 0 w 5380074"/>
              <a:gd name="connsiteY1" fmla="*/ 0 h 6858000"/>
              <a:gd name="connsiteX2" fmla="*/ 5380074 w 5380074"/>
              <a:gd name="connsiteY2" fmla="*/ 6858000 h 6858000"/>
              <a:gd name="connsiteX3" fmla="*/ 0 w 5380074"/>
              <a:gd name="connsiteY3" fmla="*/ 5697940 h 6858000"/>
              <a:gd name="connsiteX0" fmla="*/ 0 w 4902402"/>
              <a:gd name="connsiteY0" fmla="*/ 5697940 h 5725236"/>
              <a:gd name="connsiteX1" fmla="*/ 0 w 4902402"/>
              <a:gd name="connsiteY1" fmla="*/ 0 h 5725236"/>
              <a:gd name="connsiteX2" fmla="*/ 4902402 w 4902402"/>
              <a:gd name="connsiteY2" fmla="*/ 5725236 h 5725236"/>
              <a:gd name="connsiteX3" fmla="*/ 0 w 4902402"/>
              <a:gd name="connsiteY3" fmla="*/ 5697940 h 5725236"/>
              <a:gd name="connsiteX0" fmla="*/ 0 w 6458246"/>
              <a:gd name="connsiteY0" fmla="*/ 5697940 h 5711588"/>
              <a:gd name="connsiteX1" fmla="*/ 0 w 6458246"/>
              <a:gd name="connsiteY1" fmla="*/ 0 h 5711588"/>
              <a:gd name="connsiteX2" fmla="*/ 6458246 w 6458246"/>
              <a:gd name="connsiteY2" fmla="*/ 5711588 h 5711588"/>
              <a:gd name="connsiteX3" fmla="*/ 0 w 6458246"/>
              <a:gd name="connsiteY3" fmla="*/ 5697940 h 5711588"/>
            </a:gdLst>
            <a:ahLst/>
            <a:cxnLst>
              <a:cxn ang="0">
                <a:pos x="connsiteX0" y="connsiteY0"/>
              </a:cxn>
              <a:cxn ang="0">
                <a:pos x="connsiteX1" y="connsiteY1"/>
              </a:cxn>
              <a:cxn ang="0">
                <a:pos x="connsiteX2" y="connsiteY2"/>
              </a:cxn>
              <a:cxn ang="0">
                <a:pos x="connsiteX3" y="connsiteY3"/>
              </a:cxn>
            </a:cxnLst>
            <a:rect l="l" t="t" r="r" b="b"/>
            <a:pathLst>
              <a:path w="6458246" h="5711588">
                <a:moveTo>
                  <a:pt x="0" y="5697940"/>
                </a:moveTo>
                <a:lnTo>
                  <a:pt x="0" y="0"/>
                </a:lnTo>
                <a:lnTo>
                  <a:pt x="6458246" y="5711588"/>
                </a:lnTo>
                <a:lnTo>
                  <a:pt x="0" y="5697940"/>
                </a:lnTo>
                <a:close/>
              </a:path>
            </a:pathLst>
          </a:custGeom>
          <a:solidFill>
            <a:srgbClr val="39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9" name="Группа 1">
            <a:extLst>
              <a:ext uri="{FF2B5EF4-FFF2-40B4-BE49-F238E27FC236}">
                <a16:creationId xmlns:a16="http://schemas.microsoft.com/office/drawing/2014/main" id="{A594F840-9FD6-4367-8B90-4F60C0D7F98E}"/>
              </a:ext>
            </a:extLst>
          </p:cNvPr>
          <p:cNvGrpSpPr/>
          <p:nvPr/>
        </p:nvGrpSpPr>
        <p:grpSpPr>
          <a:xfrm>
            <a:off x="-25400" y="-23126"/>
            <a:ext cx="6476064" cy="6881126"/>
            <a:chOff x="-17818" y="-9527"/>
            <a:chExt cx="6476064" cy="6881126"/>
          </a:xfrm>
          <a:solidFill>
            <a:srgbClr val="39FF00"/>
          </a:solidFill>
        </p:grpSpPr>
        <p:sp>
          <p:nvSpPr>
            <p:cNvPr id="10" name="Прямоугольный треугольник 11">
              <a:extLst>
                <a:ext uri="{FF2B5EF4-FFF2-40B4-BE49-F238E27FC236}">
                  <a16:creationId xmlns:a16="http://schemas.microsoft.com/office/drawing/2014/main" id="{8097A6A8-A3A8-4870-A23B-6DDBA2617DE5}"/>
                </a:ext>
              </a:extLst>
            </p:cNvPr>
            <p:cNvSpPr/>
            <p:nvPr/>
          </p:nvSpPr>
          <p:spPr>
            <a:xfrm>
              <a:off x="0" y="1160011"/>
              <a:ext cx="6458246" cy="5711588"/>
            </a:xfrm>
            <a:custGeom>
              <a:avLst/>
              <a:gdLst>
                <a:gd name="connsiteX0" fmla="*/ 0 w 5380074"/>
                <a:gd name="connsiteY0" fmla="*/ 6858000 h 6858000"/>
                <a:gd name="connsiteX1" fmla="*/ 0 w 5380074"/>
                <a:gd name="connsiteY1" fmla="*/ 0 h 6858000"/>
                <a:gd name="connsiteX2" fmla="*/ 5380074 w 5380074"/>
                <a:gd name="connsiteY2" fmla="*/ 6858000 h 6858000"/>
                <a:gd name="connsiteX3" fmla="*/ 0 w 5380074"/>
                <a:gd name="connsiteY3" fmla="*/ 6858000 h 6858000"/>
                <a:gd name="connsiteX0" fmla="*/ 0 w 5380074"/>
                <a:gd name="connsiteY0" fmla="*/ 5697940 h 6858000"/>
                <a:gd name="connsiteX1" fmla="*/ 0 w 5380074"/>
                <a:gd name="connsiteY1" fmla="*/ 0 h 6858000"/>
                <a:gd name="connsiteX2" fmla="*/ 5380074 w 5380074"/>
                <a:gd name="connsiteY2" fmla="*/ 6858000 h 6858000"/>
                <a:gd name="connsiteX3" fmla="*/ 0 w 5380074"/>
                <a:gd name="connsiteY3" fmla="*/ 5697940 h 6858000"/>
                <a:gd name="connsiteX0" fmla="*/ 0 w 4902402"/>
                <a:gd name="connsiteY0" fmla="*/ 5697940 h 5725236"/>
                <a:gd name="connsiteX1" fmla="*/ 0 w 4902402"/>
                <a:gd name="connsiteY1" fmla="*/ 0 h 5725236"/>
                <a:gd name="connsiteX2" fmla="*/ 4902402 w 4902402"/>
                <a:gd name="connsiteY2" fmla="*/ 5725236 h 5725236"/>
                <a:gd name="connsiteX3" fmla="*/ 0 w 4902402"/>
                <a:gd name="connsiteY3" fmla="*/ 5697940 h 5725236"/>
                <a:gd name="connsiteX0" fmla="*/ 0 w 6458246"/>
                <a:gd name="connsiteY0" fmla="*/ 5697940 h 5711588"/>
                <a:gd name="connsiteX1" fmla="*/ 0 w 6458246"/>
                <a:gd name="connsiteY1" fmla="*/ 0 h 5711588"/>
                <a:gd name="connsiteX2" fmla="*/ 6458246 w 6458246"/>
                <a:gd name="connsiteY2" fmla="*/ 5711588 h 5711588"/>
                <a:gd name="connsiteX3" fmla="*/ 0 w 6458246"/>
                <a:gd name="connsiteY3" fmla="*/ 5697940 h 5711588"/>
              </a:gdLst>
              <a:ahLst/>
              <a:cxnLst>
                <a:cxn ang="0">
                  <a:pos x="connsiteX0" y="connsiteY0"/>
                </a:cxn>
                <a:cxn ang="0">
                  <a:pos x="connsiteX1" y="connsiteY1"/>
                </a:cxn>
                <a:cxn ang="0">
                  <a:pos x="connsiteX2" y="connsiteY2"/>
                </a:cxn>
                <a:cxn ang="0">
                  <a:pos x="connsiteX3" y="connsiteY3"/>
                </a:cxn>
              </a:cxnLst>
              <a:rect l="l" t="t" r="r" b="b"/>
              <a:pathLst>
                <a:path w="6458246" h="5711588">
                  <a:moveTo>
                    <a:pt x="0" y="5697940"/>
                  </a:moveTo>
                  <a:lnTo>
                    <a:pt x="0" y="0"/>
                  </a:lnTo>
                  <a:lnTo>
                    <a:pt x="6458246" y="5711588"/>
                  </a:lnTo>
                  <a:lnTo>
                    <a:pt x="0" y="5697940"/>
                  </a:lnTo>
                  <a:close/>
                </a:path>
              </a:pathLst>
            </a:custGeom>
            <a:solidFill>
              <a:srgbClr val="0A2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араллелограмм 17">
              <a:extLst>
                <a:ext uri="{FF2B5EF4-FFF2-40B4-BE49-F238E27FC236}">
                  <a16:creationId xmlns:a16="http://schemas.microsoft.com/office/drawing/2014/main" id="{0242FE42-EE82-4CF7-9756-536A11C9592B}"/>
                </a:ext>
              </a:extLst>
            </p:cNvPr>
            <p:cNvSpPr/>
            <p:nvPr/>
          </p:nvSpPr>
          <p:spPr>
            <a:xfrm>
              <a:off x="-17818" y="-9527"/>
              <a:ext cx="5385192" cy="6872928"/>
            </a:xfrm>
            <a:custGeom>
              <a:avLst/>
              <a:gdLst>
                <a:gd name="connsiteX0" fmla="*/ 0 w 7099692"/>
                <a:gd name="connsiteY0" fmla="*/ 6858000 h 6858000"/>
                <a:gd name="connsiteX1" fmla="*/ 1714500 w 7099692"/>
                <a:gd name="connsiteY1" fmla="*/ 0 h 6858000"/>
                <a:gd name="connsiteX2" fmla="*/ 7099692 w 7099692"/>
                <a:gd name="connsiteY2" fmla="*/ 0 h 6858000"/>
                <a:gd name="connsiteX3" fmla="*/ 5385192 w 7099692"/>
                <a:gd name="connsiteY3" fmla="*/ 6858000 h 6858000"/>
                <a:gd name="connsiteX4" fmla="*/ 0 w 7099692"/>
                <a:gd name="connsiteY4" fmla="*/ 6858000 h 6858000"/>
                <a:gd name="connsiteX0" fmla="*/ 5118 w 5385192"/>
                <a:gd name="connsiteY0" fmla="*/ 6844353 h 6858000"/>
                <a:gd name="connsiteX1" fmla="*/ 0 w 5385192"/>
                <a:gd name="connsiteY1" fmla="*/ 0 h 6858000"/>
                <a:gd name="connsiteX2" fmla="*/ 5385192 w 5385192"/>
                <a:gd name="connsiteY2" fmla="*/ 0 h 6858000"/>
                <a:gd name="connsiteX3" fmla="*/ 3670692 w 5385192"/>
                <a:gd name="connsiteY3" fmla="*/ 6858000 h 6858000"/>
                <a:gd name="connsiteX4" fmla="*/ 5118 w 5385192"/>
                <a:gd name="connsiteY4" fmla="*/ 6844353 h 6858000"/>
                <a:gd name="connsiteX0" fmla="*/ 5118 w 5385192"/>
                <a:gd name="connsiteY0" fmla="*/ 6844353 h 6871648"/>
                <a:gd name="connsiteX1" fmla="*/ 0 w 5385192"/>
                <a:gd name="connsiteY1" fmla="*/ 0 h 6871648"/>
                <a:gd name="connsiteX2" fmla="*/ 5385192 w 5385192"/>
                <a:gd name="connsiteY2" fmla="*/ 0 h 6871648"/>
                <a:gd name="connsiteX3" fmla="*/ 2633462 w 5385192"/>
                <a:gd name="connsiteY3" fmla="*/ 6871648 h 6871648"/>
                <a:gd name="connsiteX4" fmla="*/ 5118 w 5385192"/>
                <a:gd name="connsiteY4" fmla="*/ 6844353 h 6871648"/>
                <a:gd name="connsiteX0" fmla="*/ 0 w 5389599"/>
                <a:gd name="connsiteY0" fmla="*/ 6853878 h 6871648"/>
                <a:gd name="connsiteX1" fmla="*/ 4407 w 5389599"/>
                <a:gd name="connsiteY1" fmla="*/ 0 h 6871648"/>
                <a:gd name="connsiteX2" fmla="*/ 5389599 w 5389599"/>
                <a:gd name="connsiteY2" fmla="*/ 0 h 6871648"/>
                <a:gd name="connsiteX3" fmla="*/ 2637869 w 5389599"/>
                <a:gd name="connsiteY3" fmla="*/ 6871648 h 6871648"/>
                <a:gd name="connsiteX4" fmla="*/ 0 w 5389599"/>
                <a:gd name="connsiteY4" fmla="*/ 6853878 h 6871648"/>
                <a:gd name="connsiteX0" fmla="*/ 24168 w 5385192"/>
                <a:gd name="connsiteY0" fmla="*/ 6872928 h 6872928"/>
                <a:gd name="connsiteX1" fmla="*/ 0 w 5385192"/>
                <a:gd name="connsiteY1" fmla="*/ 0 h 6872928"/>
                <a:gd name="connsiteX2" fmla="*/ 5385192 w 5385192"/>
                <a:gd name="connsiteY2" fmla="*/ 0 h 6872928"/>
                <a:gd name="connsiteX3" fmla="*/ 2633462 w 5385192"/>
                <a:gd name="connsiteY3" fmla="*/ 6871648 h 6872928"/>
                <a:gd name="connsiteX4" fmla="*/ 24168 w 5385192"/>
                <a:gd name="connsiteY4" fmla="*/ 6872928 h 687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92" h="6872928">
                  <a:moveTo>
                    <a:pt x="24168" y="6872928"/>
                  </a:moveTo>
                  <a:lnTo>
                    <a:pt x="0" y="0"/>
                  </a:lnTo>
                  <a:lnTo>
                    <a:pt x="5385192" y="0"/>
                  </a:lnTo>
                  <a:lnTo>
                    <a:pt x="2633462" y="6871648"/>
                  </a:lnTo>
                  <a:lnTo>
                    <a:pt x="24168" y="68729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2">
                    <a:lumMod val="25000"/>
                  </a:schemeClr>
                </a:solidFill>
              </a:endParaRPr>
            </a:p>
          </p:txBody>
        </p:sp>
      </p:grpSp>
    </p:spTree>
    <p:extLst>
      <p:ext uri="{BB962C8B-B14F-4D97-AF65-F5344CB8AC3E}">
        <p14:creationId xmlns:p14="http://schemas.microsoft.com/office/powerpoint/2010/main" val="188042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75296D94-53C1-4FEB-B4F8-CEFDD4868E43}"/>
              </a:ext>
            </a:extLst>
          </p:cNvPr>
          <p:cNvSpPr txBox="1">
            <a:spLocks/>
          </p:cNvSpPr>
          <p:nvPr/>
        </p:nvSpPr>
        <p:spPr>
          <a:xfrm>
            <a:off x="3216341" y="484278"/>
            <a:ext cx="5759319" cy="65714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latin typeface="Poppins SemiBold" panose="02000000000000000000" pitchFamily="2" charset="0"/>
                <a:ea typeface="Lato" panose="020F0502020204030203" pitchFamily="34" charset="0"/>
                <a:cs typeface="Poppins SemiBold" panose="02000000000000000000" pitchFamily="2" charset="0"/>
              </a:rPr>
              <a:t>References</a:t>
            </a:r>
          </a:p>
        </p:txBody>
      </p:sp>
      <p:sp>
        <p:nvSpPr>
          <p:cNvPr id="6" name="Rectangle 5">
            <a:extLst>
              <a:ext uri="{FF2B5EF4-FFF2-40B4-BE49-F238E27FC236}">
                <a16:creationId xmlns:a16="http://schemas.microsoft.com/office/drawing/2014/main" id="{CF094CF8-D49E-4A29-8F6D-453752E59F2F}"/>
              </a:ext>
            </a:extLst>
          </p:cNvPr>
          <p:cNvSpPr/>
          <p:nvPr/>
        </p:nvSpPr>
        <p:spPr>
          <a:xfrm>
            <a:off x="552451" y="1186892"/>
            <a:ext cx="11106150" cy="510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pPr>
            <a:r>
              <a:rPr lang="en-US" sz="2000" b="1" dirty="0">
                <a:solidFill>
                  <a:schemeClr val="tx1"/>
                </a:solidFill>
              </a:rPr>
              <a:t>Clark, D. </a:t>
            </a:r>
            <a:r>
              <a:rPr lang="en-US" sz="2000" dirty="0">
                <a:solidFill>
                  <a:schemeClr val="tx1"/>
                </a:solidFill>
              </a:rPr>
              <a:t>(2011). Reinventing Your Personal Brand. </a:t>
            </a:r>
            <a:r>
              <a:rPr lang="en-US" sz="2000" i="1" dirty="0">
                <a:solidFill>
                  <a:schemeClr val="tx1"/>
                </a:solidFill>
              </a:rPr>
              <a:t>Harvard Business Review</a:t>
            </a:r>
            <a:r>
              <a:rPr lang="en-US" sz="2000" dirty="0">
                <a:solidFill>
                  <a:schemeClr val="tx1"/>
                </a:solidFill>
              </a:rPr>
              <a:t>, 89(3), 78–81.</a:t>
            </a:r>
          </a:p>
          <a:p>
            <a:pPr marL="457200" indent="-457200">
              <a:lnSpc>
                <a:spcPct val="150000"/>
              </a:lnSpc>
            </a:pPr>
            <a:r>
              <a:rPr lang="en-US" sz="2000" b="1" dirty="0">
                <a:solidFill>
                  <a:schemeClr val="tx1"/>
                </a:solidFill>
              </a:rPr>
              <a:t>Clark, D. </a:t>
            </a:r>
            <a:r>
              <a:rPr lang="en-US" sz="2000" dirty="0">
                <a:solidFill>
                  <a:schemeClr val="tx1"/>
                </a:solidFill>
              </a:rPr>
              <a:t>(2014). How to Promote Yourself Without Looking Like a Jerk. </a:t>
            </a:r>
            <a:r>
              <a:rPr lang="en-US" sz="2000" i="1" dirty="0">
                <a:solidFill>
                  <a:schemeClr val="tx1"/>
                </a:solidFill>
              </a:rPr>
              <a:t>Harvard Business Review Digital Articles</a:t>
            </a:r>
            <a:r>
              <a:rPr lang="en-US" sz="2000" dirty="0">
                <a:solidFill>
                  <a:schemeClr val="tx1"/>
                </a:solidFill>
              </a:rPr>
              <a:t>, 2–4.</a:t>
            </a:r>
          </a:p>
          <a:p>
            <a:pPr marL="457200" indent="-457200">
              <a:lnSpc>
                <a:spcPct val="150000"/>
              </a:lnSpc>
            </a:pPr>
            <a:r>
              <a:rPr lang="en-US" sz="2000" b="1" dirty="0">
                <a:solidFill>
                  <a:schemeClr val="tx1"/>
                </a:solidFill>
              </a:rPr>
              <a:t>Doyle, A.</a:t>
            </a:r>
            <a:r>
              <a:rPr lang="en-US" sz="2000" dirty="0">
                <a:solidFill>
                  <a:schemeClr val="tx1"/>
                </a:solidFill>
              </a:rPr>
              <a:t> (2019). How to Create a Professional Brand: Best Tips for Creating a Professional Brand. Retrieved from </a:t>
            </a:r>
            <a:r>
              <a:rPr lang="en-US" sz="2000" dirty="0">
                <a:hlinkClick r:id="rId3"/>
              </a:rPr>
              <a:t>https://www.thebalancecareers.com/how-to-create-a-professional-brand-2059761</a:t>
            </a:r>
            <a:endParaRPr lang="en-US" sz="2000" b="1" dirty="0">
              <a:solidFill>
                <a:schemeClr val="tx1"/>
              </a:solidFill>
            </a:endParaRPr>
          </a:p>
          <a:p>
            <a:pPr marL="457200" indent="-457200">
              <a:lnSpc>
                <a:spcPct val="150000"/>
              </a:lnSpc>
            </a:pPr>
            <a:r>
              <a:rPr lang="en-US" sz="2000" b="1" dirty="0">
                <a:solidFill>
                  <a:schemeClr val="tx1"/>
                </a:solidFill>
              </a:rPr>
              <a:t>Dutta, S. </a:t>
            </a:r>
            <a:r>
              <a:rPr lang="en-US" sz="2000" dirty="0">
                <a:solidFill>
                  <a:schemeClr val="tx1"/>
                </a:solidFill>
              </a:rPr>
              <a:t>(2010). What’s Your Personal Social Media Strategy? </a:t>
            </a:r>
            <a:r>
              <a:rPr lang="en-US" sz="2000" i="1" dirty="0">
                <a:solidFill>
                  <a:schemeClr val="tx1"/>
                </a:solidFill>
              </a:rPr>
              <a:t>Harvard Business Review</a:t>
            </a:r>
            <a:r>
              <a:rPr lang="en-US" sz="2000" dirty="0">
                <a:solidFill>
                  <a:schemeClr val="tx1"/>
                </a:solidFill>
              </a:rPr>
              <a:t>, 88(11), 127–130.</a:t>
            </a:r>
          </a:p>
          <a:p>
            <a:pPr marL="457200" indent="-457200">
              <a:lnSpc>
                <a:spcPct val="150000"/>
              </a:lnSpc>
            </a:pPr>
            <a:r>
              <a:rPr lang="en-US" sz="2000" b="1" dirty="0">
                <a:solidFill>
                  <a:schemeClr val="tx1"/>
                </a:solidFill>
              </a:rPr>
              <a:t>Fineman, M. </a:t>
            </a:r>
            <a:r>
              <a:rPr lang="en-US" sz="2000" dirty="0">
                <a:solidFill>
                  <a:schemeClr val="tx1"/>
                </a:solidFill>
              </a:rPr>
              <a:t>(2015). What Your Professional Bio Needs to Get Noticed. </a:t>
            </a:r>
            <a:r>
              <a:rPr lang="en-US" sz="2000" i="1" dirty="0">
                <a:solidFill>
                  <a:schemeClr val="tx1"/>
                </a:solidFill>
              </a:rPr>
              <a:t>Harvard Business Review Digital Articles</a:t>
            </a:r>
            <a:r>
              <a:rPr lang="en-US" sz="2000" dirty="0">
                <a:solidFill>
                  <a:schemeClr val="tx1"/>
                </a:solidFill>
              </a:rPr>
              <a:t>, 2–4.</a:t>
            </a:r>
          </a:p>
          <a:p>
            <a:pPr marL="457200" indent="-457200">
              <a:lnSpc>
                <a:spcPct val="150000"/>
              </a:lnSpc>
            </a:pPr>
            <a:r>
              <a:rPr lang="en-US" sz="2000" b="1" dirty="0">
                <a:solidFill>
                  <a:schemeClr val="tx1"/>
                </a:solidFill>
              </a:rPr>
              <a:t>Gallo, A. </a:t>
            </a:r>
            <a:r>
              <a:rPr lang="en-US" sz="2000" dirty="0">
                <a:solidFill>
                  <a:schemeClr val="tx1"/>
                </a:solidFill>
              </a:rPr>
              <a:t>(2011). Boost Your Career with Social Media: Tips for the Uninitiated. </a:t>
            </a:r>
            <a:r>
              <a:rPr lang="en-US" sz="2000" i="1" dirty="0">
                <a:solidFill>
                  <a:schemeClr val="tx1"/>
                </a:solidFill>
              </a:rPr>
              <a:t>Harvard Business School Cases</a:t>
            </a:r>
            <a:r>
              <a:rPr lang="en-US" sz="2000" dirty="0">
                <a:solidFill>
                  <a:schemeClr val="tx1"/>
                </a:solidFill>
              </a:rPr>
              <a:t>, 1.</a:t>
            </a:r>
          </a:p>
          <a:p>
            <a:endParaRPr lang="en-US" sz="2000" i="1" dirty="0">
              <a:solidFill>
                <a:schemeClr val="tx1"/>
              </a:solidFill>
            </a:endParaRPr>
          </a:p>
        </p:txBody>
      </p:sp>
    </p:spTree>
    <p:extLst>
      <p:ext uri="{BB962C8B-B14F-4D97-AF65-F5344CB8AC3E}">
        <p14:creationId xmlns:p14="http://schemas.microsoft.com/office/powerpoint/2010/main" val="71338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75296D94-53C1-4FEB-B4F8-CEFDD4868E43}"/>
              </a:ext>
            </a:extLst>
          </p:cNvPr>
          <p:cNvSpPr txBox="1">
            <a:spLocks/>
          </p:cNvSpPr>
          <p:nvPr/>
        </p:nvSpPr>
        <p:spPr>
          <a:xfrm>
            <a:off x="3216341" y="484278"/>
            <a:ext cx="5759319" cy="65714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latin typeface="Poppins SemiBold" panose="02000000000000000000" pitchFamily="2" charset="0"/>
                <a:ea typeface="Lato" panose="020F0502020204030203" pitchFamily="34" charset="0"/>
                <a:cs typeface="Poppins SemiBold" panose="02000000000000000000" pitchFamily="2" charset="0"/>
              </a:rPr>
              <a:t>References</a:t>
            </a:r>
          </a:p>
        </p:txBody>
      </p:sp>
      <p:sp>
        <p:nvSpPr>
          <p:cNvPr id="6" name="Rectangle 5">
            <a:extLst>
              <a:ext uri="{FF2B5EF4-FFF2-40B4-BE49-F238E27FC236}">
                <a16:creationId xmlns:a16="http://schemas.microsoft.com/office/drawing/2014/main" id="{CF094CF8-D49E-4A29-8F6D-453752E59F2F}"/>
              </a:ext>
            </a:extLst>
          </p:cNvPr>
          <p:cNvSpPr/>
          <p:nvPr/>
        </p:nvSpPr>
        <p:spPr>
          <a:xfrm>
            <a:off x="552451" y="1186892"/>
            <a:ext cx="11106150" cy="510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pPr>
            <a:r>
              <a:rPr lang="en-US" sz="2000" b="1" dirty="0">
                <a:solidFill>
                  <a:schemeClr val="tx1"/>
                </a:solidFill>
              </a:rPr>
              <a:t>Heifetz, J. </a:t>
            </a:r>
            <a:r>
              <a:rPr lang="en-US" sz="2000" dirty="0">
                <a:solidFill>
                  <a:schemeClr val="tx1"/>
                </a:solidFill>
              </a:rPr>
              <a:t>(2015). How to Use Your LinkedIn Profile to Power a Career Transition. </a:t>
            </a:r>
            <a:r>
              <a:rPr lang="en-US" sz="2000" i="1" dirty="0">
                <a:solidFill>
                  <a:schemeClr val="tx1"/>
                </a:solidFill>
              </a:rPr>
              <a:t>Harvard Business Review Digital Articles</a:t>
            </a:r>
            <a:r>
              <a:rPr lang="en-US" sz="2000" dirty="0">
                <a:solidFill>
                  <a:schemeClr val="tx1"/>
                </a:solidFill>
              </a:rPr>
              <a:t>, 2–5.</a:t>
            </a:r>
          </a:p>
          <a:p>
            <a:pPr marL="457200" indent="-457200">
              <a:lnSpc>
                <a:spcPct val="150000"/>
              </a:lnSpc>
            </a:pPr>
            <a:r>
              <a:rPr lang="en-US" sz="2000" b="1" dirty="0">
                <a:solidFill>
                  <a:schemeClr val="tx1"/>
                </a:solidFill>
              </a:rPr>
              <a:t>Samuel, A. </a:t>
            </a:r>
            <a:r>
              <a:rPr lang="en-US" sz="2000" dirty="0">
                <a:solidFill>
                  <a:schemeClr val="tx1"/>
                </a:solidFill>
              </a:rPr>
              <a:t>(2013). Work Smarter with Twitter and </a:t>
            </a:r>
            <a:r>
              <a:rPr lang="en-US" sz="2000" dirty="0" err="1">
                <a:solidFill>
                  <a:schemeClr val="tx1"/>
                </a:solidFill>
              </a:rPr>
              <a:t>HootSuite</a:t>
            </a:r>
            <a:r>
              <a:rPr lang="en-US" sz="2000" dirty="0">
                <a:solidFill>
                  <a:schemeClr val="tx1"/>
                </a:solidFill>
              </a:rPr>
              <a:t>. </a:t>
            </a:r>
            <a:r>
              <a:rPr lang="en-US" sz="2000" i="1" dirty="0">
                <a:solidFill>
                  <a:schemeClr val="tx1"/>
                </a:solidFill>
              </a:rPr>
              <a:t>Harvard Business School Cases</a:t>
            </a:r>
            <a:r>
              <a:rPr lang="en-US" sz="2000" dirty="0">
                <a:solidFill>
                  <a:schemeClr val="tx1"/>
                </a:solidFill>
              </a:rPr>
              <a:t>, 1.</a:t>
            </a:r>
            <a:endParaRPr lang="en-US" sz="2000" dirty="0"/>
          </a:p>
          <a:p>
            <a:pPr marL="457200" indent="-457200"/>
            <a:endParaRPr lang="en-US" sz="2000" i="1" dirty="0">
              <a:solidFill>
                <a:schemeClr val="tx1"/>
              </a:solidFill>
            </a:endParaRPr>
          </a:p>
          <a:p>
            <a:pPr marL="457200" indent="-457200">
              <a:buFont typeface="Arial" panose="020B0604020202020204" pitchFamily="34" charset="0"/>
              <a:buChar char="•"/>
            </a:pPr>
            <a:endParaRPr lang="en-US" sz="2000" i="1" dirty="0">
              <a:solidFill>
                <a:schemeClr val="tx1"/>
              </a:solidFill>
            </a:endParaRPr>
          </a:p>
        </p:txBody>
      </p:sp>
    </p:spTree>
    <p:extLst>
      <p:ext uri="{BB962C8B-B14F-4D97-AF65-F5344CB8AC3E}">
        <p14:creationId xmlns:p14="http://schemas.microsoft.com/office/powerpoint/2010/main" val="176920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одзаголовок 2"/>
          <p:cNvSpPr txBox="1">
            <a:spLocks/>
          </p:cNvSpPr>
          <p:nvPr/>
        </p:nvSpPr>
        <p:spPr>
          <a:xfrm>
            <a:off x="3881713" y="44031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 INTRO TO YOUR DIGITAL BRAND</a:t>
            </a:r>
          </a:p>
        </p:txBody>
      </p:sp>
      <p:sp>
        <p:nvSpPr>
          <p:cNvPr id="58" name="Заголовок 1"/>
          <p:cNvSpPr txBox="1">
            <a:spLocks/>
          </p:cNvSpPr>
          <p:nvPr/>
        </p:nvSpPr>
        <p:spPr>
          <a:xfrm>
            <a:off x="1909631" y="773424"/>
            <a:ext cx="8492299" cy="10393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DIGITAL MEDIUMS</a:t>
            </a:r>
            <a:endParaRPr lang="ru-RU" b="1" spc="100" dirty="0">
              <a:solidFill>
                <a:schemeClr val="bg1"/>
              </a:solidFill>
              <a:latin typeface="Nixie"/>
              <a:ea typeface="Lato" panose="020F0502020204030203" pitchFamily="34" charset="0"/>
              <a:cs typeface="Poppins SemiBold" panose="02000000000000000000" pitchFamily="2" charset="0"/>
            </a:endParaRPr>
          </a:p>
        </p:txBody>
      </p:sp>
      <p:pic>
        <p:nvPicPr>
          <p:cNvPr id="7" name="Picture Placeholder 6">
            <a:extLst>
              <a:ext uri="{FF2B5EF4-FFF2-40B4-BE49-F238E27FC236}">
                <a16:creationId xmlns:a16="http://schemas.microsoft.com/office/drawing/2014/main" id="{1DCF18C8-7428-4A51-B810-F74AA0DFEF8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8574" b="38574"/>
          <a:stretch>
            <a:fillRect/>
          </a:stretch>
        </p:blipFill>
        <p:spPr>
          <a:xfrm>
            <a:off x="0" y="1716507"/>
            <a:ext cx="12192000" cy="1574238"/>
          </a:xfrm>
        </p:spPr>
      </p:pic>
      <p:sp>
        <p:nvSpPr>
          <p:cNvPr id="39" name="Рисунок 2">
            <a:extLst>
              <a:ext uri="{FF2B5EF4-FFF2-40B4-BE49-F238E27FC236}">
                <a16:creationId xmlns:a16="http://schemas.microsoft.com/office/drawing/2014/main" id="{5A48CDBE-4008-40A0-BC57-5CEB4D353DA6}"/>
              </a:ext>
            </a:extLst>
          </p:cNvPr>
          <p:cNvSpPr txBox="1">
            <a:spLocks/>
          </p:cNvSpPr>
          <p:nvPr/>
        </p:nvSpPr>
        <p:spPr>
          <a:xfrm>
            <a:off x="0" y="3290745"/>
            <a:ext cx="3044952" cy="3567255"/>
          </a:xfrm>
          <a:prstGeom prst="rect">
            <a:avLst/>
          </a:prstGeom>
          <a:solidFill>
            <a:srgbClr val="0A2E00"/>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chemeClr val="bg1"/>
                </a:solidFill>
              </a:rPr>
              <a:t>Personal  Website </a:t>
            </a:r>
          </a:p>
        </p:txBody>
      </p:sp>
      <p:sp>
        <p:nvSpPr>
          <p:cNvPr id="40" name="Рисунок 2">
            <a:extLst>
              <a:ext uri="{FF2B5EF4-FFF2-40B4-BE49-F238E27FC236}">
                <a16:creationId xmlns:a16="http://schemas.microsoft.com/office/drawing/2014/main" id="{D60DEBCF-658A-4495-9E4D-497BCCE13DB6}"/>
              </a:ext>
            </a:extLst>
          </p:cNvPr>
          <p:cNvSpPr txBox="1">
            <a:spLocks/>
          </p:cNvSpPr>
          <p:nvPr/>
        </p:nvSpPr>
        <p:spPr>
          <a:xfrm>
            <a:off x="3055957" y="3283540"/>
            <a:ext cx="3044952" cy="3567255"/>
          </a:xfrm>
          <a:prstGeom prst="rect">
            <a:avLst/>
          </a:prstGeom>
          <a:solidFill>
            <a:srgbClr val="1B7E00"/>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chemeClr val="bg1"/>
                </a:solidFill>
              </a:rPr>
              <a:t>Social Networks </a:t>
            </a:r>
          </a:p>
        </p:txBody>
      </p:sp>
      <p:sp>
        <p:nvSpPr>
          <p:cNvPr id="42" name="Рисунок 2">
            <a:extLst>
              <a:ext uri="{FF2B5EF4-FFF2-40B4-BE49-F238E27FC236}">
                <a16:creationId xmlns:a16="http://schemas.microsoft.com/office/drawing/2014/main" id="{EBF03D69-B572-43E4-BB17-9B35AB90FEED}"/>
              </a:ext>
            </a:extLst>
          </p:cNvPr>
          <p:cNvSpPr txBox="1">
            <a:spLocks/>
          </p:cNvSpPr>
          <p:nvPr/>
        </p:nvSpPr>
        <p:spPr>
          <a:xfrm>
            <a:off x="6111906" y="3290745"/>
            <a:ext cx="3044952" cy="3567255"/>
          </a:xfrm>
          <a:prstGeom prst="rect">
            <a:avLst/>
          </a:prstGeom>
          <a:solidFill>
            <a:srgbClr val="29C000"/>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chemeClr val="bg1"/>
                </a:solidFill>
              </a:rPr>
              <a:t>LinkedIn</a:t>
            </a:r>
          </a:p>
        </p:txBody>
      </p:sp>
      <p:sp>
        <p:nvSpPr>
          <p:cNvPr id="43" name="Рисунок 2">
            <a:extLst>
              <a:ext uri="{FF2B5EF4-FFF2-40B4-BE49-F238E27FC236}">
                <a16:creationId xmlns:a16="http://schemas.microsoft.com/office/drawing/2014/main" id="{C2AB7AC8-24EC-4B84-923E-8B3773135C1A}"/>
              </a:ext>
            </a:extLst>
          </p:cNvPr>
          <p:cNvSpPr txBox="1">
            <a:spLocks/>
          </p:cNvSpPr>
          <p:nvPr/>
        </p:nvSpPr>
        <p:spPr>
          <a:xfrm>
            <a:off x="9167865" y="3290745"/>
            <a:ext cx="3024135" cy="3567255"/>
          </a:xfrm>
          <a:prstGeom prst="rect">
            <a:avLst/>
          </a:prstGeom>
          <a:solidFill>
            <a:srgbClr val="39FF00"/>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r>
              <a:rPr lang="en-US" sz="4000" b="1" dirty="0">
                <a:solidFill>
                  <a:schemeClr val="bg1"/>
                </a:solidFill>
              </a:rPr>
              <a:t>Others</a:t>
            </a:r>
          </a:p>
        </p:txBody>
      </p:sp>
    </p:spTree>
    <p:extLst>
      <p:ext uri="{BB962C8B-B14F-4D97-AF65-F5344CB8AC3E}">
        <p14:creationId xmlns:p14="http://schemas.microsoft.com/office/powerpoint/2010/main" val="247749194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MOTIVATION</a:t>
            </a:r>
          </a:p>
        </p:txBody>
      </p:sp>
      <p:sp>
        <p:nvSpPr>
          <p:cNvPr id="9" name="Текст 11"/>
          <p:cNvSpPr txBox="1">
            <a:spLocks/>
          </p:cNvSpPr>
          <p:nvPr/>
        </p:nvSpPr>
        <p:spPr>
          <a:xfrm>
            <a:off x="2366927" y="2691043"/>
            <a:ext cx="584787" cy="399952"/>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INTRO TO YOUR</a:t>
            </a:r>
          </a:p>
          <a:p>
            <a:r>
              <a:rPr lang="en-US" sz="2000" b="1" dirty="0">
                <a:solidFill>
                  <a:schemeClr val="bg2">
                    <a:lumMod val="25000"/>
                  </a:schemeClr>
                </a:solidFill>
                <a:latin typeface="Poppins SemiBold" panose="02000000000000000000" pitchFamily="2" charset="0"/>
                <a:cs typeface="Poppins" panose="02000000000000000000" pitchFamily="2" charset="0"/>
              </a:rPr>
              <a:t>DIGITAL BRAND</a:t>
            </a: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LINKEDIN DEEP DIVE </a:t>
            </a:r>
          </a:p>
        </p:txBody>
      </p:sp>
      <p:sp>
        <p:nvSpPr>
          <p:cNvPr id="31" name="Прямоугольник 30"/>
          <p:cNvSpPr/>
          <p:nvPr/>
        </p:nvSpPr>
        <p:spPr>
          <a:xfrm>
            <a:off x="239232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DIGITAL BRAND TIPS</a:t>
            </a:r>
          </a:p>
        </p:txBody>
      </p:sp>
      <p:sp>
        <p:nvSpPr>
          <p:cNvPr id="27" name="Прямоугольник 26"/>
          <p:cNvSpPr/>
          <p:nvPr/>
        </p:nvSpPr>
        <p:spPr>
          <a:xfrm>
            <a:off x="629461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21125"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a:cxnSpLocks/>
          </p:cNvCxnSpPr>
          <p:nvPr/>
        </p:nvCxnSpPr>
        <p:spPr>
          <a:xfrm>
            <a:off x="3324176"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cxnSpLocks/>
          </p:cNvCxnSpPr>
          <p:nvPr/>
        </p:nvCxnSpPr>
        <p:spPr>
          <a:xfrm>
            <a:off x="7245493"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cxnSpLocks/>
          </p:cNvCxnSpPr>
          <p:nvPr/>
        </p:nvCxnSpPr>
        <p:spPr>
          <a:xfrm>
            <a:off x="3359012"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a:cxnSpLocks/>
          </p:cNvCxnSpPr>
          <p:nvPr/>
        </p:nvCxnSpPr>
        <p:spPr>
          <a:xfrm>
            <a:off x="7245493"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YOUR DIGITAL BRAND</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7077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8" grpId="0"/>
      <p:bldP spid="9" grpId="0" animBg="1"/>
      <p:bldP spid="16" grpId="0"/>
      <p:bldP spid="28" grpId="0"/>
      <p:bldP spid="31" grpId="0" animBg="1"/>
      <p:bldP spid="30" grpId="0" animBg="1"/>
      <p:bldP spid="24" grpId="0"/>
      <p:bldP spid="27"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MOTIVATION</a:t>
            </a:r>
          </a:p>
        </p:txBody>
      </p:sp>
      <p:sp>
        <p:nvSpPr>
          <p:cNvPr id="9" name="Текст 11"/>
          <p:cNvSpPr txBox="1">
            <a:spLocks/>
          </p:cNvSpPr>
          <p:nvPr/>
        </p:nvSpPr>
        <p:spPr>
          <a:xfrm>
            <a:off x="2366927" y="2691043"/>
            <a:ext cx="584787" cy="399952"/>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INTRO TO YOUR      DIGITAL BRAND </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LINKEDIN DEEP DIVE </a:t>
            </a:r>
          </a:p>
        </p:txBody>
      </p:sp>
      <p:sp>
        <p:nvSpPr>
          <p:cNvPr id="31" name="Прямоугольник 30"/>
          <p:cNvSpPr/>
          <p:nvPr/>
        </p:nvSpPr>
        <p:spPr>
          <a:xfrm>
            <a:off x="239232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DIGITAL BRAND TIPS</a:t>
            </a:r>
          </a:p>
        </p:txBody>
      </p:sp>
      <p:sp>
        <p:nvSpPr>
          <p:cNvPr id="27" name="Прямоугольник 26"/>
          <p:cNvSpPr/>
          <p:nvPr/>
        </p:nvSpPr>
        <p:spPr>
          <a:xfrm>
            <a:off x="629461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a:cxnSpLocks/>
          </p:cNvCxnSpPr>
          <p:nvPr/>
        </p:nvCxnSpPr>
        <p:spPr>
          <a:xfrm>
            <a:off x="3324176"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cxnSpLocks/>
          </p:cNvCxnSpPr>
          <p:nvPr/>
        </p:nvCxnSpPr>
        <p:spPr>
          <a:xfrm>
            <a:off x="7245493"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cxnSpLocks/>
          </p:cNvCxnSpPr>
          <p:nvPr/>
        </p:nvCxnSpPr>
        <p:spPr>
          <a:xfrm>
            <a:off x="3359012"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a:cxnSpLocks/>
          </p:cNvCxnSpPr>
          <p:nvPr/>
        </p:nvCxnSpPr>
        <p:spPr>
          <a:xfrm>
            <a:off x="7245493"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YOUR DIGITAL BRAND</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2" name="Rectangle 21">
            <a:extLst>
              <a:ext uri="{FF2B5EF4-FFF2-40B4-BE49-F238E27FC236}">
                <a16:creationId xmlns:a16="http://schemas.microsoft.com/office/drawing/2014/main" id="{975F6D66-E92F-4BA6-BFAB-C747217580C2}"/>
              </a:ext>
            </a:extLst>
          </p:cNvPr>
          <p:cNvSpPr/>
          <p:nvPr/>
        </p:nvSpPr>
        <p:spPr>
          <a:xfrm>
            <a:off x="5478617" y="2105130"/>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57E8E2D-8756-4882-A40B-41BDFC046803}"/>
              </a:ext>
            </a:extLst>
          </p:cNvPr>
          <p:cNvSpPr/>
          <p:nvPr/>
        </p:nvSpPr>
        <p:spPr>
          <a:xfrm>
            <a:off x="1372581" y="4075755"/>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1509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8" grpId="0"/>
      <p:bldP spid="9" grpId="0" animBg="1"/>
      <p:bldP spid="16" grpId="0"/>
      <p:bldP spid="28" grpId="0"/>
      <p:bldP spid="31" grpId="0" animBg="1"/>
      <p:bldP spid="30" grpId="0" animBg="1"/>
      <p:bldP spid="24" grpId="0"/>
      <p:bldP spid="27" grpId="0" animBg="1"/>
      <p:bldP spid="26"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Текст 11"/>
          <p:cNvSpPr txBox="1">
            <a:spLocks/>
          </p:cNvSpPr>
          <p:nvPr/>
        </p:nvSpPr>
        <p:spPr>
          <a:xfrm>
            <a:off x="3363471" y="449799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SemiBold" panose="02000000000000000000" pitchFamily="2" charset="0"/>
              </a:rPr>
              <a:t>UX ENGENEER</a:t>
            </a:r>
            <a:br>
              <a:rPr lang="en-US" sz="1100" b="1" dirty="0">
                <a:solidFill>
                  <a:schemeClr val="bg1"/>
                </a:solidFill>
                <a:latin typeface="Poppins SemiBold" panose="02000000000000000000" pitchFamily="2" charset="0"/>
                <a:cs typeface="Poppins SemiBold" panose="02000000000000000000" pitchFamily="2" charset="0"/>
              </a:rPr>
            </a:br>
            <a:r>
              <a:rPr lang="en-US" sz="1100" kern="0" dirty="0">
                <a:solidFill>
                  <a:schemeClr val="bg1"/>
                </a:solidFill>
                <a:latin typeface="Poppins" panose="02000000000000000000" pitchFamily="2" charset="0"/>
                <a:ea typeface="Karla" pitchFamily="2" charset="0"/>
                <a:cs typeface="Poppins" panose="02000000000000000000" pitchFamily="2" charset="0"/>
              </a:rPr>
              <a:t>Ut et pulvinar odio. Nam condimentum nisl</a:t>
            </a:r>
            <a:endParaRPr lang="en-US" sz="1100" b="1" dirty="0">
              <a:solidFill>
                <a:schemeClr val="bg1"/>
              </a:solidFill>
              <a:latin typeface="Poppins" panose="02000000000000000000" pitchFamily="2" charset="0"/>
              <a:cs typeface="Poppins" panose="02000000000000000000" pitchFamily="2" charset="0"/>
            </a:endParaRPr>
          </a:p>
        </p:txBody>
      </p:sp>
      <p:sp>
        <p:nvSpPr>
          <p:cNvPr id="19" name="Прямоугольник 18"/>
          <p:cNvSpPr/>
          <p:nvPr/>
        </p:nvSpPr>
        <p:spPr>
          <a:xfrm>
            <a:off x="5772755" y="1846212"/>
            <a:ext cx="6096000" cy="1415772"/>
          </a:xfrm>
          <a:prstGeom prst="rect">
            <a:avLst/>
          </a:prstGeom>
        </p:spPr>
        <p:txBody>
          <a:bodyPr>
            <a:spAutoFit/>
          </a:bodyPr>
          <a:lstStyle/>
          <a:p>
            <a:r>
              <a:rPr lang="en-US" sz="44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YOUR DIGITAL BRAND</a:t>
            </a:r>
          </a:p>
          <a:p>
            <a:r>
              <a:rPr lang="en-US" sz="42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Professional vs. Personal</a:t>
            </a:r>
            <a:r>
              <a:rPr lang="en-US" sz="1200" spc="100" normalizeH="1" baseline="1000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1</a:t>
            </a:r>
            <a:r>
              <a:rPr lang="en-US" sz="42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 </a:t>
            </a:r>
            <a:endParaRPr lang="en-US" sz="42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24" name="Подзаголовок 2"/>
          <p:cNvSpPr txBox="1">
            <a:spLocks/>
          </p:cNvSpPr>
          <p:nvPr/>
        </p:nvSpPr>
        <p:spPr>
          <a:xfrm>
            <a:off x="5780350" y="1581035"/>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MOTIVATION </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1" name="Прямоугольник 6">
            <a:extLst>
              <a:ext uri="{FF2B5EF4-FFF2-40B4-BE49-F238E27FC236}">
                <a16:creationId xmlns:a16="http://schemas.microsoft.com/office/drawing/2014/main" id="{D05E26A8-0282-46E3-B71F-45E8F7D49ECC}"/>
              </a:ext>
            </a:extLst>
          </p:cNvPr>
          <p:cNvSpPr/>
          <p:nvPr/>
        </p:nvSpPr>
        <p:spPr>
          <a:xfrm>
            <a:off x="3551511" y="0"/>
            <a:ext cx="103360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8" name="Picture Placeholder 47">
            <a:extLst>
              <a:ext uri="{FF2B5EF4-FFF2-40B4-BE49-F238E27FC236}">
                <a16:creationId xmlns:a16="http://schemas.microsoft.com/office/drawing/2014/main" id="{697D2556-F9EE-43C4-A2BB-3304E02D761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4979" r="34979"/>
          <a:stretch>
            <a:fillRect/>
          </a:stretch>
        </p:blipFill>
        <p:spPr>
          <a:xfrm>
            <a:off x="0" y="-1"/>
            <a:ext cx="3551511" cy="6858001"/>
          </a:xfrm>
        </p:spPr>
      </p:pic>
      <p:sp>
        <p:nvSpPr>
          <p:cNvPr id="49" name="Подзаголовок 2">
            <a:extLst>
              <a:ext uri="{FF2B5EF4-FFF2-40B4-BE49-F238E27FC236}">
                <a16:creationId xmlns:a16="http://schemas.microsoft.com/office/drawing/2014/main" id="{85C293A6-D82B-484D-8B1E-E83DEE078DBA}"/>
              </a:ext>
            </a:extLst>
          </p:cNvPr>
          <p:cNvSpPr txBox="1">
            <a:spLocks/>
          </p:cNvSpPr>
          <p:nvPr/>
        </p:nvSpPr>
        <p:spPr>
          <a:xfrm>
            <a:off x="5852445" y="3343282"/>
            <a:ext cx="5612730" cy="8195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800" dirty="0">
                <a:solidFill>
                  <a:schemeClr val="bg1">
                    <a:lumMod val="50000"/>
                  </a:schemeClr>
                </a:solidFill>
                <a:latin typeface="Poppins" panose="02000000000000000000" pitchFamily="2" charset="0"/>
                <a:ea typeface="Karla" pitchFamily="2" charset="0"/>
                <a:cs typeface="Poppins" panose="02000000000000000000" pitchFamily="2" charset="0"/>
              </a:rPr>
              <a:t>Your professional digital brand varies across several key dimensions from your personal online persona. While both are important, the focus of today’s workshop is the former. </a:t>
            </a:r>
          </a:p>
        </p:txBody>
      </p:sp>
      <p:sp>
        <p:nvSpPr>
          <p:cNvPr id="9" name="Rectangle: Rounded Corners 8">
            <a:extLst>
              <a:ext uri="{FF2B5EF4-FFF2-40B4-BE49-F238E27FC236}">
                <a16:creationId xmlns:a16="http://schemas.microsoft.com/office/drawing/2014/main" id="{1B1FB707-30A0-4CA6-9B14-E7AFB2187DB5}"/>
              </a:ext>
            </a:extLst>
          </p:cNvPr>
          <p:cNvSpPr/>
          <p:nvPr/>
        </p:nvSpPr>
        <p:spPr>
          <a:xfrm>
            <a:off x="5894417" y="4626322"/>
            <a:ext cx="1280160" cy="393699"/>
          </a:xfrm>
          <a:prstGeom prst="roundRect">
            <a:avLst/>
          </a:prstGeom>
          <a:ln>
            <a:solidFill>
              <a:srgbClr val="0E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t> </a:t>
            </a:r>
          </a:p>
        </p:txBody>
      </p:sp>
      <p:sp>
        <p:nvSpPr>
          <p:cNvPr id="10" name="Rectangle: Rounded Corners 9">
            <a:extLst>
              <a:ext uri="{FF2B5EF4-FFF2-40B4-BE49-F238E27FC236}">
                <a16:creationId xmlns:a16="http://schemas.microsoft.com/office/drawing/2014/main" id="{228DA0FB-59CD-4F7A-BD37-590E02CA5E8E}"/>
              </a:ext>
            </a:extLst>
          </p:cNvPr>
          <p:cNvSpPr/>
          <p:nvPr/>
        </p:nvSpPr>
        <p:spPr>
          <a:xfrm>
            <a:off x="7433389" y="4526091"/>
            <a:ext cx="4349298" cy="551078"/>
          </a:xfrm>
          <a:prstGeom prst="roundRect">
            <a:avLst/>
          </a:prstGeom>
          <a:ln>
            <a:solidFill>
              <a:srgbClr val="39FF00"/>
            </a:solidFill>
          </a:ln>
        </p:spPr>
        <p:style>
          <a:lnRef idx="2">
            <a:schemeClr val="accent3"/>
          </a:lnRef>
          <a:fillRef idx="1">
            <a:schemeClr val="lt1"/>
          </a:fillRef>
          <a:effectRef idx="0">
            <a:schemeClr val="accent3"/>
          </a:effectRef>
          <a:fontRef idx="minor">
            <a:schemeClr val="dk1"/>
          </a:fontRef>
        </p:style>
        <p:txBody>
          <a:bodyPr rtlCol="0" anchor="ctr"/>
          <a:lstStyle/>
          <a:p>
            <a:r>
              <a:rPr lang="en-US" sz="2400" b="1" dirty="0"/>
              <a:t>Audience: </a:t>
            </a:r>
            <a:r>
              <a:rPr lang="en-US" b="1" dirty="0"/>
              <a:t>Employers, Networking</a:t>
            </a:r>
            <a:r>
              <a:rPr lang="en-US" sz="2000" b="1" dirty="0"/>
              <a:t> </a:t>
            </a:r>
            <a:endParaRPr lang="en-US" sz="2400" b="1" dirty="0"/>
          </a:p>
        </p:txBody>
      </p:sp>
      <p:sp>
        <p:nvSpPr>
          <p:cNvPr id="11" name="Oval 10">
            <a:extLst>
              <a:ext uri="{FF2B5EF4-FFF2-40B4-BE49-F238E27FC236}">
                <a16:creationId xmlns:a16="http://schemas.microsoft.com/office/drawing/2014/main" id="{441014C6-6995-4CB0-BB3E-9F7BFEB87F4E}"/>
              </a:ext>
            </a:extLst>
          </p:cNvPr>
          <p:cNvSpPr/>
          <p:nvPr/>
        </p:nvSpPr>
        <p:spPr>
          <a:xfrm>
            <a:off x="6852528" y="4592594"/>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1</a:t>
            </a:r>
          </a:p>
        </p:txBody>
      </p:sp>
      <p:sp>
        <p:nvSpPr>
          <p:cNvPr id="12" name="Rectangle: Rounded Corners 11">
            <a:extLst>
              <a:ext uri="{FF2B5EF4-FFF2-40B4-BE49-F238E27FC236}">
                <a16:creationId xmlns:a16="http://schemas.microsoft.com/office/drawing/2014/main" id="{814B4A4C-EC08-4ECC-9982-18F76787FEAB}"/>
              </a:ext>
            </a:extLst>
          </p:cNvPr>
          <p:cNvSpPr/>
          <p:nvPr/>
        </p:nvSpPr>
        <p:spPr>
          <a:xfrm>
            <a:off x="5894417" y="5138985"/>
            <a:ext cx="1280160" cy="393699"/>
          </a:xfrm>
          <a:prstGeom prst="roundRect">
            <a:avLst/>
          </a:prstGeom>
          <a:ln>
            <a:solidFill>
              <a:srgbClr val="0E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t> </a:t>
            </a:r>
          </a:p>
        </p:txBody>
      </p:sp>
      <p:sp>
        <p:nvSpPr>
          <p:cNvPr id="13" name="Oval 12">
            <a:extLst>
              <a:ext uri="{FF2B5EF4-FFF2-40B4-BE49-F238E27FC236}">
                <a16:creationId xmlns:a16="http://schemas.microsoft.com/office/drawing/2014/main" id="{AF7AACA1-E4B6-41A1-8FDB-9D888124E675}"/>
              </a:ext>
            </a:extLst>
          </p:cNvPr>
          <p:cNvSpPr/>
          <p:nvPr/>
        </p:nvSpPr>
        <p:spPr>
          <a:xfrm>
            <a:off x="6852528" y="5105257"/>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2</a:t>
            </a:r>
          </a:p>
        </p:txBody>
      </p:sp>
      <p:sp>
        <p:nvSpPr>
          <p:cNvPr id="14" name="Rectangle: Rounded Corners 13">
            <a:extLst>
              <a:ext uri="{FF2B5EF4-FFF2-40B4-BE49-F238E27FC236}">
                <a16:creationId xmlns:a16="http://schemas.microsoft.com/office/drawing/2014/main" id="{48166B8D-29EC-4838-B292-48F135426146}"/>
              </a:ext>
            </a:extLst>
          </p:cNvPr>
          <p:cNvSpPr/>
          <p:nvPr/>
        </p:nvSpPr>
        <p:spPr>
          <a:xfrm>
            <a:off x="5894417" y="5658864"/>
            <a:ext cx="1280160" cy="393699"/>
          </a:xfrm>
          <a:prstGeom prst="roundRect">
            <a:avLst/>
          </a:prstGeom>
          <a:ln>
            <a:solidFill>
              <a:srgbClr val="0E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t> </a:t>
            </a:r>
          </a:p>
        </p:txBody>
      </p:sp>
      <p:sp>
        <p:nvSpPr>
          <p:cNvPr id="16" name="Rectangle: Rounded Corners 15">
            <a:extLst>
              <a:ext uri="{FF2B5EF4-FFF2-40B4-BE49-F238E27FC236}">
                <a16:creationId xmlns:a16="http://schemas.microsoft.com/office/drawing/2014/main" id="{0BF2CE09-FF4D-4B88-BBDB-085A163D98AE}"/>
              </a:ext>
            </a:extLst>
          </p:cNvPr>
          <p:cNvSpPr/>
          <p:nvPr/>
        </p:nvSpPr>
        <p:spPr>
          <a:xfrm>
            <a:off x="7433389" y="5558633"/>
            <a:ext cx="4349298" cy="551078"/>
          </a:xfrm>
          <a:prstGeom prst="roundRect">
            <a:avLst/>
          </a:prstGeom>
          <a:ln>
            <a:solidFill>
              <a:srgbClr val="39FF00"/>
            </a:solidFill>
          </a:ln>
        </p:spPr>
        <p:style>
          <a:lnRef idx="2">
            <a:schemeClr val="accent3"/>
          </a:lnRef>
          <a:fillRef idx="1">
            <a:schemeClr val="lt1"/>
          </a:fillRef>
          <a:effectRef idx="0">
            <a:schemeClr val="accent3"/>
          </a:effectRef>
          <a:fontRef idx="minor">
            <a:schemeClr val="dk1"/>
          </a:fontRef>
        </p:style>
        <p:txBody>
          <a:bodyPr rtlCol="0" anchor="ctr"/>
          <a:lstStyle/>
          <a:p>
            <a:r>
              <a:rPr lang="en-US" sz="2400" b="1" dirty="0"/>
              <a:t>Visibility: </a:t>
            </a:r>
            <a:r>
              <a:rPr lang="en-US" b="1" dirty="0"/>
              <a:t>Public vs. Private </a:t>
            </a:r>
            <a:endParaRPr lang="en-US" sz="2400" b="1" dirty="0"/>
          </a:p>
        </p:txBody>
      </p:sp>
      <p:sp>
        <p:nvSpPr>
          <p:cNvPr id="17" name="Oval 16">
            <a:extLst>
              <a:ext uri="{FF2B5EF4-FFF2-40B4-BE49-F238E27FC236}">
                <a16:creationId xmlns:a16="http://schemas.microsoft.com/office/drawing/2014/main" id="{217B6364-F3A1-4C7B-8EC6-50BE54630DA9}"/>
              </a:ext>
            </a:extLst>
          </p:cNvPr>
          <p:cNvSpPr/>
          <p:nvPr/>
        </p:nvSpPr>
        <p:spPr>
          <a:xfrm>
            <a:off x="6852528" y="5625136"/>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3</a:t>
            </a:r>
          </a:p>
        </p:txBody>
      </p:sp>
      <p:sp>
        <p:nvSpPr>
          <p:cNvPr id="18" name="Rectangle: Rounded Corners 17">
            <a:extLst>
              <a:ext uri="{FF2B5EF4-FFF2-40B4-BE49-F238E27FC236}">
                <a16:creationId xmlns:a16="http://schemas.microsoft.com/office/drawing/2014/main" id="{FC48A4C1-BA8D-4A92-A46B-FC27BB87EF8E}"/>
              </a:ext>
            </a:extLst>
          </p:cNvPr>
          <p:cNvSpPr/>
          <p:nvPr/>
        </p:nvSpPr>
        <p:spPr>
          <a:xfrm>
            <a:off x="7433389" y="5042288"/>
            <a:ext cx="4349298" cy="551078"/>
          </a:xfrm>
          <a:prstGeom prst="roundRect">
            <a:avLst/>
          </a:prstGeom>
          <a:ln>
            <a:solidFill>
              <a:srgbClr val="39FF00"/>
            </a:solidFill>
          </a:ln>
        </p:spPr>
        <p:style>
          <a:lnRef idx="2">
            <a:schemeClr val="accent3"/>
          </a:lnRef>
          <a:fillRef idx="1">
            <a:schemeClr val="lt1"/>
          </a:fillRef>
          <a:effectRef idx="0">
            <a:schemeClr val="accent3"/>
          </a:effectRef>
          <a:fontRef idx="minor">
            <a:schemeClr val="dk1"/>
          </a:fontRef>
        </p:style>
        <p:txBody>
          <a:bodyPr rtlCol="0" anchor="ctr"/>
          <a:lstStyle/>
          <a:p>
            <a:r>
              <a:rPr lang="en-US" sz="2400" b="1" dirty="0"/>
              <a:t>Content: </a:t>
            </a:r>
            <a:r>
              <a:rPr lang="en-US" b="1" dirty="0"/>
              <a:t>Bio, Resume, Language, Tone</a:t>
            </a:r>
            <a:endParaRPr lang="en-US" sz="2400" b="1" dirty="0"/>
          </a:p>
        </p:txBody>
      </p:sp>
      <p:sp>
        <p:nvSpPr>
          <p:cNvPr id="2" name="Rectangle 1">
            <a:extLst>
              <a:ext uri="{FF2B5EF4-FFF2-40B4-BE49-F238E27FC236}">
                <a16:creationId xmlns:a16="http://schemas.microsoft.com/office/drawing/2014/main" id="{623B245D-418B-4A36-A7DE-3DE040502531}"/>
              </a:ext>
            </a:extLst>
          </p:cNvPr>
          <p:cNvSpPr/>
          <p:nvPr/>
        </p:nvSpPr>
        <p:spPr>
          <a:xfrm>
            <a:off x="4626754" y="6444604"/>
            <a:ext cx="7565246" cy="39369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900" dirty="0"/>
              <a:t>1. Doyle, A. (2019). How to Create a Professional Brand: Best Tips for Creating a Professional Brand. Retrieved from https://www.thebalancecareers.com/how-to-create-a-professional-brand-2059761</a:t>
            </a:r>
          </a:p>
        </p:txBody>
      </p:sp>
    </p:spTree>
    <p:extLst>
      <p:ext uri="{BB962C8B-B14F-4D97-AF65-F5344CB8AC3E}">
        <p14:creationId xmlns:p14="http://schemas.microsoft.com/office/powerpoint/2010/main" val="1528294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593354" y="1103415"/>
            <a:ext cx="5759319" cy="28477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ACTIVITY</a:t>
            </a:r>
            <a:r>
              <a:rPr lang="en-US" sz="48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 PROMPT</a:t>
            </a:r>
          </a:p>
        </p:txBody>
      </p:sp>
      <p:sp>
        <p:nvSpPr>
          <p:cNvPr id="9" name="Подзаголовок 2"/>
          <p:cNvSpPr txBox="1">
            <a:spLocks/>
          </p:cNvSpPr>
          <p:nvPr/>
        </p:nvSpPr>
        <p:spPr>
          <a:xfrm>
            <a:off x="593355" y="78581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MOTIVATION </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11" name="Прямая соединительная линия 10"/>
          <p:cNvCxnSpPr/>
          <p:nvPr/>
        </p:nvCxnSpPr>
        <p:spPr>
          <a:xfrm>
            <a:off x="593353" y="4045075"/>
            <a:ext cx="101063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Овал 11"/>
          <p:cNvSpPr/>
          <p:nvPr/>
        </p:nvSpPr>
        <p:spPr>
          <a:xfrm>
            <a:off x="531192" y="4121508"/>
            <a:ext cx="731520" cy="731520"/>
          </a:xfrm>
          <a:prstGeom prst="ellipse">
            <a:avLst/>
          </a:prstGeom>
          <a:solidFill>
            <a:schemeClr val="bg2">
              <a:lumMod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1</a:t>
            </a:r>
            <a:endParaRPr lang="ru-RU" b="1" dirty="0">
              <a:solidFill>
                <a:schemeClr val="bg1"/>
              </a:solidFill>
            </a:endParaRPr>
          </a:p>
        </p:txBody>
      </p:sp>
      <p:sp>
        <p:nvSpPr>
          <p:cNvPr id="13" name="Прямоугольник 12"/>
          <p:cNvSpPr/>
          <p:nvPr/>
        </p:nvSpPr>
        <p:spPr>
          <a:xfrm>
            <a:off x="1301158" y="4859960"/>
            <a:ext cx="212323" cy="469387"/>
          </a:xfrm>
          <a:prstGeom prst="rect">
            <a:avLst/>
          </a:prstGeom>
          <a:noFill/>
        </p:spPr>
        <p:txBody>
          <a:bodyPr wrap="square">
            <a:spAutoFit/>
          </a:bodyPr>
          <a:lstStyle/>
          <a:p>
            <a:pPr algn="r"/>
            <a:endParaRPr lang="en-US" sz="3600" baseline="30000" dirty="0">
              <a:solidFill>
                <a:schemeClr val="bg1"/>
              </a:solidFill>
              <a:latin typeface="Pe-icon-7-stroke" pitchFamily="2" charset="0"/>
            </a:endParaRPr>
          </a:p>
        </p:txBody>
      </p:sp>
      <p:sp>
        <p:nvSpPr>
          <p:cNvPr id="14" name="Текст 11"/>
          <p:cNvSpPr txBox="1">
            <a:spLocks/>
          </p:cNvSpPr>
          <p:nvPr/>
        </p:nvSpPr>
        <p:spPr>
          <a:xfrm>
            <a:off x="1317630" y="4388848"/>
            <a:ext cx="1847997" cy="2259597"/>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u="sng" dirty="0">
                <a:latin typeface="Poppins SemiBold" panose="02000000000000000000" pitchFamily="2" charset="0"/>
                <a:cs typeface="Poppins SemiBold" panose="02000000000000000000" pitchFamily="2" charset="0"/>
              </a:rPr>
              <a:t>WHO?</a:t>
            </a:r>
          </a:p>
          <a:p>
            <a:pPr marL="171450" indent="-171450">
              <a:lnSpc>
                <a:spcPts val="1800"/>
              </a:lnSpc>
              <a:buFont typeface="Courier New" panose="02070309020205020404" pitchFamily="49" charset="0"/>
              <a:buChar char="o"/>
            </a:pPr>
            <a:r>
              <a:rPr lang="en-US" sz="1400" kern="0" dirty="0">
                <a:latin typeface="Poppins" panose="02000000000000000000" pitchFamily="2" charset="0"/>
                <a:cs typeface="Poppins" panose="02000000000000000000" pitchFamily="2" charset="0"/>
              </a:rPr>
              <a:t>Who do you see? </a:t>
            </a:r>
          </a:p>
          <a:p>
            <a:pPr marL="171450" indent="-171450">
              <a:lnSpc>
                <a:spcPts val="1800"/>
              </a:lnSpc>
              <a:buFont typeface="Courier New" panose="02070309020205020404" pitchFamily="49" charset="0"/>
              <a:buChar char="o"/>
            </a:pPr>
            <a:r>
              <a:rPr lang="en-US" sz="1400" kern="0" dirty="0">
                <a:latin typeface="Poppins" panose="02000000000000000000" pitchFamily="2" charset="0"/>
                <a:cs typeface="Poppins" panose="02000000000000000000" pitchFamily="2" charset="0"/>
              </a:rPr>
              <a:t>Are you the first person that shows up in the search results? </a:t>
            </a:r>
          </a:p>
          <a:p>
            <a:pPr marL="171450" indent="-171450">
              <a:lnSpc>
                <a:spcPts val="1800"/>
              </a:lnSpc>
              <a:buFont typeface="Courier New" panose="02070309020205020404" pitchFamily="49" charset="0"/>
              <a:buChar char="o"/>
            </a:pPr>
            <a:r>
              <a:rPr lang="en-US" sz="1400" kern="0" dirty="0">
                <a:latin typeface="Poppins" panose="02000000000000000000" pitchFamily="2" charset="0"/>
                <a:cs typeface="Poppins" panose="02000000000000000000" pitchFamily="2" charset="0"/>
              </a:rPr>
              <a:t>Do you show up at all? </a:t>
            </a:r>
          </a:p>
          <a:p>
            <a:pPr>
              <a:lnSpc>
                <a:spcPts val="1800"/>
              </a:lnSpc>
            </a:pPr>
            <a:endParaRPr lang="en-US" sz="1400" dirty="0">
              <a:latin typeface="Poppins" panose="02000000000000000000" pitchFamily="2" charset="0"/>
              <a:cs typeface="Poppins" panose="02000000000000000000" pitchFamily="2" charset="0"/>
            </a:endParaRPr>
          </a:p>
        </p:txBody>
      </p:sp>
      <p:grpSp>
        <p:nvGrpSpPr>
          <p:cNvPr id="3" name="Группа 2"/>
          <p:cNvGrpSpPr/>
          <p:nvPr/>
        </p:nvGrpSpPr>
        <p:grpSpPr>
          <a:xfrm>
            <a:off x="3425467" y="4121508"/>
            <a:ext cx="731520" cy="731520"/>
            <a:chOff x="4372121" y="4566008"/>
            <a:chExt cx="865839" cy="865839"/>
          </a:xfrm>
        </p:grpSpPr>
        <p:sp>
          <p:nvSpPr>
            <p:cNvPr id="21" name="Овал 20"/>
            <p:cNvSpPr/>
            <p:nvPr/>
          </p:nvSpPr>
          <p:spPr>
            <a:xfrm>
              <a:off x="4372121" y="4566008"/>
              <a:ext cx="865839" cy="865839"/>
            </a:xfrm>
            <a:prstGeom prst="ellipse">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2</a:t>
              </a:r>
              <a:endParaRPr lang="ru-RU" b="1" dirty="0">
                <a:solidFill>
                  <a:schemeClr val="bg1"/>
                </a:solidFill>
              </a:endParaRPr>
            </a:p>
          </p:txBody>
        </p:sp>
        <p:sp>
          <p:nvSpPr>
            <p:cNvPr id="22" name="Прямоугольник 21"/>
            <p:cNvSpPr/>
            <p:nvPr/>
          </p:nvSpPr>
          <p:spPr>
            <a:xfrm>
              <a:off x="4892442" y="4894978"/>
              <a:ext cx="184730" cy="461665"/>
            </a:xfrm>
            <a:prstGeom prst="rect">
              <a:avLst/>
            </a:prstGeom>
            <a:noFill/>
          </p:spPr>
          <p:txBody>
            <a:bodyPr wrap="none">
              <a:spAutoFit/>
            </a:bodyPr>
            <a:lstStyle/>
            <a:p>
              <a:pPr algn="r"/>
              <a:endParaRPr lang="en-US" sz="3600" baseline="30000" dirty="0">
                <a:solidFill>
                  <a:schemeClr val="bg1"/>
                </a:solidFill>
                <a:latin typeface="Pe-icon-7-stroke" pitchFamily="2" charset="0"/>
              </a:endParaRPr>
            </a:p>
          </p:txBody>
        </p:sp>
      </p:grpSp>
      <p:grpSp>
        <p:nvGrpSpPr>
          <p:cNvPr id="4" name="Группа 3"/>
          <p:cNvGrpSpPr/>
          <p:nvPr/>
        </p:nvGrpSpPr>
        <p:grpSpPr>
          <a:xfrm>
            <a:off x="6319742" y="4121508"/>
            <a:ext cx="731520" cy="731520"/>
            <a:chOff x="7910258" y="4566008"/>
            <a:chExt cx="865839" cy="865839"/>
          </a:xfrm>
        </p:grpSpPr>
        <p:sp>
          <p:nvSpPr>
            <p:cNvPr id="25" name="Овал 24"/>
            <p:cNvSpPr/>
            <p:nvPr/>
          </p:nvSpPr>
          <p:spPr>
            <a:xfrm>
              <a:off x="7910258" y="4566008"/>
              <a:ext cx="865839" cy="865839"/>
            </a:xfrm>
            <a:prstGeom prst="ellipse">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3</a:t>
              </a:r>
              <a:endParaRPr lang="ru-RU" b="1" dirty="0">
                <a:solidFill>
                  <a:schemeClr val="bg1"/>
                </a:solidFill>
              </a:endParaRPr>
            </a:p>
          </p:txBody>
        </p:sp>
        <p:sp>
          <p:nvSpPr>
            <p:cNvPr id="26" name="Прямоугольник 25"/>
            <p:cNvSpPr/>
            <p:nvPr/>
          </p:nvSpPr>
          <p:spPr>
            <a:xfrm>
              <a:off x="8362493" y="4881330"/>
              <a:ext cx="239168" cy="379591"/>
            </a:xfrm>
            <a:prstGeom prst="rect">
              <a:avLst/>
            </a:prstGeom>
            <a:noFill/>
          </p:spPr>
          <p:txBody>
            <a:bodyPr wrap="none">
              <a:spAutoFit/>
            </a:bodyPr>
            <a:lstStyle/>
            <a:p>
              <a:pPr algn="r"/>
              <a:r>
                <a:rPr lang="en-US" sz="2800" baseline="30000" dirty="0">
                  <a:solidFill>
                    <a:srgbClr val="0000ED"/>
                  </a:solidFill>
                  <a:latin typeface="FontAwesome" pitchFamily="2" charset="0"/>
                </a:rPr>
                <a:t> </a:t>
              </a:r>
              <a:endParaRPr lang="en-US" sz="3600" baseline="30000" dirty="0">
                <a:solidFill>
                  <a:schemeClr val="bg1"/>
                </a:solidFill>
                <a:latin typeface="Pe-icon-7-stroke" pitchFamily="2" charset="0"/>
              </a:endParaRPr>
            </a:p>
          </p:txBody>
        </p:sp>
      </p:grpSp>
      <p:sp>
        <p:nvSpPr>
          <p:cNvPr id="2" name="Rectangle 1">
            <a:extLst>
              <a:ext uri="{FF2B5EF4-FFF2-40B4-BE49-F238E27FC236}">
                <a16:creationId xmlns:a16="http://schemas.microsoft.com/office/drawing/2014/main" id="{8AC51BA2-C4A6-489C-BD00-F9BBF9F92C63}"/>
              </a:ext>
            </a:extLst>
          </p:cNvPr>
          <p:cNvSpPr/>
          <p:nvPr/>
        </p:nvSpPr>
        <p:spPr>
          <a:xfrm>
            <a:off x="593353" y="1809750"/>
            <a:ext cx="5864597" cy="1930293"/>
          </a:xfrm>
          <a:prstGeom prst="rect">
            <a:avLst/>
          </a:prstGeom>
          <a:noFill/>
          <a:ln>
            <a:solidFill>
              <a:srgbClr val="29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tx1"/>
                </a:solidFill>
              </a:rPr>
              <a:t>Let’s see what your employer facing digital profile looks like today. </a:t>
            </a:r>
          </a:p>
          <a:p>
            <a:endParaRPr lang="en-US" sz="2400" i="1" dirty="0">
              <a:solidFill>
                <a:schemeClr val="tx1"/>
              </a:solidFill>
            </a:endParaRPr>
          </a:p>
          <a:p>
            <a:r>
              <a:rPr lang="en-US" sz="2400" i="1" dirty="0">
                <a:solidFill>
                  <a:schemeClr val="tx1"/>
                </a:solidFill>
              </a:rPr>
              <a:t>Google yourself. </a:t>
            </a:r>
          </a:p>
        </p:txBody>
      </p:sp>
      <p:sp>
        <p:nvSpPr>
          <p:cNvPr id="24" name="Овал 24">
            <a:extLst>
              <a:ext uri="{FF2B5EF4-FFF2-40B4-BE49-F238E27FC236}">
                <a16:creationId xmlns:a16="http://schemas.microsoft.com/office/drawing/2014/main" id="{268F0D79-5998-49E6-B7CD-6A64608C19BA}"/>
              </a:ext>
            </a:extLst>
          </p:cNvPr>
          <p:cNvSpPr/>
          <p:nvPr/>
        </p:nvSpPr>
        <p:spPr>
          <a:xfrm>
            <a:off x="9214016" y="4119687"/>
            <a:ext cx="731520" cy="731520"/>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endParaRPr lang="ru-RU" dirty="0">
              <a:solidFill>
                <a:schemeClr val="tx1"/>
              </a:solidFill>
            </a:endParaRPr>
          </a:p>
        </p:txBody>
      </p:sp>
      <p:sp>
        <p:nvSpPr>
          <p:cNvPr id="20" name="Текст 11">
            <a:extLst>
              <a:ext uri="{FF2B5EF4-FFF2-40B4-BE49-F238E27FC236}">
                <a16:creationId xmlns:a16="http://schemas.microsoft.com/office/drawing/2014/main" id="{771169C3-A550-4C3F-9C17-C961BC7723E3}"/>
              </a:ext>
            </a:extLst>
          </p:cNvPr>
          <p:cNvSpPr txBox="1">
            <a:spLocks/>
          </p:cNvSpPr>
          <p:nvPr/>
        </p:nvSpPr>
        <p:spPr>
          <a:xfrm>
            <a:off x="4190527" y="4388848"/>
            <a:ext cx="1946333" cy="225959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u="sng" dirty="0">
                <a:latin typeface="Poppins SemiBold" panose="02000000000000000000" pitchFamily="2" charset="0"/>
                <a:cs typeface="Poppins SemiBold" panose="02000000000000000000" pitchFamily="2" charset="0"/>
              </a:rPr>
              <a:t>WHAT?</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What do you see? </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What type of content is emphasized? </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Personal or Professional or both?</a:t>
            </a:r>
          </a:p>
          <a:p>
            <a:pPr marL="171450" indent="-171450">
              <a:lnSpc>
                <a:spcPts val="1800"/>
              </a:lnSpc>
              <a:buFont typeface="Courier New" panose="02070309020205020404" pitchFamily="49" charset="0"/>
              <a:buChar char="o"/>
            </a:pPr>
            <a:endParaRPr lang="en-US" sz="1300" kern="0" dirty="0">
              <a:latin typeface="Poppins" panose="02000000000000000000" pitchFamily="2" charset="0"/>
              <a:cs typeface="Poppins" panose="02000000000000000000" pitchFamily="2" charset="0"/>
            </a:endParaRPr>
          </a:p>
          <a:p>
            <a:pPr>
              <a:lnSpc>
                <a:spcPts val="1800"/>
              </a:lnSpc>
            </a:pPr>
            <a:endParaRPr lang="en-US" sz="1300" dirty="0">
              <a:latin typeface="Poppins" panose="02000000000000000000" pitchFamily="2" charset="0"/>
              <a:cs typeface="Poppins" panose="02000000000000000000" pitchFamily="2" charset="0"/>
            </a:endParaRPr>
          </a:p>
        </p:txBody>
      </p:sp>
      <p:sp>
        <p:nvSpPr>
          <p:cNvPr id="28" name="Текст 11">
            <a:extLst>
              <a:ext uri="{FF2B5EF4-FFF2-40B4-BE49-F238E27FC236}">
                <a16:creationId xmlns:a16="http://schemas.microsoft.com/office/drawing/2014/main" id="{EAA28E9F-94EB-4DCD-87AD-F525A14625C4}"/>
              </a:ext>
            </a:extLst>
          </p:cNvPr>
          <p:cNvSpPr txBox="1">
            <a:spLocks/>
          </p:cNvSpPr>
          <p:nvPr/>
        </p:nvSpPr>
        <p:spPr>
          <a:xfrm>
            <a:off x="7161760" y="4388848"/>
            <a:ext cx="1847997" cy="2259597"/>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u="sng" dirty="0">
                <a:latin typeface="Poppins SemiBold" panose="02000000000000000000" pitchFamily="2" charset="0"/>
                <a:cs typeface="Poppins SemiBold" panose="02000000000000000000" pitchFamily="2" charset="0"/>
              </a:rPr>
              <a:t>WHERE? </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Where do you see it?</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Name the sources your name is associated with? </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Ex: Facebook, LinkedIn, Personal Webpage, etc. </a:t>
            </a:r>
          </a:p>
          <a:p>
            <a:pPr marL="171450" indent="-171450">
              <a:lnSpc>
                <a:spcPts val="1800"/>
              </a:lnSpc>
              <a:buFont typeface="Courier New" panose="02070309020205020404" pitchFamily="49" charset="0"/>
              <a:buChar char="o"/>
            </a:pPr>
            <a:endParaRPr lang="en-US" sz="1400" kern="0" dirty="0">
              <a:latin typeface="Poppins" panose="02000000000000000000" pitchFamily="2" charset="0"/>
              <a:cs typeface="Poppins" panose="02000000000000000000" pitchFamily="2" charset="0"/>
            </a:endParaRPr>
          </a:p>
          <a:p>
            <a:pPr>
              <a:lnSpc>
                <a:spcPts val="1800"/>
              </a:lnSpc>
            </a:pPr>
            <a:endParaRPr lang="en-US" sz="1400" dirty="0">
              <a:latin typeface="Poppins" panose="02000000000000000000" pitchFamily="2" charset="0"/>
              <a:cs typeface="Poppins" panose="02000000000000000000" pitchFamily="2" charset="0"/>
            </a:endParaRPr>
          </a:p>
        </p:txBody>
      </p:sp>
      <p:sp>
        <p:nvSpPr>
          <p:cNvPr id="32" name="Текст 11">
            <a:extLst>
              <a:ext uri="{FF2B5EF4-FFF2-40B4-BE49-F238E27FC236}">
                <a16:creationId xmlns:a16="http://schemas.microsoft.com/office/drawing/2014/main" id="{F5F7CCA9-DA77-45E2-9C0E-15B07C096CB6}"/>
              </a:ext>
            </a:extLst>
          </p:cNvPr>
          <p:cNvSpPr txBox="1">
            <a:spLocks/>
          </p:cNvSpPr>
          <p:nvPr/>
        </p:nvSpPr>
        <p:spPr>
          <a:xfrm>
            <a:off x="10034656" y="4388848"/>
            <a:ext cx="1847997" cy="225959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u="sng" dirty="0">
                <a:latin typeface="Poppins SemiBold" panose="02000000000000000000" pitchFamily="2" charset="0"/>
                <a:cs typeface="Poppins SemiBold" panose="02000000000000000000" pitchFamily="2" charset="0"/>
              </a:rPr>
              <a:t>HOW? </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How many times do you see yourself? </a:t>
            </a:r>
          </a:p>
          <a:p>
            <a:pPr marL="171450" indent="-171450">
              <a:lnSpc>
                <a:spcPts val="1800"/>
              </a:lnSpc>
              <a:buFont typeface="Courier New" panose="02070309020205020404" pitchFamily="49" charset="0"/>
              <a:buChar char="o"/>
            </a:pPr>
            <a:r>
              <a:rPr lang="en-US" sz="1300" kern="0" dirty="0">
                <a:latin typeface="Poppins" panose="02000000000000000000" pitchFamily="2" charset="0"/>
                <a:cs typeface="Poppins" panose="02000000000000000000" pitchFamily="2" charset="0"/>
              </a:rPr>
              <a:t>Are there multiple webpages and links? </a:t>
            </a:r>
          </a:p>
          <a:p>
            <a:pPr marL="171450" indent="-171450">
              <a:lnSpc>
                <a:spcPts val="1800"/>
              </a:lnSpc>
              <a:buFont typeface="Courier New" panose="02070309020205020404" pitchFamily="49" charset="0"/>
              <a:buChar char="o"/>
            </a:pPr>
            <a:endParaRPr lang="en-US" sz="1400" kern="0" dirty="0">
              <a:latin typeface="Poppins" panose="02000000000000000000" pitchFamily="2" charset="0"/>
              <a:cs typeface="Poppins" panose="02000000000000000000" pitchFamily="2" charset="0"/>
            </a:endParaRPr>
          </a:p>
          <a:p>
            <a:pPr>
              <a:lnSpc>
                <a:spcPts val="1800"/>
              </a:lnSpc>
            </a:pPr>
            <a:endParaRPr lang="en-US" sz="1400" dirty="0">
              <a:latin typeface="Poppins" panose="02000000000000000000" pitchFamily="2" charset="0"/>
              <a:cs typeface="Poppins" panose="02000000000000000000" pitchFamily="2" charset="0"/>
            </a:endParaRPr>
          </a:p>
        </p:txBody>
      </p:sp>
      <p:pic>
        <p:nvPicPr>
          <p:cNvPr id="15" name="Picture Placeholder 14">
            <a:extLst>
              <a:ext uri="{FF2B5EF4-FFF2-40B4-BE49-F238E27FC236}">
                <a16:creationId xmlns:a16="http://schemas.microsoft.com/office/drawing/2014/main" id="{EF48C2CB-374A-4B42-BE47-A412393E91A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5811" b="5811"/>
          <a:stretch>
            <a:fillRect/>
          </a:stretch>
        </p:blipFill>
        <p:spPr>
          <a:xfrm>
            <a:off x="6561138" y="785812"/>
            <a:ext cx="4669312" cy="2954230"/>
          </a:xfrm>
        </p:spPr>
      </p:pic>
    </p:spTree>
    <p:extLst>
      <p:ext uri="{BB962C8B-B14F-4D97-AF65-F5344CB8AC3E}">
        <p14:creationId xmlns:p14="http://schemas.microsoft.com/office/powerpoint/2010/main" val="1297049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24" grpId="0" animBg="1"/>
      <p:bldP spid="20" grpId="0"/>
      <p:bldP spid="28"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593354" y="1103415"/>
            <a:ext cx="5759319" cy="28477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ACTIVITY</a:t>
            </a:r>
            <a:r>
              <a:rPr lang="en-US" sz="48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 PROMPT</a:t>
            </a:r>
          </a:p>
        </p:txBody>
      </p:sp>
      <p:sp>
        <p:nvSpPr>
          <p:cNvPr id="9" name="Подзаголовок 2"/>
          <p:cNvSpPr txBox="1">
            <a:spLocks/>
          </p:cNvSpPr>
          <p:nvPr/>
        </p:nvSpPr>
        <p:spPr>
          <a:xfrm>
            <a:off x="593355" y="78581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MOTIVATION </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11" name="Прямая соединительная линия 10"/>
          <p:cNvCxnSpPr/>
          <p:nvPr/>
        </p:nvCxnSpPr>
        <p:spPr>
          <a:xfrm>
            <a:off x="593353" y="1817179"/>
            <a:ext cx="101063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1301158" y="2632064"/>
            <a:ext cx="212323" cy="469387"/>
          </a:xfrm>
          <a:prstGeom prst="rect">
            <a:avLst/>
          </a:prstGeom>
          <a:noFill/>
        </p:spPr>
        <p:txBody>
          <a:bodyPr wrap="square">
            <a:spAutoFit/>
          </a:bodyPr>
          <a:lstStyle/>
          <a:p>
            <a:pPr algn="r"/>
            <a:endParaRPr lang="en-US" sz="3600" baseline="30000" dirty="0">
              <a:solidFill>
                <a:schemeClr val="bg1"/>
              </a:solidFill>
              <a:latin typeface="Pe-icon-7-stroke" pitchFamily="2" charset="0"/>
            </a:endParaRPr>
          </a:p>
        </p:txBody>
      </p:sp>
      <p:sp>
        <p:nvSpPr>
          <p:cNvPr id="14" name="Текст 11"/>
          <p:cNvSpPr txBox="1">
            <a:spLocks/>
          </p:cNvSpPr>
          <p:nvPr/>
        </p:nvSpPr>
        <p:spPr>
          <a:xfrm>
            <a:off x="1469190" y="2010677"/>
            <a:ext cx="4386003" cy="2950322"/>
          </a:xfrm>
          <a:prstGeom prst="rect">
            <a:avLst/>
          </a:prstGeom>
          <a:ln>
            <a:solidFill>
              <a:srgbClr val="0E4200"/>
            </a:solid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b="1" kern="0" dirty="0">
                <a:latin typeface="Poppins SemiBold" panose="02000000000000000000" pitchFamily="2" charset="0"/>
                <a:cs typeface="Poppins" panose="02000000000000000000" pitchFamily="2" charset="0"/>
              </a:rPr>
              <a:t>Presence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Your Professional Webpage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LinkedIn</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Twitter Handle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Links to Publications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Professional / Industry Blogs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Links to Employer’s Website </a:t>
            </a:r>
          </a:p>
          <a:p>
            <a:pPr marL="342900" indent="-342900">
              <a:buFont typeface="Arial" panose="020B0604020202020204" pitchFamily="34" charset="0"/>
              <a:buChar char="•"/>
            </a:pPr>
            <a:r>
              <a:rPr lang="en-US" sz="1800" b="1" kern="0" dirty="0">
                <a:latin typeface="Poppins SemiBold" panose="02000000000000000000" pitchFamily="2" charset="0"/>
                <a:cs typeface="Poppins" panose="02000000000000000000" pitchFamily="2" charset="0"/>
              </a:rPr>
              <a:t>Order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Systematic </a:t>
            </a:r>
          </a:p>
          <a:p>
            <a:pPr marL="1028700" lvl="1" indent="-342900">
              <a:buFont typeface="Courier New" panose="02070309020205020404" pitchFamily="49" charset="0"/>
              <a:buChar char="o"/>
            </a:pPr>
            <a:r>
              <a:rPr lang="en-US" sz="1400" kern="0" dirty="0">
                <a:latin typeface="Poppins SemiBold" panose="02000000000000000000" pitchFamily="2" charset="0"/>
                <a:cs typeface="Poppins" panose="02000000000000000000" pitchFamily="2" charset="0"/>
              </a:rPr>
              <a:t>Your profiles and links are first </a:t>
            </a:r>
          </a:p>
          <a:p>
            <a:pPr>
              <a:lnSpc>
                <a:spcPts val="1800"/>
              </a:lnSpc>
            </a:pPr>
            <a:endParaRPr lang="en-US" sz="1400" dirty="0">
              <a:latin typeface="Poppins" panose="02000000000000000000" pitchFamily="2" charset="0"/>
              <a:cs typeface="Poppins" panose="02000000000000000000" pitchFamily="2" charset="0"/>
            </a:endParaRPr>
          </a:p>
        </p:txBody>
      </p:sp>
      <p:sp>
        <p:nvSpPr>
          <p:cNvPr id="5" name="Rectangle 4">
            <a:extLst>
              <a:ext uri="{FF2B5EF4-FFF2-40B4-BE49-F238E27FC236}">
                <a16:creationId xmlns:a16="http://schemas.microsoft.com/office/drawing/2014/main" id="{1DBF475D-5E24-4A22-AE6A-E317B0E61C55}"/>
              </a:ext>
            </a:extLst>
          </p:cNvPr>
          <p:cNvSpPr/>
          <p:nvPr/>
        </p:nvSpPr>
        <p:spPr>
          <a:xfrm>
            <a:off x="593353" y="2010676"/>
            <a:ext cx="745949" cy="2950323"/>
          </a:xfrm>
          <a:prstGeom prst="rect">
            <a:avLst/>
          </a:prstGeom>
          <a:solidFill>
            <a:srgbClr val="39FF00"/>
          </a:solid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rgbClr val="0A2E00"/>
                </a:solidFill>
              </a:rPr>
              <a:t>IDEAL</a:t>
            </a:r>
            <a:r>
              <a:rPr lang="en-US" sz="1400" b="1" normalizeH="1" baseline="30000" dirty="0">
                <a:solidFill>
                  <a:srgbClr val="0A2E00"/>
                </a:solidFill>
              </a:rPr>
              <a:t>2</a:t>
            </a:r>
            <a:endParaRPr lang="en-US" b="1" normalizeH="1" baseline="30000" dirty="0">
              <a:solidFill>
                <a:srgbClr val="0A2E00"/>
              </a:solidFill>
            </a:endParaRPr>
          </a:p>
        </p:txBody>
      </p:sp>
      <p:sp>
        <p:nvSpPr>
          <p:cNvPr id="23" name="Текст 11">
            <a:extLst>
              <a:ext uri="{FF2B5EF4-FFF2-40B4-BE49-F238E27FC236}">
                <a16:creationId xmlns:a16="http://schemas.microsoft.com/office/drawing/2014/main" id="{5DAA648D-A5CE-4C6A-8D7F-40505F70A47A}"/>
              </a:ext>
            </a:extLst>
          </p:cNvPr>
          <p:cNvSpPr txBox="1">
            <a:spLocks/>
          </p:cNvSpPr>
          <p:nvPr/>
        </p:nvSpPr>
        <p:spPr>
          <a:xfrm>
            <a:off x="6860918" y="2010677"/>
            <a:ext cx="4386003" cy="2950322"/>
          </a:xfrm>
          <a:prstGeom prst="rect">
            <a:avLst/>
          </a:prstGeom>
          <a:ln>
            <a:solidFill>
              <a:srgbClr val="0E4200"/>
            </a:solid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b="1" kern="0" dirty="0">
                <a:latin typeface="Poppins SemiBold" panose="02000000000000000000" pitchFamily="2" charset="0"/>
                <a:cs typeface="Poppins" panose="02000000000000000000" pitchFamily="2" charset="0"/>
              </a:rPr>
              <a:t>Presence </a:t>
            </a:r>
          </a:p>
          <a:p>
            <a:pPr marL="1028700" lvl="1" indent="-342900">
              <a:buFont typeface="Courier New" panose="02070309020205020404" pitchFamily="49" charset="0"/>
              <a:buChar char="o"/>
            </a:pPr>
            <a:r>
              <a:rPr lang="en-US" sz="1500" kern="0" dirty="0">
                <a:latin typeface="Poppins SemiBold" panose="02000000000000000000" pitchFamily="2" charset="0"/>
                <a:cs typeface="Poppins" panose="02000000000000000000" pitchFamily="2" charset="0"/>
              </a:rPr>
              <a:t>No presence </a:t>
            </a:r>
          </a:p>
          <a:p>
            <a:pPr marL="1028700" lvl="1" indent="-342900">
              <a:buFont typeface="Courier New" panose="02070309020205020404" pitchFamily="49" charset="0"/>
              <a:buChar char="o"/>
            </a:pPr>
            <a:r>
              <a:rPr lang="en-US" sz="1500" kern="0" dirty="0">
                <a:latin typeface="Poppins SemiBold" panose="02000000000000000000" pitchFamily="2" charset="0"/>
                <a:cs typeface="Poppins" panose="02000000000000000000" pitchFamily="2" charset="0"/>
              </a:rPr>
              <a:t>The wrong presence: private &gt; professional </a:t>
            </a:r>
          </a:p>
          <a:p>
            <a:pPr marL="1028700" lvl="1" indent="-342900">
              <a:buFont typeface="Courier New" panose="02070309020205020404" pitchFamily="49" charset="0"/>
              <a:buChar char="o"/>
            </a:pPr>
            <a:r>
              <a:rPr lang="en-US" sz="1500" kern="0" dirty="0">
                <a:latin typeface="Poppins SemiBold" panose="02000000000000000000" pitchFamily="2" charset="0"/>
                <a:cs typeface="Poppins" panose="02000000000000000000" pitchFamily="2" charset="0"/>
              </a:rPr>
              <a:t>No identification: picture, video </a:t>
            </a:r>
          </a:p>
          <a:p>
            <a:pPr marL="342900" indent="-342900">
              <a:buFont typeface="Arial" panose="020B0604020202020204" pitchFamily="34" charset="0"/>
              <a:buChar char="•"/>
            </a:pPr>
            <a:r>
              <a:rPr lang="en-US" sz="1800" b="1" kern="0" dirty="0">
                <a:latin typeface="Poppins SemiBold" panose="02000000000000000000" pitchFamily="2" charset="0"/>
                <a:cs typeface="Poppins" panose="02000000000000000000" pitchFamily="2" charset="0"/>
              </a:rPr>
              <a:t>Order</a:t>
            </a:r>
          </a:p>
          <a:p>
            <a:pPr marL="1028700" lvl="1" indent="-342900">
              <a:buFont typeface="Courier New" panose="02070309020205020404" pitchFamily="49" charset="0"/>
              <a:buChar char="o"/>
            </a:pPr>
            <a:r>
              <a:rPr lang="en-US" sz="1500" kern="0" dirty="0">
                <a:latin typeface="Poppins SemiBold" panose="02000000000000000000" pitchFamily="2" charset="0"/>
                <a:cs typeface="Poppins" panose="02000000000000000000" pitchFamily="2" charset="0"/>
              </a:rPr>
              <a:t>No order </a:t>
            </a:r>
          </a:p>
          <a:p>
            <a:pPr marL="1028700" lvl="1" indent="-342900">
              <a:buFont typeface="Courier New" panose="02070309020205020404" pitchFamily="49" charset="0"/>
              <a:buChar char="o"/>
            </a:pPr>
            <a:r>
              <a:rPr lang="en-US" sz="1500" kern="0" dirty="0">
                <a:latin typeface="Poppins SemiBold" panose="02000000000000000000" pitchFamily="2" charset="0"/>
                <a:cs typeface="Poppins" panose="02000000000000000000" pitchFamily="2" charset="0"/>
              </a:rPr>
              <a:t>Your profiles and links fall outside of the top search results </a:t>
            </a:r>
          </a:p>
          <a:p>
            <a:pPr lvl="1" indent="0">
              <a:buNone/>
            </a:pPr>
            <a:endParaRPr lang="en-US" sz="1300" b="1" kern="0" dirty="0">
              <a:latin typeface="Poppins SemiBold" panose="02000000000000000000" pitchFamily="2" charset="0"/>
              <a:cs typeface="Poppins" panose="02000000000000000000" pitchFamily="2" charset="0"/>
            </a:endParaRPr>
          </a:p>
          <a:p>
            <a:pPr>
              <a:lnSpc>
                <a:spcPts val="1800"/>
              </a:lnSpc>
            </a:pPr>
            <a:endParaRPr lang="en-US" sz="1300" dirty="0">
              <a:latin typeface="Poppins" panose="02000000000000000000" pitchFamily="2" charset="0"/>
              <a:cs typeface="Poppins" panose="02000000000000000000" pitchFamily="2" charset="0"/>
            </a:endParaRPr>
          </a:p>
        </p:txBody>
      </p:sp>
      <p:sp>
        <p:nvSpPr>
          <p:cNvPr id="27" name="Rectangle 26">
            <a:extLst>
              <a:ext uri="{FF2B5EF4-FFF2-40B4-BE49-F238E27FC236}">
                <a16:creationId xmlns:a16="http://schemas.microsoft.com/office/drawing/2014/main" id="{6D4931ED-D9E6-4F8F-898B-D3A312F39F00}"/>
              </a:ext>
            </a:extLst>
          </p:cNvPr>
          <p:cNvSpPr/>
          <p:nvPr/>
        </p:nvSpPr>
        <p:spPr>
          <a:xfrm>
            <a:off x="5985081" y="2010676"/>
            <a:ext cx="745949" cy="2950323"/>
          </a:xfrm>
          <a:prstGeom prst="rect">
            <a:avLst/>
          </a:prstGeom>
          <a:solidFill>
            <a:srgbClr val="0E4200"/>
          </a:solid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rPr>
              <a:t>SUB-OPTIMAL</a:t>
            </a:r>
            <a:r>
              <a:rPr lang="en-US" sz="1400" b="1" normalizeH="1" baseline="30000" dirty="0">
                <a:solidFill>
                  <a:schemeClr val="bg1"/>
                </a:solidFill>
              </a:rPr>
              <a:t>2</a:t>
            </a:r>
            <a:endParaRPr lang="en-US" sz="1400" b="1" dirty="0">
              <a:solidFill>
                <a:schemeClr val="bg1"/>
              </a:solidFill>
            </a:endParaRPr>
          </a:p>
        </p:txBody>
      </p:sp>
      <p:sp>
        <p:nvSpPr>
          <p:cNvPr id="29" name="Rectangle 28">
            <a:extLst>
              <a:ext uri="{FF2B5EF4-FFF2-40B4-BE49-F238E27FC236}">
                <a16:creationId xmlns:a16="http://schemas.microsoft.com/office/drawing/2014/main" id="{D60353ED-D226-460F-9A33-2D96F2E97940}"/>
              </a:ext>
            </a:extLst>
          </p:cNvPr>
          <p:cNvSpPr/>
          <p:nvPr/>
        </p:nvSpPr>
        <p:spPr>
          <a:xfrm>
            <a:off x="593353" y="5133160"/>
            <a:ext cx="10653568" cy="1249439"/>
          </a:xfrm>
          <a:prstGeom prst="rect">
            <a:avLst/>
          </a:prstGeom>
          <a:noFill/>
          <a:ln>
            <a:solidFill>
              <a:srgbClr val="0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tx1"/>
                </a:solidFill>
              </a:rPr>
              <a:t>The goal is NOT to erase our digital selves altogether, but to leverage online tools and multimedia as a means to promoting ourselves and being seen professionally</a:t>
            </a:r>
          </a:p>
        </p:txBody>
      </p:sp>
      <p:sp>
        <p:nvSpPr>
          <p:cNvPr id="12" name="Rectangle 11">
            <a:extLst>
              <a:ext uri="{FF2B5EF4-FFF2-40B4-BE49-F238E27FC236}">
                <a16:creationId xmlns:a16="http://schemas.microsoft.com/office/drawing/2014/main" id="{B8BC4F3E-A1EF-44A8-AC95-84B691B7EF68}"/>
              </a:ext>
            </a:extLst>
          </p:cNvPr>
          <p:cNvSpPr/>
          <p:nvPr/>
        </p:nvSpPr>
        <p:spPr>
          <a:xfrm>
            <a:off x="582402" y="6477659"/>
            <a:ext cx="10653567" cy="3338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900" dirty="0"/>
              <a:t>2. Doyle, A. (2019). How to Create a Professional Brand: Best Tips for Creating a Professional Brand. Retrieved from https://www.thebalancecareers.com/how-to-create-a-professional-brand-2059761</a:t>
            </a:r>
          </a:p>
        </p:txBody>
      </p:sp>
    </p:spTree>
    <p:extLst>
      <p:ext uri="{BB962C8B-B14F-4D97-AF65-F5344CB8AC3E}">
        <p14:creationId xmlns:p14="http://schemas.microsoft.com/office/powerpoint/2010/main" val="187008324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MOTIVATION</a:t>
            </a:r>
          </a:p>
        </p:txBody>
      </p:sp>
      <p:sp>
        <p:nvSpPr>
          <p:cNvPr id="9" name="Текст 11"/>
          <p:cNvSpPr txBox="1">
            <a:spLocks/>
          </p:cNvSpPr>
          <p:nvPr/>
        </p:nvSpPr>
        <p:spPr>
          <a:xfrm>
            <a:off x="2366927" y="2691043"/>
            <a:ext cx="584787" cy="399952"/>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INTRO TO YOUR      DIGITAL BRAND </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LINKEDIN DEEP DIVE </a:t>
            </a:r>
          </a:p>
        </p:txBody>
      </p:sp>
      <p:sp>
        <p:nvSpPr>
          <p:cNvPr id="31" name="Прямоугольник 30"/>
          <p:cNvSpPr/>
          <p:nvPr/>
        </p:nvSpPr>
        <p:spPr>
          <a:xfrm>
            <a:off x="239232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DIGITAL BRAND TIPS</a:t>
            </a:r>
          </a:p>
        </p:txBody>
      </p:sp>
      <p:sp>
        <p:nvSpPr>
          <p:cNvPr id="27" name="Прямоугольник 26"/>
          <p:cNvSpPr/>
          <p:nvPr/>
        </p:nvSpPr>
        <p:spPr>
          <a:xfrm>
            <a:off x="6294616" y="4283512"/>
            <a:ext cx="822960" cy="822960"/>
          </a:xfrm>
          <a:prstGeom prst="rect">
            <a:avLst/>
          </a:prstGeom>
          <a:solidFill>
            <a:srgbClr val="0E42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rgbClr val="0E4200"/>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a:cxnSpLocks/>
          </p:cNvCxnSpPr>
          <p:nvPr/>
        </p:nvCxnSpPr>
        <p:spPr>
          <a:xfrm>
            <a:off x="3324176"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cxnSpLocks/>
          </p:cNvCxnSpPr>
          <p:nvPr/>
        </p:nvCxnSpPr>
        <p:spPr>
          <a:xfrm>
            <a:off x="7245493" y="2691042"/>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cxnSpLocks/>
          </p:cNvCxnSpPr>
          <p:nvPr/>
        </p:nvCxnSpPr>
        <p:spPr>
          <a:xfrm>
            <a:off x="3359012"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a:cxnSpLocks/>
          </p:cNvCxnSpPr>
          <p:nvPr/>
        </p:nvCxnSpPr>
        <p:spPr>
          <a:xfrm>
            <a:off x="7245493" y="4454433"/>
            <a:ext cx="742857" cy="0"/>
          </a:xfrm>
          <a:prstGeom prst="line">
            <a:avLst/>
          </a:prstGeom>
          <a:ln w="19050">
            <a:solidFill>
              <a:srgbClr val="39FF00"/>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rgbClr val="39FF00"/>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rgbClr val="39FF00"/>
                </a:solidFill>
                <a:latin typeface="FontAwesome" pitchFamily="2" charset="0"/>
                <a:ea typeface="Linux Libertine" panose="02000503000000000000" pitchFamily="2" charset="0"/>
                <a:cs typeface="Linux Libertine" panose="02000503000000000000" pitchFamily="2" charset="0"/>
              </a:rPr>
              <a:t> </a:t>
            </a:r>
            <a:r>
              <a:rPr lang="en-US" sz="1600" b="1" i="1" dirty="0">
                <a:solidFill>
                  <a:srgbClr val="39FF00"/>
                </a:solidFill>
                <a:latin typeface="Adobe Caslon Pro" panose="0205050205050A020403" pitchFamily="18" charset="0"/>
                <a:ea typeface="Linux Libertine" panose="02000503000000000000" pitchFamily="2" charset="0"/>
                <a:cs typeface="Linux Libertine" panose="02000503000000000000" pitchFamily="2" charset="0"/>
              </a:rPr>
              <a:t>YOUR DIGITAL BRAND</a:t>
            </a:r>
            <a:endParaRPr lang="ru-RU" sz="1600" b="1" i="1" dirty="0">
              <a:solidFill>
                <a:srgbClr val="39FF00"/>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5" name="Rectangle 24">
            <a:extLst>
              <a:ext uri="{FF2B5EF4-FFF2-40B4-BE49-F238E27FC236}">
                <a16:creationId xmlns:a16="http://schemas.microsoft.com/office/drawing/2014/main" id="{8DB67D37-5E0B-4ED5-A152-8D82A4C07BAE}"/>
              </a:ext>
            </a:extLst>
          </p:cNvPr>
          <p:cNvSpPr/>
          <p:nvPr/>
        </p:nvSpPr>
        <p:spPr>
          <a:xfrm>
            <a:off x="1957955" y="3947993"/>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B3DE60A-F1D7-4F47-848D-B0EE0E4CCD35}"/>
              </a:ext>
            </a:extLst>
          </p:cNvPr>
          <p:cNvSpPr/>
          <p:nvPr/>
        </p:nvSpPr>
        <p:spPr>
          <a:xfrm>
            <a:off x="1580549" y="1946905"/>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127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8" grpId="0"/>
      <p:bldP spid="9" grpId="0" animBg="1"/>
      <p:bldP spid="16" grpId="0"/>
      <p:bldP spid="28" grpId="0"/>
      <p:bldP spid="31" grpId="0" animBg="1"/>
      <p:bldP spid="30" grpId="0" animBg="1"/>
      <p:bldP spid="24" grpId="0"/>
      <p:bldP spid="27" grpId="0" animBg="1"/>
      <p:bldP spid="26" grpId="0" animBg="1"/>
      <p:bldP spid="25" grpId="0" animBg="1"/>
      <p:bldP spid="32" grpId="0" animBg="1"/>
    </p:bldLst>
  </p:timing>
</p:sld>
</file>

<file path=ppt/theme/theme1.xml><?xml version="1.0" encoding="utf-8"?>
<a:theme xmlns:a="http://schemas.openxmlformats.org/drawingml/2006/main" name="Специальное оформление">
  <a:themeElements>
    <a:clrScheme name="abili">
      <a:dk1>
        <a:srgbClr val="000000"/>
      </a:dk1>
      <a:lt1>
        <a:srgbClr val="FFFFFF"/>
      </a:lt1>
      <a:dk2>
        <a:srgbClr val="000000"/>
      </a:dk2>
      <a:lt2>
        <a:srgbClr val="FFFFFF"/>
      </a:lt2>
      <a:accent1>
        <a:srgbClr val="B0381C"/>
      </a:accent1>
      <a:accent2>
        <a:srgbClr val="2B759D"/>
      </a:accent2>
      <a:accent3>
        <a:srgbClr val="D9782E"/>
      </a:accent3>
      <a:accent4>
        <a:srgbClr val="538D32"/>
      </a:accent4>
      <a:accent5>
        <a:srgbClr val="724271"/>
      </a:accent5>
      <a:accent6>
        <a:srgbClr val="DCB330"/>
      </a:accent6>
      <a:hlink>
        <a:srgbClr val="2B759D"/>
      </a:hlink>
      <a:folHlink>
        <a:srgbClr val="724271"/>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16262</TotalTime>
  <Words>2560</Words>
  <Application>Microsoft Office PowerPoint</Application>
  <PresentationFormat>Widescreen</PresentationFormat>
  <Paragraphs>451</Paragraphs>
  <Slides>34</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Adobe Caslon Pro</vt:lpstr>
      <vt:lpstr>Arial</vt:lpstr>
      <vt:lpstr>Calibri</vt:lpstr>
      <vt:lpstr>Calibri Light</vt:lpstr>
      <vt:lpstr>Courier New</vt:lpstr>
      <vt:lpstr>FontAwesome</vt:lpstr>
      <vt:lpstr>Lato</vt:lpstr>
      <vt:lpstr>Linux Libertine</vt:lpstr>
      <vt:lpstr>Nixie</vt:lpstr>
      <vt:lpstr>Pe-icon-7-stroke</vt:lpstr>
      <vt:lpstr>Poppins</vt:lpstr>
      <vt:lpstr>Poppins SemiBold</vt:lpstr>
      <vt:lpstr>Специальное оформление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RePack by Diakov</dc:creator>
  <cp:lastModifiedBy>Dylan Lukes</cp:lastModifiedBy>
  <cp:revision>890</cp:revision>
  <dcterms:created xsi:type="dcterms:W3CDTF">2016-05-17T07:43:39Z</dcterms:created>
  <dcterms:modified xsi:type="dcterms:W3CDTF">2020-04-15T21:08:31Z</dcterms:modified>
</cp:coreProperties>
</file>