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6"/>
  </p:notesMasterIdLst>
  <p:handoutMasterIdLst>
    <p:handoutMasterId r:id="rId27"/>
  </p:handoutMasterIdLst>
  <p:sldIdLst>
    <p:sldId id="308" r:id="rId2"/>
    <p:sldId id="260" r:id="rId3"/>
    <p:sldId id="286" r:id="rId4"/>
    <p:sldId id="284" r:id="rId5"/>
    <p:sldId id="401" r:id="rId6"/>
    <p:sldId id="406" r:id="rId7"/>
    <p:sldId id="409" r:id="rId8"/>
    <p:sldId id="373" r:id="rId9"/>
    <p:sldId id="375" r:id="rId10"/>
    <p:sldId id="376" r:id="rId11"/>
    <p:sldId id="377" r:id="rId12"/>
    <p:sldId id="378" r:id="rId13"/>
    <p:sldId id="400" r:id="rId14"/>
    <p:sldId id="410" r:id="rId15"/>
    <p:sldId id="402" r:id="rId16"/>
    <p:sldId id="411" r:id="rId17"/>
    <p:sldId id="403" r:id="rId18"/>
    <p:sldId id="413" r:id="rId19"/>
    <p:sldId id="412" r:id="rId20"/>
    <p:sldId id="404" r:id="rId21"/>
    <p:sldId id="414" r:id="rId22"/>
    <p:sldId id="291" r:id="rId23"/>
    <p:sldId id="399" r:id="rId24"/>
    <p:sldId id="415"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6" userDrawn="1">
          <p15:clr>
            <a:srgbClr val="A4A3A4"/>
          </p15:clr>
        </p15:guide>
        <p15:guide id="2" pos="4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C9A8"/>
    <a:srgbClr val="E6688F"/>
    <a:srgbClr val="3737DD"/>
    <a:srgbClr val="9E77B8"/>
    <a:srgbClr val="FDB18D"/>
    <a:srgbClr val="FABFA4"/>
    <a:srgbClr val="3A88CA"/>
    <a:srgbClr val="3D7AC3"/>
    <a:srgbClr val="297FB8"/>
    <a:srgbClr val="4864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246" autoAdjust="0"/>
  </p:normalViewPr>
  <p:slideViewPr>
    <p:cSldViewPr snapToGrid="0">
      <p:cViewPr varScale="1">
        <p:scale>
          <a:sx n="63" d="100"/>
          <a:sy n="63" d="100"/>
        </p:scale>
        <p:origin x="758" y="22"/>
      </p:cViewPr>
      <p:guideLst>
        <p:guide orient="horz" pos="3226"/>
        <p:guide pos="4838"/>
      </p:guideLst>
    </p:cSldViewPr>
  </p:slideViewPr>
  <p:outlineViewPr>
    <p:cViewPr>
      <p:scale>
        <a:sx n="33" d="100"/>
        <a:sy n="33" d="100"/>
      </p:scale>
      <p:origin x="0" y="-630"/>
    </p:cViewPr>
  </p:outlin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D3551B-4342-4390-915E-8C9F8CBF86F2}" type="datetimeFigureOut">
              <a:rPr lang="ru-RU" smtClean="0"/>
              <a:t>23.10.2020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B4F76-9B05-4F12-BC35-5F054D4AB2B2}" type="slidenum">
              <a:rPr lang="ru-RU" smtClean="0"/>
              <a:t>‹#›</a:t>
            </a:fld>
            <a:endParaRPr lang="ru-RU" dirty="0"/>
          </a:p>
        </p:txBody>
      </p:sp>
    </p:spTree>
    <p:extLst>
      <p:ext uri="{BB962C8B-B14F-4D97-AF65-F5344CB8AC3E}">
        <p14:creationId xmlns:p14="http://schemas.microsoft.com/office/powerpoint/2010/main" val="3758440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DF2CA-16AC-4A6F-BA76-83467214A317}" type="datetimeFigureOut">
              <a:rPr lang="ru-RU" smtClean="0"/>
              <a:t>23.10.2020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84C95-AC36-47D7-BA46-D13F2CF6C509}" type="slidenum">
              <a:rPr lang="ru-RU" smtClean="0"/>
              <a:t>‹#›</a:t>
            </a:fld>
            <a:endParaRPr lang="ru-RU" dirty="0"/>
          </a:p>
        </p:txBody>
      </p:sp>
    </p:spTree>
    <p:extLst>
      <p:ext uri="{BB962C8B-B14F-4D97-AF65-F5344CB8AC3E}">
        <p14:creationId xmlns:p14="http://schemas.microsoft.com/office/powerpoint/2010/main" val="359034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a:t>
            </a:fld>
            <a:endParaRPr lang="ru-RU" dirty="0"/>
          </a:p>
        </p:txBody>
      </p:sp>
    </p:spTree>
    <p:extLst>
      <p:ext uri="{BB962C8B-B14F-4D97-AF65-F5344CB8AC3E}">
        <p14:creationId xmlns:p14="http://schemas.microsoft.com/office/powerpoint/2010/main" val="299795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17</a:t>
            </a:fld>
            <a:endParaRPr lang="ru-RU" dirty="0"/>
          </a:p>
        </p:txBody>
      </p:sp>
    </p:spTree>
    <p:extLst>
      <p:ext uri="{BB962C8B-B14F-4D97-AF65-F5344CB8AC3E}">
        <p14:creationId xmlns:p14="http://schemas.microsoft.com/office/powerpoint/2010/main" val="189262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19</a:t>
            </a:fld>
            <a:endParaRPr lang="ru-RU" dirty="0"/>
          </a:p>
        </p:txBody>
      </p:sp>
    </p:spTree>
    <p:extLst>
      <p:ext uri="{BB962C8B-B14F-4D97-AF65-F5344CB8AC3E}">
        <p14:creationId xmlns:p14="http://schemas.microsoft.com/office/powerpoint/2010/main" val="37276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20</a:t>
            </a:fld>
            <a:endParaRPr lang="ru-RU" dirty="0"/>
          </a:p>
        </p:txBody>
      </p:sp>
    </p:spTree>
    <p:extLst>
      <p:ext uri="{BB962C8B-B14F-4D97-AF65-F5344CB8AC3E}">
        <p14:creationId xmlns:p14="http://schemas.microsoft.com/office/powerpoint/2010/main" val="48583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23</a:t>
            </a:fld>
            <a:endParaRPr lang="ru-RU" dirty="0"/>
          </a:p>
        </p:txBody>
      </p:sp>
    </p:spTree>
    <p:extLst>
      <p:ext uri="{BB962C8B-B14F-4D97-AF65-F5344CB8AC3E}">
        <p14:creationId xmlns:p14="http://schemas.microsoft.com/office/powerpoint/2010/main" val="266758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24</a:t>
            </a:fld>
            <a:endParaRPr lang="ru-RU" dirty="0"/>
          </a:p>
        </p:txBody>
      </p:sp>
    </p:spTree>
    <p:extLst>
      <p:ext uri="{BB962C8B-B14F-4D97-AF65-F5344CB8AC3E}">
        <p14:creationId xmlns:p14="http://schemas.microsoft.com/office/powerpoint/2010/main" val="243603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6" name="Рисунок 10"/>
          <p:cNvSpPr>
            <a:spLocks noGrp="1"/>
          </p:cNvSpPr>
          <p:nvPr>
            <p:ph type="pic" sz="quarter" idx="10"/>
          </p:nvPr>
        </p:nvSpPr>
        <p:spPr>
          <a:xfrm>
            <a:off x="0" y="0"/>
            <a:ext cx="12191999" cy="6862074"/>
          </a:xfrm>
          <a:prstGeom prst="rect">
            <a:avLst/>
          </a:prstGeom>
        </p:spPr>
        <p:txBody>
          <a:bodyPr/>
          <a:lstStyle/>
          <a:p>
            <a:endParaRPr lang="ru-RU" dirty="0"/>
          </a:p>
        </p:txBody>
      </p:sp>
    </p:spTree>
    <p:extLst>
      <p:ext uri="{BB962C8B-B14F-4D97-AF65-F5344CB8AC3E}">
        <p14:creationId xmlns:p14="http://schemas.microsoft.com/office/powerpoint/2010/main" val="252701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12192000" cy="6858000"/>
          </a:xfrm>
        </p:spPr>
        <p:txBody>
          <a:bodyPr/>
          <a:lstStyle/>
          <a:p>
            <a:endParaRPr lang="ru-RU" dirty="0"/>
          </a:p>
        </p:txBody>
      </p:sp>
    </p:spTree>
    <p:extLst>
      <p:ext uri="{BB962C8B-B14F-4D97-AF65-F5344CB8AC3E}">
        <p14:creationId xmlns:p14="http://schemas.microsoft.com/office/powerpoint/2010/main" val="51879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2346679" y="4305554"/>
            <a:ext cx="1228015" cy="1228015"/>
          </a:xfrm>
          <a:prstGeom prst="ellipse">
            <a:avLst/>
          </a:prstGeom>
        </p:spPr>
        <p:txBody>
          <a:bodyPr/>
          <a:lstStyle/>
          <a:p>
            <a:endParaRPr lang="ru-RU" dirty="0"/>
          </a:p>
        </p:txBody>
      </p:sp>
      <p:sp>
        <p:nvSpPr>
          <p:cNvPr id="8" name="Рисунок 6"/>
          <p:cNvSpPr>
            <a:spLocks noGrp="1"/>
          </p:cNvSpPr>
          <p:nvPr>
            <p:ph type="pic" sz="quarter" idx="11"/>
          </p:nvPr>
        </p:nvSpPr>
        <p:spPr>
          <a:xfrm>
            <a:off x="5515236" y="4305554"/>
            <a:ext cx="1228015" cy="1228015"/>
          </a:xfrm>
          <a:prstGeom prst="ellipse">
            <a:avLst/>
          </a:prstGeom>
        </p:spPr>
        <p:txBody>
          <a:bodyPr/>
          <a:lstStyle/>
          <a:p>
            <a:endParaRPr lang="ru-RU" dirty="0"/>
          </a:p>
        </p:txBody>
      </p:sp>
      <p:sp>
        <p:nvSpPr>
          <p:cNvPr id="9" name="Рисунок 6"/>
          <p:cNvSpPr>
            <a:spLocks noGrp="1"/>
          </p:cNvSpPr>
          <p:nvPr>
            <p:ph type="pic" sz="quarter" idx="12"/>
          </p:nvPr>
        </p:nvSpPr>
        <p:spPr>
          <a:xfrm>
            <a:off x="8670145" y="4305554"/>
            <a:ext cx="1228015" cy="1228015"/>
          </a:xfrm>
          <a:prstGeom prst="ellipse">
            <a:avLst/>
          </a:prstGeom>
        </p:spPr>
        <p:txBody>
          <a:bodyPr/>
          <a:lstStyle/>
          <a:p>
            <a:endParaRPr lang="ru-RU" dirty="0"/>
          </a:p>
        </p:txBody>
      </p:sp>
      <p:sp>
        <p:nvSpPr>
          <p:cNvPr id="10" name="TextBox 9"/>
          <p:cNvSpPr txBox="1"/>
          <p:nvPr userDrawn="1"/>
        </p:nvSpPr>
        <p:spPr>
          <a:xfrm>
            <a:off x="5399492" y="6320641"/>
            <a:ext cx="1584088" cy="230832"/>
          </a:xfrm>
          <a:prstGeom prst="rect">
            <a:avLst/>
          </a:prstGeom>
          <a:noFill/>
        </p:spPr>
        <p:txBody>
          <a:bodyPr wrap="none" rtlCol="0">
            <a:spAutoFit/>
          </a:bodyPr>
          <a:lstStyle/>
          <a:p>
            <a:pPr algn="ct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1" name="Прямоугольник 10"/>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2" name="Прямая соединительная линия 11"/>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4" name="Рисунок 13"/>
          <p:cNvPicPr>
            <a:picLocks noChangeAspect="1"/>
          </p:cNvPicPr>
          <p:nvPr userDrawn="1"/>
        </p:nvPicPr>
        <p:blipFill>
          <a:blip r:embed="rId2"/>
          <a:stretch>
            <a:fillRect/>
          </a:stretch>
        </p:blipFill>
        <p:spPr>
          <a:xfrm>
            <a:off x="377965" y="225267"/>
            <a:ext cx="159022" cy="160799"/>
          </a:xfrm>
          <a:prstGeom prst="rect">
            <a:avLst/>
          </a:prstGeom>
        </p:spPr>
      </p:pic>
      <p:sp>
        <p:nvSpPr>
          <p:cNvPr id="15" name="TextBox 14"/>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extLst>
      <p:ext uri="{BB962C8B-B14F-4D97-AF65-F5344CB8AC3E}">
        <p14:creationId xmlns:p14="http://schemas.microsoft.com/office/powerpoint/2010/main" val="470466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4176713" y="2433306"/>
            <a:ext cx="3711693" cy="2073275"/>
          </a:xfrm>
        </p:spPr>
        <p:txBody>
          <a:bodyPr/>
          <a:lstStyle/>
          <a:p>
            <a:endParaRPr lang="ru-RU" dirty="0"/>
          </a:p>
        </p:txBody>
      </p:sp>
      <p:sp>
        <p:nvSpPr>
          <p:cNvPr id="8" name="Рисунок 6"/>
          <p:cNvSpPr>
            <a:spLocks noGrp="1"/>
          </p:cNvSpPr>
          <p:nvPr>
            <p:ph type="pic" sz="quarter" idx="11"/>
          </p:nvPr>
        </p:nvSpPr>
        <p:spPr>
          <a:xfrm>
            <a:off x="7888407" y="2433306"/>
            <a:ext cx="4303594" cy="2073275"/>
          </a:xfrm>
        </p:spPr>
        <p:txBody>
          <a:bodyPr/>
          <a:lstStyle/>
          <a:p>
            <a:endParaRPr lang="ru-RU" dirty="0"/>
          </a:p>
        </p:txBody>
      </p:sp>
      <p:sp>
        <p:nvSpPr>
          <p:cNvPr id="9" name="Рисунок 6"/>
          <p:cNvSpPr>
            <a:spLocks noGrp="1"/>
          </p:cNvSpPr>
          <p:nvPr>
            <p:ph type="pic" sz="quarter" idx="12"/>
          </p:nvPr>
        </p:nvSpPr>
        <p:spPr>
          <a:xfrm>
            <a:off x="0" y="2433306"/>
            <a:ext cx="4176712" cy="2073275"/>
          </a:xfrm>
        </p:spPr>
        <p:txBody>
          <a:bodyPr/>
          <a:lstStyle/>
          <a:p>
            <a:endParaRPr lang="ru-RU" dirty="0"/>
          </a:p>
        </p:txBody>
      </p:sp>
      <p:sp>
        <p:nvSpPr>
          <p:cNvPr id="10" name="TextBox 9"/>
          <p:cNvSpPr txBox="1"/>
          <p:nvPr userDrawn="1"/>
        </p:nvSpPr>
        <p:spPr>
          <a:xfrm>
            <a:off x="5399492" y="6320641"/>
            <a:ext cx="1584088" cy="230832"/>
          </a:xfrm>
          <a:prstGeom prst="rect">
            <a:avLst/>
          </a:prstGeom>
          <a:noFill/>
        </p:spPr>
        <p:txBody>
          <a:bodyPr wrap="none" rtlCol="0">
            <a:spAutoFit/>
          </a:bodyPr>
          <a:lstStyle/>
          <a:p>
            <a:pPr algn="ct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3" name="TextBox 12"/>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4" name="Рисунок 13"/>
          <p:cNvPicPr>
            <a:picLocks noChangeAspect="1"/>
          </p:cNvPicPr>
          <p:nvPr userDrawn="1"/>
        </p:nvPicPr>
        <p:blipFill>
          <a:blip r:embed="rId2"/>
          <a:stretch>
            <a:fillRect/>
          </a:stretch>
        </p:blipFill>
        <p:spPr>
          <a:xfrm>
            <a:off x="377965" y="225267"/>
            <a:ext cx="159022" cy="160799"/>
          </a:xfrm>
          <a:prstGeom prst="rect">
            <a:avLst/>
          </a:prstGeom>
        </p:spPr>
      </p:pic>
      <p:sp>
        <p:nvSpPr>
          <p:cNvPr id="15" name="TextBox 14"/>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extLst>
      <p:ext uri="{BB962C8B-B14F-4D97-AF65-F5344CB8AC3E}">
        <p14:creationId xmlns:p14="http://schemas.microsoft.com/office/powerpoint/2010/main" val="22219624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Заголовок раздела">
    <p:spTree>
      <p:nvGrpSpPr>
        <p:cNvPr id="1" name=""/>
        <p:cNvGrpSpPr/>
        <p:nvPr/>
      </p:nvGrpSpPr>
      <p:grpSpPr>
        <a:xfrm>
          <a:off x="0" y="0"/>
          <a:ext cx="0" cy="0"/>
          <a:chOff x="0" y="0"/>
          <a:chExt cx="0" cy="0"/>
        </a:xfrm>
      </p:grpSpPr>
      <p:sp>
        <p:nvSpPr>
          <p:cNvPr id="7" name="Рисунок 10"/>
          <p:cNvSpPr>
            <a:spLocks noGrp="1"/>
          </p:cNvSpPr>
          <p:nvPr>
            <p:ph type="pic" sz="quarter" idx="10" hasCustomPrompt="1"/>
          </p:nvPr>
        </p:nvSpPr>
        <p:spPr>
          <a:xfrm>
            <a:off x="4733241" y="-11740"/>
            <a:ext cx="7455071" cy="6888789"/>
          </a:xfrm>
          <a:custGeom>
            <a:avLst/>
            <a:gdLst>
              <a:gd name="connsiteX0" fmla="*/ 0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0 w 6885748"/>
              <a:gd name="connsiteY4" fmla="*/ 0 h 6857999"/>
              <a:gd name="connsiteX0" fmla="*/ 2362200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2362200 w 6885748"/>
              <a:gd name="connsiteY4" fmla="*/ 0 h 6857999"/>
              <a:gd name="connsiteX0" fmla="*/ 2085975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2085975 w 6885748"/>
              <a:gd name="connsiteY4" fmla="*/ 0 h 6857999"/>
              <a:gd name="connsiteX0" fmla="*/ 3267075 w 8066848"/>
              <a:gd name="connsiteY0" fmla="*/ 0 h 6857999"/>
              <a:gd name="connsiteX1" fmla="*/ 8066848 w 8066848"/>
              <a:gd name="connsiteY1" fmla="*/ 0 h 6857999"/>
              <a:gd name="connsiteX2" fmla="*/ 8066848 w 8066848"/>
              <a:gd name="connsiteY2" fmla="*/ 6857999 h 6857999"/>
              <a:gd name="connsiteX3" fmla="*/ 0 w 8066848"/>
              <a:gd name="connsiteY3" fmla="*/ 6857999 h 6857999"/>
              <a:gd name="connsiteX4" fmla="*/ 3267075 w 8066848"/>
              <a:gd name="connsiteY4" fmla="*/ 0 h 6857999"/>
              <a:gd name="connsiteX0" fmla="*/ 2695575 w 8066848"/>
              <a:gd name="connsiteY0" fmla="*/ 9525 h 6857999"/>
              <a:gd name="connsiteX1" fmla="*/ 8066848 w 8066848"/>
              <a:gd name="connsiteY1" fmla="*/ 0 h 6857999"/>
              <a:gd name="connsiteX2" fmla="*/ 8066848 w 8066848"/>
              <a:gd name="connsiteY2" fmla="*/ 6857999 h 6857999"/>
              <a:gd name="connsiteX3" fmla="*/ 0 w 8066848"/>
              <a:gd name="connsiteY3" fmla="*/ 6857999 h 6857999"/>
              <a:gd name="connsiteX4" fmla="*/ 2695575 w 8066848"/>
              <a:gd name="connsiteY4" fmla="*/ 9525 h 6857999"/>
              <a:gd name="connsiteX0" fmla="*/ 2705100 w 8066848"/>
              <a:gd name="connsiteY0" fmla="*/ 9525 h 6857999"/>
              <a:gd name="connsiteX1" fmla="*/ 8066848 w 8066848"/>
              <a:gd name="connsiteY1" fmla="*/ 0 h 6857999"/>
              <a:gd name="connsiteX2" fmla="*/ 8066848 w 8066848"/>
              <a:gd name="connsiteY2" fmla="*/ 6857999 h 6857999"/>
              <a:gd name="connsiteX3" fmla="*/ 0 w 8066848"/>
              <a:gd name="connsiteY3" fmla="*/ 6857999 h 6857999"/>
              <a:gd name="connsiteX4" fmla="*/ 2705100 w 8066848"/>
              <a:gd name="connsiteY4" fmla="*/ 9525 h 6857999"/>
              <a:gd name="connsiteX0" fmla="*/ 2819400 w 8066848"/>
              <a:gd name="connsiteY0" fmla="*/ 276225 h 6857999"/>
              <a:gd name="connsiteX1" fmla="*/ 8066848 w 8066848"/>
              <a:gd name="connsiteY1" fmla="*/ 0 h 6857999"/>
              <a:gd name="connsiteX2" fmla="*/ 8066848 w 8066848"/>
              <a:gd name="connsiteY2" fmla="*/ 6857999 h 6857999"/>
              <a:gd name="connsiteX3" fmla="*/ 0 w 8066848"/>
              <a:gd name="connsiteY3" fmla="*/ 6857999 h 6857999"/>
              <a:gd name="connsiteX4" fmla="*/ 2819400 w 8066848"/>
              <a:gd name="connsiteY4" fmla="*/ 276225 h 6857999"/>
              <a:gd name="connsiteX0" fmla="*/ 2705100 w 8066848"/>
              <a:gd name="connsiteY0" fmla="*/ 0 h 6867524"/>
              <a:gd name="connsiteX1" fmla="*/ 8066848 w 8066848"/>
              <a:gd name="connsiteY1" fmla="*/ 9525 h 6867524"/>
              <a:gd name="connsiteX2" fmla="*/ 8066848 w 8066848"/>
              <a:gd name="connsiteY2" fmla="*/ 6867524 h 6867524"/>
              <a:gd name="connsiteX3" fmla="*/ 0 w 8066848"/>
              <a:gd name="connsiteY3" fmla="*/ 6867524 h 6867524"/>
              <a:gd name="connsiteX4" fmla="*/ 2705100 w 8066848"/>
              <a:gd name="connsiteY4" fmla="*/ 0 h 6867524"/>
              <a:gd name="connsiteX0" fmla="*/ 2171700 w 7533448"/>
              <a:gd name="connsiteY0" fmla="*/ 0 h 6867524"/>
              <a:gd name="connsiteX1" fmla="*/ 7533448 w 7533448"/>
              <a:gd name="connsiteY1" fmla="*/ 9525 h 6867524"/>
              <a:gd name="connsiteX2" fmla="*/ 7533448 w 7533448"/>
              <a:gd name="connsiteY2" fmla="*/ 6867524 h 6867524"/>
              <a:gd name="connsiteX3" fmla="*/ 0 w 7533448"/>
              <a:gd name="connsiteY3" fmla="*/ 6857999 h 6867524"/>
              <a:gd name="connsiteX4" fmla="*/ 2171700 w 7533448"/>
              <a:gd name="connsiteY4" fmla="*/ 0 h 6867524"/>
              <a:gd name="connsiteX0" fmla="*/ 2171700 w 7533448"/>
              <a:gd name="connsiteY0" fmla="*/ 0 h 6877049"/>
              <a:gd name="connsiteX1" fmla="*/ 7533448 w 7533448"/>
              <a:gd name="connsiteY1" fmla="*/ 9525 h 6877049"/>
              <a:gd name="connsiteX2" fmla="*/ 7533448 w 7533448"/>
              <a:gd name="connsiteY2" fmla="*/ 6867524 h 6877049"/>
              <a:gd name="connsiteX3" fmla="*/ 0 w 7533448"/>
              <a:gd name="connsiteY3" fmla="*/ 6877049 h 6877049"/>
              <a:gd name="connsiteX4" fmla="*/ 2171700 w 7533448"/>
              <a:gd name="connsiteY4" fmla="*/ 0 h 6877049"/>
              <a:gd name="connsiteX0" fmla="*/ 2093323 w 7455071"/>
              <a:gd name="connsiteY0" fmla="*/ 0 h 6885758"/>
              <a:gd name="connsiteX1" fmla="*/ 7455071 w 7455071"/>
              <a:gd name="connsiteY1" fmla="*/ 9525 h 6885758"/>
              <a:gd name="connsiteX2" fmla="*/ 7455071 w 7455071"/>
              <a:gd name="connsiteY2" fmla="*/ 6867524 h 6885758"/>
              <a:gd name="connsiteX3" fmla="*/ 0 w 7455071"/>
              <a:gd name="connsiteY3" fmla="*/ 6885758 h 6885758"/>
              <a:gd name="connsiteX4" fmla="*/ 2093323 w 7455071"/>
              <a:gd name="connsiteY4" fmla="*/ 0 h 6885758"/>
              <a:gd name="connsiteX0" fmla="*/ 2093323 w 7455071"/>
              <a:gd name="connsiteY0" fmla="*/ 0 h 6877049"/>
              <a:gd name="connsiteX1" fmla="*/ 7455071 w 7455071"/>
              <a:gd name="connsiteY1" fmla="*/ 9525 h 6877049"/>
              <a:gd name="connsiteX2" fmla="*/ 7455071 w 7455071"/>
              <a:gd name="connsiteY2" fmla="*/ 6867524 h 6877049"/>
              <a:gd name="connsiteX3" fmla="*/ 0 w 7455071"/>
              <a:gd name="connsiteY3" fmla="*/ 6877049 h 6877049"/>
              <a:gd name="connsiteX4" fmla="*/ 2093323 w 7455071"/>
              <a:gd name="connsiteY4" fmla="*/ 0 h 6877049"/>
              <a:gd name="connsiteX0" fmla="*/ 2093323 w 7455071"/>
              <a:gd name="connsiteY0" fmla="*/ 0 h 6877049"/>
              <a:gd name="connsiteX1" fmla="*/ 6593833 w 7455071"/>
              <a:gd name="connsiteY1" fmla="*/ 413562 h 6877049"/>
              <a:gd name="connsiteX2" fmla="*/ 7455071 w 7455071"/>
              <a:gd name="connsiteY2" fmla="*/ 6867524 h 6877049"/>
              <a:gd name="connsiteX3" fmla="*/ 0 w 7455071"/>
              <a:gd name="connsiteY3" fmla="*/ 6877049 h 6877049"/>
              <a:gd name="connsiteX4" fmla="*/ 2093323 w 7455071"/>
              <a:gd name="connsiteY4" fmla="*/ 0 h 6877049"/>
              <a:gd name="connsiteX0" fmla="*/ 2093323 w 7455071"/>
              <a:gd name="connsiteY0" fmla="*/ 11740 h 6888789"/>
              <a:gd name="connsiteX1" fmla="*/ 7455071 w 7455071"/>
              <a:gd name="connsiteY1" fmla="*/ 0 h 6888789"/>
              <a:gd name="connsiteX2" fmla="*/ 7455071 w 7455071"/>
              <a:gd name="connsiteY2" fmla="*/ 6879264 h 6888789"/>
              <a:gd name="connsiteX3" fmla="*/ 0 w 7455071"/>
              <a:gd name="connsiteY3" fmla="*/ 6888789 h 6888789"/>
              <a:gd name="connsiteX4" fmla="*/ 2093323 w 7455071"/>
              <a:gd name="connsiteY4" fmla="*/ 11740 h 688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5071" h="6888789">
                <a:moveTo>
                  <a:pt x="2093323" y="11740"/>
                </a:moveTo>
                <a:lnTo>
                  <a:pt x="7455071" y="0"/>
                </a:lnTo>
                <a:lnTo>
                  <a:pt x="7455071" y="6879264"/>
                </a:lnTo>
                <a:lnTo>
                  <a:pt x="0" y="6888789"/>
                </a:lnTo>
                <a:lnTo>
                  <a:pt x="2093323" y="11740"/>
                </a:lnTo>
                <a:close/>
              </a:path>
            </a:pathLst>
          </a:custGeom>
        </p:spPr>
        <p:txBody>
          <a:bodyPr/>
          <a:lstStyle>
            <a:lvl1pPr marL="0" indent="0">
              <a:buNone/>
              <a:defRPr/>
            </a:lvl1pPr>
          </a:lstStyle>
          <a:p>
            <a:r>
              <a:rPr lang="en-US" dirty="0"/>
              <a:t>     </a:t>
            </a:r>
            <a:endParaRPr lang="ru-RU" dirty="0"/>
          </a:p>
        </p:txBody>
      </p:sp>
      <p:sp>
        <p:nvSpPr>
          <p:cNvPr id="5" name="Прямоугольник 4"/>
          <p:cNvSpPr/>
          <p:nvPr userDrawn="1"/>
        </p:nvSpPr>
        <p:spPr>
          <a:xfrm>
            <a:off x="263563" y="1180287"/>
            <a:ext cx="614271"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6" name="Прямая соединительная линия 5"/>
          <p:cNvCxnSpPr/>
          <p:nvPr userDrawn="1"/>
        </p:nvCxnSpPr>
        <p:spPr>
          <a:xfrm flipH="1">
            <a:off x="487127" y="1717278"/>
            <a:ext cx="3416" cy="472239"/>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54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sp>
        <p:nvSpPr>
          <p:cNvPr id="8" name="Прямоугольник 7"/>
          <p:cNvSpPr/>
          <p:nvPr userDrawn="1"/>
        </p:nvSpPr>
        <p:spPr>
          <a:xfrm>
            <a:off x="11323951" y="1180287"/>
            <a:ext cx="61427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Рисунок 10"/>
          <p:cNvSpPr>
            <a:spLocks noGrp="1"/>
          </p:cNvSpPr>
          <p:nvPr>
            <p:ph type="pic" sz="quarter" idx="11"/>
          </p:nvPr>
        </p:nvSpPr>
        <p:spPr>
          <a:xfrm>
            <a:off x="0" y="-11113"/>
            <a:ext cx="7455584" cy="6888163"/>
          </a:xfrm>
          <a:custGeom>
            <a:avLst/>
            <a:gdLst>
              <a:gd name="connsiteX0" fmla="*/ 0 w 7455584"/>
              <a:gd name="connsiteY0" fmla="*/ 0 h 6888163"/>
              <a:gd name="connsiteX1" fmla="*/ 7455584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 name="connsiteX0" fmla="*/ 0 w 7455584"/>
              <a:gd name="connsiteY0" fmla="*/ 0 h 6888163"/>
              <a:gd name="connsiteX1" fmla="*/ 4574161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5584" h="6888163">
                <a:moveTo>
                  <a:pt x="0" y="0"/>
                </a:moveTo>
                <a:lnTo>
                  <a:pt x="4574161" y="0"/>
                </a:lnTo>
                <a:lnTo>
                  <a:pt x="7455584" y="6888163"/>
                </a:lnTo>
                <a:lnTo>
                  <a:pt x="0" y="6888163"/>
                </a:lnTo>
                <a:lnTo>
                  <a:pt x="0" y="0"/>
                </a:lnTo>
                <a:close/>
              </a:path>
            </a:pathLst>
          </a:custGeom>
        </p:spPr>
        <p:txBody>
          <a:bodyPr/>
          <a:lstStyle/>
          <a:p>
            <a:endParaRPr lang="ru-RU" dirty="0"/>
          </a:p>
        </p:txBody>
      </p:sp>
    </p:spTree>
    <p:extLst>
      <p:ext uri="{BB962C8B-B14F-4D97-AF65-F5344CB8AC3E}">
        <p14:creationId xmlns:p14="http://schemas.microsoft.com/office/powerpoint/2010/main" val="197366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97499" cy="6858000"/>
          </a:xfrm>
        </p:spPr>
        <p:txBody>
          <a:bodyPr/>
          <a:lstStyle/>
          <a:p>
            <a:endParaRPr lang="ru-RU" dirty="0"/>
          </a:p>
        </p:txBody>
      </p:sp>
      <p:sp>
        <p:nvSpPr>
          <p:cNvPr id="8" name="Рисунок 6"/>
          <p:cNvSpPr>
            <a:spLocks noGrp="1"/>
          </p:cNvSpPr>
          <p:nvPr>
            <p:ph type="pic" sz="quarter" idx="11"/>
          </p:nvPr>
        </p:nvSpPr>
        <p:spPr>
          <a:xfrm>
            <a:off x="3097499" y="0"/>
            <a:ext cx="3001963" cy="6858000"/>
          </a:xfrm>
        </p:spPr>
        <p:txBody>
          <a:bodyPr/>
          <a:lstStyle/>
          <a:p>
            <a:endParaRPr lang="ru-RU" dirty="0"/>
          </a:p>
        </p:txBody>
      </p:sp>
      <p:sp>
        <p:nvSpPr>
          <p:cNvPr id="11" name="Рисунок 6"/>
          <p:cNvSpPr>
            <a:spLocks noGrp="1"/>
          </p:cNvSpPr>
          <p:nvPr>
            <p:ph type="pic" sz="quarter" idx="12"/>
          </p:nvPr>
        </p:nvSpPr>
        <p:spPr>
          <a:xfrm>
            <a:off x="6099462" y="0"/>
            <a:ext cx="3117871" cy="6858000"/>
          </a:xfrm>
        </p:spPr>
        <p:txBody>
          <a:bodyPr/>
          <a:lstStyle/>
          <a:p>
            <a:endParaRPr lang="ru-RU" dirty="0"/>
          </a:p>
        </p:txBody>
      </p:sp>
      <p:sp>
        <p:nvSpPr>
          <p:cNvPr id="12" name="Рисунок 6"/>
          <p:cNvSpPr>
            <a:spLocks noGrp="1"/>
          </p:cNvSpPr>
          <p:nvPr>
            <p:ph type="pic" sz="quarter" idx="13"/>
          </p:nvPr>
        </p:nvSpPr>
        <p:spPr>
          <a:xfrm>
            <a:off x="9217333" y="0"/>
            <a:ext cx="2974667" cy="6858000"/>
          </a:xfrm>
        </p:spPr>
        <p:txBody>
          <a:bodyPr/>
          <a:lstStyle/>
          <a:p>
            <a:endParaRPr lang="ru-RU" dirty="0"/>
          </a:p>
        </p:txBody>
      </p:sp>
    </p:spTree>
    <p:extLst>
      <p:ext uri="{BB962C8B-B14F-4D97-AF65-F5344CB8AC3E}">
        <p14:creationId xmlns:p14="http://schemas.microsoft.com/office/powerpoint/2010/main" val="2591914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7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3D3A474-A970-4111-AB00-CC07202BC5E5}" type="datetimeFigureOut">
              <a:rPr lang="ru-RU" smtClean="0"/>
              <a:t>23.10.2020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7101CDA-C83E-414C-808C-D7CCDDEE9763}" type="slidenum">
              <a:rPr lang="ru-RU" smtClean="0"/>
              <a:t>‹#›</a:t>
            </a:fld>
            <a:endParaRPr lang="ru-RU" dirty="0"/>
          </a:p>
        </p:txBody>
      </p:sp>
    </p:spTree>
    <p:extLst>
      <p:ext uri="{BB962C8B-B14F-4D97-AF65-F5344CB8AC3E}">
        <p14:creationId xmlns:p14="http://schemas.microsoft.com/office/powerpoint/2010/main" val="1961282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6096000" y="0"/>
            <a:ext cx="3048000" cy="3429000"/>
          </a:xfrm>
        </p:spPr>
        <p:txBody>
          <a:bodyPr/>
          <a:lstStyle/>
          <a:p>
            <a:endParaRPr lang="ru-RU" dirty="0"/>
          </a:p>
        </p:txBody>
      </p:sp>
      <p:sp>
        <p:nvSpPr>
          <p:cNvPr id="9" name="Рисунок 6"/>
          <p:cNvSpPr>
            <a:spLocks noGrp="1"/>
          </p:cNvSpPr>
          <p:nvPr>
            <p:ph type="pic" sz="quarter" idx="11"/>
          </p:nvPr>
        </p:nvSpPr>
        <p:spPr>
          <a:xfrm>
            <a:off x="9144000" y="0"/>
            <a:ext cx="3048000" cy="3429000"/>
          </a:xfrm>
        </p:spPr>
        <p:txBody>
          <a:bodyPr/>
          <a:lstStyle/>
          <a:p>
            <a:endParaRPr lang="ru-RU" dirty="0"/>
          </a:p>
        </p:txBody>
      </p:sp>
      <p:sp>
        <p:nvSpPr>
          <p:cNvPr id="10" name="Рисунок 6"/>
          <p:cNvSpPr>
            <a:spLocks noGrp="1"/>
          </p:cNvSpPr>
          <p:nvPr>
            <p:ph type="pic" sz="quarter" idx="12"/>
          </p:nvPr>
        </p:nvSpPr>
        <p:spPr>
          <a:xfrm>
            <a:off x="6096000" y="3429000"/>
            <a:ext cx="3048000" cy="3429000"/>
          </a:xfrm>
        </p:spPr>
        <p:txBody>
          <a:bodyPr/>
          <a:lstStyle/>
          <a:p>
            <a:endParaRPr lang="ru-RU" dirty="0"/>
          </a:p>
        </p:txBody>
      </p:sp>
      <p:sp>
        <p:nvSpPr>
          <p:cNvPr id="11" name="Рисунок 6"/>
          <p:cNvSpPr>
            <a:spLocks noGrp="1"/>
          </p:cNvSpPr>
          <p:nvPr>
            <p:ph type="pic" sz="quarter" idx="13"/>
          </p:nvPr>
        </p:nvSpPr>
        <p:spPr>
          <a:xfrm>
            <a:off x="9144000" y="3429000"/>
            <a:ext cx="3048000" cy="3429000"/>
          </a:xfrm>
        </p:spPr>
        <p:txBody>
          <a:bodyPr/>
          <a:lstStyle/>
          <a:p>
            <a:endParaRPr lang="ru-RU" dirty="0"/>
          </a:p>
        </p:txBody>
      </p:sp>
      <p:sp>
        <p:nvSpPr>
          <p:cNvPr id="12" name="TextBox 11"/>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3" name="Рисунок 12"/>
          <p:cNvPicPr>
            <a:picLocks noChangeAspect="1"/>
          </p:cNvPicPr>
          <p:nvPr userDrawn="1"/>
        </p:nvPicPr>
        <p:blipFill>
          <a:blip r:embed="rId2"/>
          <a:stretch>
            <a:fillRect/>
          </a:stretch>
        </p:blipFill>
        <p:spPr>
          <a:xfrm>
            <a:off x="377965" y="225267"/>
            <a:ext cx="159022" cy="160799"/>
          </a:xfrm>
          <a:prstGeom prst="rect">
            <a:avLst/>
          </a:prstGeom>
        </p:spPr>
      </p:pic>
      <p:sp>
        <p:nvSpPr>
          <p:cNvPr id="14" name="TextBox 13"/>
          <p:cNvSpPr txBox="1"/>
          <p:nvPr userDrawn="1"/>
        </p:nvSpPr>
        <p:spPr>
          <a:xfrm>
            <a:off x="210908"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5" name="TextBox 14"/>
          <p:cNvSpPr txBox="1"/>
          <p:nvPr userDrawn="1"/>
        </p:nvSpPr>
        <p:spPr>
          <a:xfrm>
            <a:off x="2242850"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extLst>
      <p:ext uri="{BB962C8B-B14F-4D97-AF65-F5344CB8AC3E}">
        <p14:creationId xmlns:p14="http://schemas.microsoft.com/office/powerpoint/2010/main" val="105415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Сравнение">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0" y="0"/>
            <a:ext cx="12192000" cy="2571750"/>
          </a:xfrm>
          <a:prstGeom prst="rect">
            <a:avLst/>
          </a:prstGeom>
        </p:spPr>
        <p:txBody>
          <a:bodyPr/>
          <a:lstStyle/>
          <a:p>
            <a:endParaRPr lang="ru-RU" dirty="0"/>
          </a:p>
        </p:txBody>
      </p:sp>
      <p:sp>
        <p:nvSpPr>
          <p:cNvPr id="6" name="TextBox 5"/>
          <p:cNvSpPr txBox="1"/>
          <p:nvPr userDrawn="1"/>
        </p:nvSpPr>
        <p:spPr>
          <a:xfrm>
            <a:off x="527430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Tree>
    <p:extLst>
      <p:ext uri="{BB962C8B-B14F-4D97-AF65-F5344CB8AC3E}">
        <p14:creationId xmlns:p14="http://schemas.microsoft.com/office/powerpoint/2010/main" val="104234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Пустой слайд">
    <p:spTree>
      <p:nvGrpSpPr>
        <p:cNvPr id="1" name=""/>
        <p:cNvGrpSpPr/>
        <p:nvPr/>
      </p:nvGrpSpPr>
      <p:grpSpPr>
        <a:xfrm>
          <a:off x="0" y="0"/>
          <a:ext cx="0" cy="0"/>
          <a:chOff x="0" y="0"/>
          <a:chExt cx="0" cy="0"/>
        </a:xfrm>
      </p:grpSpPr>
      <p:sp>
        <p:nvSpPr>
          <p:cNvPr id="7" name="TextBox 6"/>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8" name="Прямоугольник 7"/>
          <p:cNvSpPr/>
          <p:nvPr userDrawn="1"/>
        </p:nvSpPr>
        <p:spPr>
          <a:xfrm>
            <a:off x="11323951" y="1180287"/>
            <a:ext cx="588623"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64723"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1" name="TextBox 10"/>
          <p:cNvSpPr txBox="1"/>
          <p:nvPr userDrawn="1"/>
        </p:nvSpPr>
        <p:spPr>
          <a:xfrm>
            <a:off x="10994788"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2" name="Рисунок 11"/>
          <p:cNvPicPr>
            <a:picLocks noChangeAspect="1"/>
          </p:cNvPicPr>
          <p:nvPr userDrawn="1"/>
        </p:nvPicPr>
        <p:blipFill>
          <a:blip r:embed="rId2"/>
          <a:stretch>
            <a:fillRect/>
          </a:stretch>
        </p:blipFill>
        <p:spPr>
          <a:xfrm>
            <a:off x="10841742" y="225267"/>
            <a:ext cx="159022" cy="160799"/>
          </a:xfrm>
          <a:prstGeom prst="rect">
            <a:avLst/>
          </a:prstGeom>
        </p:spPr>
      </p:pic>
      <p:sp>
        <p:nvSpPr>
          <p:cNvPr id="13" name="Рисунок 10"/>
          <p:cNvSpPr>
            <a:spLocks noGrp="1"/>
          </p:cNvSpPr>
          <p:nvPr>
            <p:ph type="pic" sz="quarter" idx="11"/>
          </p:nvPr>
        </p:nvSpPr>
        <p:spPr>
          <a:xfrm>
            <a:off x="0" y="-11113"/>
            <a:ext cx="7455584" cy="6888163"/>
          </a:xfrm>
          <a:custGeom>
            <a:avLst/>
            <a:gdLst>
              <a:gd name="connsiteX0" fmla="*/ 0 w 7455584"/>
              <a:gd name="connsiteY0" fmla="*/ 0 h 6888163"/>
              <a:gd name="connsiteX1" fmla="*/ 7455584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 name="connsiteX0" fmla="*/ 0 w 7455584"/>
              <a:gd name="connsiteY0" fmla="*/ 0 h 6888163"/>
              <a:gd name="connsiteX1" fmla="*/ 4574161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5584" h="6888163">
                <a:moveTo>
                  <a:pt x="0" y="0"/>
                </a:moveTo>
                <a:lnTo>
                  <a:pt x="4574161" y="0"/>
                </a:lnTo>
                <a:lnTo>
                  <a:pt x="7455584" y="6888163"/>
                </a:lnTo>
                <a:lnTo>
                  <a:pt x="0" y="6888163"/>
                </a:lnTo>
                <a:lnTo>
                  <a:pt x="0" y="0"/>
                </a:lnTo>
                <a:close/>
              </a:path>
            </a:pathLst>
          </a:custGeom>
        </p:spPr>
        <p:txBody>
          <a:bodyPr/>
          <a:lstStyle/>
          <a:p>
            <a:endParaRPr lang="ru-RU" dirty="0"/>
          </a:p>
        </p:txBody>
      </p:sp>
    </p:spTree>
    <p:extLst>
      <p:ext uri="{BB962C8B-B14F-4D97-AF65-F5344CB8AC3E}">
        <p14:creationId xmlns:p14="http://schemas.microsoft.com/office/powerpoint/2010/main" val="379314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_Пользовательский макет">
    <p:spTree>
      <p:nvGrpSpPr>
        <p:cNvPr id="1" name=""/>
        <p:cNvGrpSpPr/>
        <p:nvPr/>
      </p:nvGrpSpPr>
      <p:grpSpPr>
        <a:xfrm>
          <a:off x="0" y="0"/>
          <a:ext cx="0" cy="0"/>
          <a:chOff x="0" y="0"/>
          <a:chExt cx="0" cy="0"/>
        </a:xfrm>
      </p:grpSpPr>
      <p:sp>
        <p:nvSpPr>
          <p:cNvPr id="10" name="Рисунок 9"/>
          <p:cNvSpPr>
            <a:spLocks noGrp="1"/>
          </p:cNvSpPr>
          <p:nvPr>
            <p:ph type="pic" sz="quarter" idx="10"/>
          </p:nvPr>
        </p:nvSpPr>
        <p:spPr>
          <a:xfrm>
            <a:off x="0" y="0"/>
            <a:ext cx="12192000" cy="5949950"/>
          </a:xfrm>
        </p:spPr>
        <p:txBody>
          <a:bodyPr/>
          <a:lstStyle/>
          <a:p>
            <a:endParaRPr lang="ru-RU" dirty="0"/>
          </a:p>
        </p:txBody>
      </p:sp>
    </p:spTree>
    <p:extLst>
      <p:ext uri="{BB962C8B-B14F-4D97-AF65-F5344CB8AC3E}">
        <p14:creationId xmlns:p14="http://schemas.microsoft.com/office/powerpoint/2010/main" val="2574782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Пользовательский макет">
    <p:spTree>
      <p:nvGrpSpPr>
        <p:cNvPr id="1" name=""/>
        <p:cNvGrpSpPr/>
        <p:nvPr/>
      </p:nvGrpSpPr>
      <p:grpSpPr>
        <a:xfrm>
          <a:off x="0" y="0"/>
          <a:ext cx="0" cy="0"/>
          <a:chOff x="0" y="0"/>
          <a:chExt cx="0" cy="0"/>
        </a:xfrm>
      </p:grpSpPr>
      <p:sp>
        <p:nvSpPr>
          <p:cNvPr id="5" name="Рисунок 2"/>
          <p:cNvSpPr>
            <a:spLocks noGrp="1"/>
          </p:cNvSpPr>
          <p:nvPr>
            <p:ph type="pic" sz="quarter" idx="10"/>
          </p:nvPr>
        </p:nvSpPr>
        <p:spPr>
          <a:xfrm>
            <a:off x="7283472" y="1752598"/>
            <a:ext cx="2197768" cy="2197768"/>
          </a:xfrm>
          <a:prstGeom prst="ellipse">
            <a:avLst/>
          </a:prstGeom>
        </p:spPr>
        <p:txBody>
          <a:bodyPr/>
          <a:lstStyle/>
          <a:p>
            <a:endParaRPr lang="ru-RU" dirty="0"/>
          </a:p>
        </p:txBody>
      </p:sp>
      <p:sp>
        <p:nvSpPr>
          <p:cNvPr id="6" name="Рисунок 2"/>
          <p:cNvSpPr>
            <a:spLocks noGrp="1"/>
          </p:cNvSpPr>
          <p:nvPr>
            <p:ph type="pic" sz="quarter" idx="12"/>
          </p:nvPr>
        </p:nvSpPr>
        <p:spPr>
          <a:xfrm>
            <a:off x="2846826" y="1752598"/>
            <a:ext cx="2197768" cy="2197768"/>
          </a:xfrm>
          <a:prstGeom prst="ellipse">
            <a:avLst/>
          </a:prstGeom>
        </p:spPr>
        <p:txBody>
          <a:bodyPr/>
          <a:lstStyle/>
          <a:p>
            <a:endParaRPr lang="ru-RU" dirty="0"/>
          </a:p>
        </p:txBody>
      </p:sp>
      <p:sp>
        <p:nvSpPr>
          <p:cNvPr id="10" name="TextBox 9"/>
          <p:cNvSpPr txBox="1"/>
          <p:nvPr userDrawn="1"/>
        </p:nvSpPr>
        <p:spPr>
          <a:xfrm>
            <a:off x="527430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1" name="TextBox 10"/>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2" name="Рисунок 11"/>
          <p:cNvPicPr>
            <a:picLocks noChangeAspect="1"/>
          </p:cNvPicPr>
          <p:nvPr userDrawn="1"/>
        </p:nvPicPr>
        <p:blipFill>
          <a:blip r:embed="rId2"/>
          <a:stretch>
            <a:fillRect/>
          </a:stretch>
        </p:blipFill>
        <p:spPr>
          <a:xfrm>
            <a:off x="377965" y="225267"/>
            <a:ext cx="159022" cy="160799"/>
          </a:xfrm>
          <a:prstGeom prst="rect">
            <a:avLst/>
          </a:prstGeom>
        </p:spPr>
      </p:pic>
      <p:sp>
        <p:nvSpPr>
          <p:cNvPr id="13" name="TextBox 12"/>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4" name="Рисунок 2"/>
          <p:cNvSpPr>
            <a:spLocks noGrp="1"/>
          </p:cNvSpPr>
          <p:nvPr>
            <p:ph type="pic" sz="quarter" idx="11"/>
          </p:nvPr>
        </p:nvSpPr>
        <p:spPr>
          <a:xfrm>
            <a:off x="4503174" y="1010888"/>
            <a:ext cx="3232012" cy="3232012"/>
          </a:xfrm>
          <a:prstGeom prst="ellipse">
            <a:avLst/>
          </a:prstGeom>
        </p:spPr>
        <p:txBody>
          <a:bodyPr/>
          <a:lstStyle/>
          <a:p>
            <a:endParaRPr lang="ru-RU" dirty="0"/>
          </a:p>
        </p:txBody>
      </p:sp>
    </p:spTree>
    <p:extLst>
      <p:ext uri="{BB962C8B-B14F-4D97-AF65-F5344CB8AC3E}">
        <p14:creationId xmlns:p14="http://schemas.microsoft.com/office/powerpoint/2010/main" val="1800000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1716507"/>
            <a:ext cx="12192000" cy="1856872"/>
          </a:xfrm>
        </p:spPr>
        <p:txBody>
          <a:bodyPr/>
          <a:lstStyle/>
          <a:p>
            <a:endParaRPr lang="ru-RU" dirty="0"/>
          </a:p>
        </p:txBody>
      </p:sp>
      <p:sp>
        <p:nvSpPr>
          <p:cNvPr id="4" name="Прямоугольник 3"/>
          <p:cNvSpPr/>
          <p:nvPr userDrawn="1"/>
        </p:nvSpPr>
        <p:spPr>
          <a:xfrm>
            <a:off x="0" y="0"/>
            <a:ext cx="12192000" cy="17165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19" name="TextBox 18"/>
          <p:cNvSpPr txBox="1"/>
          <p:nvPr userDrawn="1"/>
        </p:nvSpPr>
        <p:spPr>
          <a:xfrm>
            <a:off x="363308" y="6473041"/>
            <a:ext cx="1584088" cy="230832"/>
          </a:xfrm>
          <a:prstGeom prst="rect">
            <a:avLst/>
          </a:prstGeom>
          <a:noFill/>
        </p:spPr>
        <p:txBody>
          <a:bodyPr wrap="none" rtlCol="0">
            <a:spAutoFit/>
          </a:bodyPr>
          <a:lstStyle/>
          <a:p>
            <a:pPr algn="r"/>
            <a:r>
              <a:rPr lang="en-US" sz="900" b="0" i="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solidFill>
              <a:latin typeface="Lato" panose="020F0502020204030203" pitchFamily="34" charset="0"/>
              <a:ea typeface="Lato" panose="020F0502020204030203" pitchFamily="34" charset="0"/>
              <a:cs typeface="Poppins SemiBold" panose="02000000000000000000" pitchFamily="2" charset="0"/>
            </a:endParaRPr>
          </a:p>
        </p:txBody>
      </p:sp>
    </p:spTree>
    <p:extLst>
      <p:ext uri="{BB962C8B-B14F-4D97-AF65-F5344CB8AC3E}">
        <p14:creationId xmlns:p14="http://schemas.microsoft.com/office/powerpoint/2010/main" val="144998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1" y="0"/>
            <a:ext cx="6095999" cy="6858000"/>
          </a:xfrm>
        </p:spPr>
        <p:txBody>
          <a:bodyPr/>
          <a:lstStyle/>
          <a:p>
            <a:endParaRPr lang="ru-RU" dirty="0"/>
          </a:p>
        </p:txBody>
      </p:sp>
      <p:sp>
        <p:nvSpPr>
          <p:cNvPr id="8" name="Рисунок 6"/>
          <p:cNvSpPr>
            <a:spLocks noGrp="1"/>
          </p:cNvSpPr>
          <p:nvPr>
            <p:ph type="pic" sz="quarter" idx="11"/>
          </p:nvPr>
        </p:nvSpPr>
        <p:spPr>
          <a:xfrm>
            <a:off x="6096002" y="0"/>
            <a:ext cx="6095998" cy="6858000"/>
          </a:xfrm>
        </p:spPr>
        <p:txBody>
          <a:bodyPr/>
          <a:lstStyle/>
          <a:p>
            <a:endParaRPr lang="ru-RU" dirty="0"/>
          </a:p>
        </p:txBody>
      </p:sp>
    </p:spTree>
    <p:extLst>
      <p:ext uri="{BB962C8B-B14F-4D97-AF65-F5344CB8AC3E}">
        <p14:creationId xmlns:p14="http://schemas.microsoft.com/office/powerpoint/2010/main" val="3283624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9_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475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3423683" y="2870791"/>
            <a:ext cx="3610625" cy="2094614"/>
          </a:xfrm>
          <a:prstGeom prst="rect">
            <a:avLst/>
          </a:prstGeom>
        </p:spPr>
        <p:txBody>
          <a:bodyPr/>
          <a:lstStyle/>
          <a:p>
            <a:endParaRPr lang="ru-RU" dirty="0"/>
          </a:p>
        </p:txBody>
      </p:sp>
      <p:sp>
        <p:nvSpPr>
          <p:cNvPr id="12" name="Рисунок 11"/>
          <p:cNvSpPr>
            <a:spLocks noGrp="1"/>
          </p:cNvSpPr>
          <p:nvPr>
            <p:ph type="pic" sz="quarter" idx="11"/>
          </p:nvPr>
        </p:nvSpPr>
        <p:spPr>
          <a:xfrm>
            <a:off x="6161038" y="0"/>
            <a:ext cx="6030962" cy="6857999"/>
          </a:xfrm>
          <a:prstGeom prst="rect">
            <a:avLst/>
          </a:prstGeom>
        </p:spPr>
        <p:txBody>
          <a:bodyPr/>
          <a:lstStyle/>
          <a:p>
            <a:endParaRPr lang="ru-RU" dirty="0"/>
          </a:p>
        </p:txBody>
      </p:sp>
      <p:sp>
        <p:nvSpPr>
          <p:cNvPr id="11" name="TextBox 10"/>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4" name="Рисунок 13"/>
          <p:cNvPicPr>
            <a:picLocks noChangeAspect="1"/>
          </p:cNvPicPr>
          <p:nvPr userDrawn="1"/>
        </p:nvPicPr>
        <p:blipFill>
          <a:blip r:embed="rId2"/>
          <a:stretch>
            <a:fillRect/>
          </a:stretch>
        </p:blipFill>
        <p:spPr>
          <a:xfrm>
            <a:off x="377965" y="225267"/>
            <a:ext cx="159022" cy="160799"/>
          </a:xfrm>
          <a:prstGeom prst="rect">
            <a:avLst/>
          </a:prstGeom>
        </p:spPr>
      </p:pic>
      <p:sp>
        <p:nvSpPr>
          <p:cNvPr id="15" name="TextBox 14"/>
          <p:cNvSpPr txBox="1"/>
          <p:nvPr userDrawn="1"/>
        </p:nvSpPr>
        <p:spPr>
          <a:xfrm>
            <a:off x="210908"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6" name="TextBox 15"/>
          <p:cNvSpPr txBox="1"/>
          <p:nvPr userDrawn="1"/>
        </p:nvSpPr>
        <p:spPr>
          <a:xfrm>
            <a:off x="2242850"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extLst>
      <p:ext uri="{BB962C8B-B14F-4D97-AF65-F5344CB8AC3E}">
        <p14:creationId xmlns:p14="http://schemas.microsoft.com/office/powerpoint/2010/main" val="2398512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Пользовательский макет">
    <p:spTree>
      <p:nvGrpSpPr>
        <p:cNvPr id="1" name=""/>
        <p:cNvGrpSpPr/>
        <p:nvPr/>
      </p:nvGrpSpPr>
      <p:grpSpPr>
        <a:xfrm>
          <a:off x="0" y="0"/>
          <a:ext cx="0" cy="0"/>
          <a:chOff x="0" y="0"/>
          <a:chExt cx="0" cy="0"/>
        </a:xfrm>
      </p:grpSpPr>
      <p:sp>
        <p:nvSpPr>
          <p:cNvPr id="8" name="Рисунок 6"/>
          <p:cNvSpPr>
            <a:spLocks noGrp="1"/>
          </p:cNvSpPr>
          <p:nvPr>
            <p:ph type="pic" sz="quarter" idx="10"/>
          </p:nvPr>
        </p:nvSpPr>
        <p:spPr>
          <a:xfrm>
            <a:off x="4928719" y="2721933"/>
            <a:ext cx="3610625" cy="2094614"/>
          </a:xfrm>
          <a:prstGeom prst="rect">
            <a:avLst/>
          </a:prstGeom>
        </p:spPr>
        <p:txBody>
          <a:bodyPr/>
          <a:lstStyle/>
          <a:p>
            <a:endParaRPr lang="ru-RU" dirty="0"/>
          </a:p>
        </p:txBody>
      </p:sp>
      <p:sp>
        <p:nvSpPr>
          <p:cNvPr id="14" name="Рисунок 11"/>
          <p:cNvSpPr>
            <a:spLocks noGrp="1"/>
          </p:cNvSpPr>
          <p:nvPr>
            <p:ph type="pic" sz="quarter" idx="11"/>
          </p:nvPr>
        </p:nvSpPr>
        <p:spPr>
          <a:xfrm>
            <a:off x="0" y="0"/>
            <a:ext cx="6030962" cy="6857999"/>
          </a:xfrm>
          <a:prstGeom prst="rect">
            <a:avLst/>
          </a:prstGeom>
        </p:spPr>
        <p:txBody>
          <a:bodyPr/>
          <a:lstStyle/>
          <a:p>
            <a:endParaRPr lang="ru-RU" dirty="0"/>
          </a:p>
        </p:txBody>
      </p:sp>
      <p:sp>
        <p:nvSpPr>
          <p:cNvPr id="15" name="TextBox 14"/>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6" name="Прямоугольник 15"/>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7" name="Прямая соединительная линия 16"/>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0994788"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9" name="Рисунок 18"/>
          <p:cNvPicPr>
            <a:picLocks noChangeAspect="1"/>
          </p:cNvPicPr>
          <p:nvPr userDrawn="1"/>
        </p:nvPicPr>
        <p:blipFill>
          <a:blip r:embed="rId2"/>
          <a:stretch>
            <a:fillRect/>
          </a:stretch>
        </p:blipFill>
        <p:spPr>
          <a:xfrm>
            <a:off x="10841742" y="225267"/>
            <a:ext cx="159022" cy="160799"/>
          </a:xfrm>
          <a:prstGeom prst="rect">
            <a:avLst/>
          </a:prstGeom>
        </p:spPr>
      </p:pic>
      <p:sp>
        <p:nvSpPr>
          <p:cNvPr id="20" name="TextBox 19"/>
          <p:cNvSpPr txBox="1"/>
          <p:nvPr userDrawn="1"/>
        </p:nvSpPr>
        <p:spPr>
          <a:xfrm>
            <a:off x="6857380"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extLst>
      <p:ext uri="{BB962C8B-B14F-4D97-AF65-F5344CB8AC3E}">
        <p14:creationId xmlns:p14="http://schemas.microsoft.com/office/powerpoint/2010/main" val="2047634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Пользовательский макет">
    <p:spTree>
      <p:nvGrpSpPr>
        <p:cNvPr id="1" name=""/>
        <p:cNvGrpSpPr/>
        <p:nvPr/>
      </p:nvGrpSpPr>
      <p:grpSpPr>
        <a:xfrm>
          <a:off x="0" y="0"/>
          <a:ext cx="0" cy="0"/>
          <a:chOff x="0" y="0"/>
          <a:chExt cx="0" cy="0"/>
        </a:xfrm>
      </p:grpSpPr>
      <p:sp>
        <p:nvSpPr>
          <p:cNvPr id="10" name="Рисунок 9"/>
          <p:cNvSpPr>
            <a:spLocks noGrp="1"/>
          </p:cNvSpPr>
          <p:nvPr>
            <p:ph type="pic" sz="quarter" idx="10"/>
          </p:nvPr>
        </p:nvSpPr>
        <p:spPr>
          <a:xfrm>
            <a:off x="6112040" y="0"/>
            <a:ext cx="3116182" cy="2751895"/>
          </a:xfrm>
          <a:prstGeom prst="rect">
            <a:avLst/>
          </a:prstGeom>
        </p:spPr>
        <p:txBody>
          <a:bodyPr/>
          <a:lstStyle/>
          <a:p>
            <a:endParaRPr lang="ru-RU" dirty="0"/>
          </a:p>
        </p:txBody>
      </p:sp>
      <p:sp>
        <p:nvSpPr>
          <p:cNvPr id="12" name="Рисунок 11"/>
          <p:cNvSpPr>
            <a:spLocks noGrp="1"/>
          </p:cNvSpPr>
          <p:nvPr>
            <p:ph type="pic" sz="quarter" idx="11"/>
          </p:nvPr>
        </p:nvSpPr>
        <p:spPr>
          <a:xfrm>
            <a:off x="0" y="4174958"/>
            <a:ext cx="6112039" cy="2683041"/>
          </a:xfrm>
          <a:prstGeom prst="rect">
            <a:avLst/>
          </a:prstGeom>
        </p:spPr>
        <p:txBody>
          <a:bodyPr/>
          <a:lstStyle/>
          <a:p>
            <a:endParaRPr lang="ru-RU" dirty="0"/>
          </a:p>
        </p:txBody>
      </p:sp>
      <p:sp>
        <p:nvSpPr>
          <p:cNvPr id="11" name="Рисунок 9"/>
          <p:cNvSpPr>
            <a:spLocks noGrp="1"/>
          </p:cNvSpPr>
          <p:nvPr>
            <p:ph type="pic" sz="quarter" idx="12"/>
          </p:nvPr>
        </p:nvSpPr>
        <p:spPr>
          <a:xfrm>
            <a:off x="9218696" y="-1"/>
            <a:ext cx="2973303" cy="2751895"/>
          </a:xfrm>
          <a:prstGeom prst="rect">
            <a:avLst/>
          </a:prstGeom>
        </p:spPr>
        <p:txBody>
          <a:bodyPr/>
          <a:lstStyle/>
          <a:p>
            <a:endParaRPr lang="ru-RU" dirty="0"/>
          </a:p>
        </p:txBody>
      </p:sp>
      <p:sp>
        <p:nvSpPr>
          <p:cNvPr id="15" name="Рисунок 9"/>
          <p:cNvSpPr>
            <a:spLocks noGrp="1"/>
          </p:cNvSpPr>
          <p:nvPr>
            <p:ph type="pic" sz="quarter" idx="13"/>
          </p:nvPr>
        </p:nvSpPr>
        <p:spPr>
          <a:xfrm>
            <a:off x="6112040" y="2751898"/>
            <a:ext cx="3116182" cy="1423059"/>
          </a:xfrm>
          <a:prstGeom prst="rect">
            <a:avLst/>
          </a:prstGeom>
        </p:spPr>
        <p:txBody>
          <a:bodyPr/>
          <a:lstStyle/>
          <a:p>
            <a:endParaRPr lang="ru-RU" dirty="0"/>
          </a:p>
        </p:txBody>
      </p:sp>
      <p:sp>
        <p:nvSpPr>
          <p:cNvPr id="16" name="Рисунок 9"/>
          <p:cNvSpPr>
            <a:spLocks noGrp="1"/>
          </p:cNvSpPr>
          <p:nvPr>
            <p:ph type="pic" sz="quarter" idx="14"/>
          </p:nvPr>
        </p:nvSpPr>
        <p:spPr>
          <a:xfrm>
            <a:off x="9228222" y="2751897"/>
            <a:ext cx="2963778" cy="4106102"/>
          </a:xfrm>
          <a:prstGeom prst="rect">
            <a:avLst/>
          </a:prstGeom>
        </p:spPr>
        <p:txBody>
          <a:bodyPr/>
          <a:lstStyle/>
          <a:p>
            <a:endParaRPr lang="ru-RU" dirty="0"/>
          </a:p>
        </p:txBody>
      </p:sp>
      <p:sp>
        <p:nvSpPr>
          <p:cNvPr id="17" name="Рисунок 9"/>
          <p:cNvSpPr>
            <a:spLocks noGrp="1"/>
          </p:cNvSpPr>
          <p:nvPr>
            <p:ph type="pic" sz="quarter" idx="15"/>
          </p:nvPr>
        </p:nvSpPr>
        <p:spPr>
          <a:xfrm>
            <a:off x="6112040" y="4174957"/>
            <a:ext cx="3116182" cy="2683043"/>
          </a:xfrm>
          <a:prstGeom prst="rect">
            <a:avLst/>
          </a:prstGeom>
        </p:spPr>
        <p:txBody>
          <a:bodyPr/>
          <a:lstStyle/>
          <a:p>
            <a:endParaRPr lang="ru-RU" dirty="0"/>
          </a:p>
        </p:txBody>
      </p:sp>
    </p:spTree>
    <p:extLst>
      <p:ext uri="{BB962C8B-B14F-4D97-AF65-F5344CB8AC3E}">
        <p14:creationId xmlns:p14="http://schemas.microsoft.com/office/powerpoint/2010/main" val="1306565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Пустой слайд">
    <p:spTree>
      <p:nvGrpSpPr>
        <p:cNvPr id="1" name=""/>
        <p:cNvGrpSpPr/>
        <p:nvPr/>
      </p:nvGrpSpPr>
      <p:grpSpPr>
        <a:xfrm>
          <a:off x="0" y="0"/>
          <a:ext cx="0" cy="0"/>
          <a:chOff x="0" y="0"/>
          <a:chExt cx="0" cy="0"/>
        </a:xfrm>
      </p:grpSpPr>
      <p:sp>
        <p:nvSpPr>
          <p:cNvPr id="7" name="TextBox 6"/>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8" name="Прямоугольник 7"/>
          <p:cNvSpPr/>
          <p:nvPr userDrawn="1"/>
        </p:nvSpPr>
        <p:spPr>
          <a:xfrm>
            <a:off x="11323951" y="1180287"/>
            <a:ext cx="643125"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r>
              <a:rPr lang="en-US" sz="1800" dirty="0">
                <a:solidFill>
                  <a:srgbClr val="0000ED"/>
                </a:solidFill>
                <a:latin typeface="Lato" panose="020F0502020204030203" pitchFamily="34" charset="0"/>
                <a:ea typeface="Lato" panose="020F0502020204030203" pitchFamily="34" charset="0"/>
                <a:cs typeface="Lato" panose="020F0502020204030203" pitchFamily="34" charset="0"/>
              </a:rPr>
              <a:t>.</a:t>
            </a:r>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rgbClr val="0000ED"/>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64723"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1" name="TextBox 10"/>
          <p:cNvSpPr txBox="1"/>
          <p:nvPr userDrawn="1"/>
        </p:nvSpPr>
        <p:spPr>
          <a:xfrm>
            <a:off x="10994788"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2" name="Рисунок 11"/>
          <p:cNvPicPr>
            <a:picLocks noChangeAspect="1"/>
          </p:cNvPicPr>
          <p:nvPr userDrawn="1"/>
        </p:nvPicPr>
        <p:blipFill>
          <a:blip r:embed="rId2"/>
          <a:stretch>
            <a:fillRect/>
          </a:stretch>
        </p:blipFill>
        <p:spPr>
          <a:xfrm>
            <a:off x="10841742" y="225267"/>
            <a:ext cx="159022" cy="160799"/>
          </a:xfrm>
          <a:prstGeom prst="rect">
            <a:avLst/>
          </a:prstGeom>
        </p:spPr>
      </p:pic>
      <p:sp>
        <p:nvSpPr>
          <p:cNvPr id="13" name="Рисунок 10"/>
          <p:cNvSpPr>
            <a:spLocks noGrp="1"/>
          </p:cNvSpPr>
          <p:nvPr>
            <p:ph type="pic" sz="quarter" idx="11"/>
          </p:nvPr>
        </p:nvSpPr>
        <p:spPr>
          <a:xfrm>
            <a:off x="0" y="-11113"/>
            <a:ext cx="7455584" cy="6888163"/>
          </a:xfrm>
          <a:custGeom>
            <a:avLst/>
            <a:gdLst>
              <a:gd name="connsiteX0" fmla="*/ 0 w 7455584"/>
              <a:gd name="connsiteY0" fmla="*/ 0 h 6888163"/>
              <a:gd name="connsiteX1" fmla="*/ 7455584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 name="connsiteX0" fmla="*/ 0 w 7455584"/>
              <a:gd name="connsiteY0" fmla="*/ 0 h 6888163"/>
              <a:gd name="connsiteX1" fmla="*/ 4574161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5584" h="6888163">
                <a:moveTo>
                  <a:pt x="0" y="0"/>
                </a:moveTo>
                <a:lnTo>
                  <a:pt x="4574161" y="0"/>
                </a:lnTo>
                <a:lnTo>
                  <a:pt x="7455584" y="6888163"/>
                </a:lnTo>
                <a:lnTo>
                  <a:pt x="0" y="6888163"/>
                </a:lnTo>
                <a:lnTo>
                  <a:pt x="0" y="0"/>
                </a:lnTo>
                <a:close/>
              </a:path>
            </a:pathLst>
          </a:custGeom>
        </p:spPr>
        <p:txBody>
          <a:bodyPr/>
          <a:lstStyle/>
          <a:p>
            <a:endParaRPr lang="ru-RU" dirty="0"/>
          </a:p>
        </p:txBody>
      </p:sp>
    </p:spTree>
    <p:extLst>
      <p:ext uri="{BB962C8B-B14F-4D97-AF65-F5344CB8AC3E}">
        <p14:creationId xmlns:p14="http://schemas.microsoft.com/office/powerpoint/2010/main" val="3221704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Титульный слайд">
    <p:spTree>
      <p:nvGrpSpPr>
        <p:cNvPr id="1" name=""/>
        <p:cNvGrpSpPr/>
        <p:nvPr/>
      </p:nvGrpSpPr>
      <p:grpSpPr>
        <a:xfrm>
          <a:off x="0" y="0"/>
          <a:ext cx="0" cy="0"/>
          <a:chOff x="0" y="0"/>
          <a:chExt cx="0" cy="0"/>
        </a:xfrm>
      </p:grpSpPr>
      <p:sp>
        <p:nvSpPr>
          <p:cNvPr id="12" name="Прямоугольный треугольник 11"/>
          <p:cNvSpPr/>
          <p:nvPr userDrawn="1"/>
        </p:nvSpPr>
        <p:spPr>
          <a:xfrm>
            <a:off x="0" y="1150486"/>
            <a:ext cx="6458246" cy="5711588"/>
          </a:xfrm>
          <a:custGeom>
            <a:avLst/>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 fmla="*/ 0 w 5380074"/>
              <a:gd name="connsiteY0" fmla="*/ 5697940 h 6858000"/>
              <a:gd name="connsiteX1" fmla="*/ 0 w 5380074"/>
              <a:gd name="connsiteY1" fmla="*/ 0 h 6858000"/>
              <a:gd name="connsiteX2" fmla="*/ 5380074 w 5380074"/>
              <a:gd name="connsiteY2" fmla="*/ 6858000 h 6858000"/>
              <a:gd name="connsiteX3" fmla="*/ 0 w 5380074"/>
              <a:gd name="connsiteY3" fmla="*/ 5697940 h 6858000"/>
              <a:gd name="connsiteX0" fmla="*/ 0 w 4902402"/>
              <a:gd name="connsiteY0" fmla="*/ 5697940 h 5725236"/>
              <a:gd name="connsiteX1" fmla="*/ 0 w 4902402"/>
              <a:gd name="connsiteY1" fmla="*/ 0 h 5725236"/>
              <a:gd name="connsiteX2" fmla="*/ 4902402 w 4902402"/>
              <a:gd name="connsiteY2" fmla="*/ 5725236 h 5725236"/>
              <a:gd name="connsiteX3" fmla="*/ 0 w 4902402"/>
              <a:gd name="connsiteY3" fmla="*/ 5697940 h 5725236"/>
              <a:gd name="connsiteX0" fmla="*/ 0 w 6458246"/>
              <a:gd name="connsiteY0" fmla="*/ 5697940 h 5711588"/>
              <a:gd name="connsiteX1" fmla="*/ 0 w 6458246"/>
              <a:gd name="connsiteY1" fmla="*/ 0 h 5711588"/>
              <a:gd name="connsiteX2" fmla="*/ 6458246 w 6458246"/>
              <a:gd name="connsiteY2" fmla="*/ 5711588 h 5711588"/>
              <a:gd name="connsiteX3" fmla="*/ 0 w 6458246"/>
              <a:gd name="connsiteY3" fmla="*/ 5697940 h 5711588"/>
            </a:gdLst>
            <a:ahLst/>
            <a:cxnLst>
              <a:cxn ang="0">
                <a:pos x="connsiteX0" y="connsiteY0"/>
              </a:cxn>
              <a:cxn ang="0">
                <a:pos x="connsiteX1" y="connsiteY1"/>
              </a:cxn>
              <a:cxn ang="0">
                <a:pos x="connsiteX2" y="connsiteY2"/>
              </a:cxn>
              <a:cxn ang="0">
                <a:pos x="connsiteX3" y="connsiteY3"/>
              </a:cxn>
            </a:cxnLst>
            <a:rect l="l" t="t" r="r" b="b"/>
            <a:pathLst>
              <a:path w="6458246" h="5711588">
                <a:moveTo>
                  <a:pt x="0" y="5697940"/>
                </a:moveTo>
                <a:lnTo>
                  <a:pt x="0" y="0"/>
                </a:lnTo>
                <a:lnTo>
                  <a:pt x="6458246" y="5711588"/>
                </a:lnTo>
                <a:lnTo>
                  <a:pt x="0" y="569794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араллелограмм 17"/>
          <p:cNvSpPr/>
          <p:nvPr userDrawn="1"/>
        </p:nvSpPr>
        <p:spPr>
          <a:xfrm>
            <a:off x="-5118" y="-9527"/>
            <a:ext cx="5385192" cy="6872928"/>
          </a:xfrm>
          <a:custGeom>
            <a:avLst/>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 fmla="*/ 5118 w 5385192"/>
              <a:gd name="connsiteY0" fmla="*/ 6844353 h 6858000"/>
              <a:gd name="connsiteX1" fmla="*/ 0 w 5385192"/>
              <a:gd name="connsiteY1" fmla="*/ 0 h 6858000"/>
              <a:gd name="connsiteX2" fmla="*/ 5385192 w 5385192"/>
              <a:gd name="connsiteY2" fmla="*/ 0 h 6858000"/>
              <a:gd name="connsiteX3" fmla="*/ 3670692 w 5385192"/>
              <a:gd name="connsiteY3" fmla="*/ 6858000 h 6858000"/>
              <a:gd name="connsiteX4" fmla="*/ 5118 w 5385192"/>
              <a:gd name="connsiteY4" fmla="*/ 6844353 h 6858000"/>
              <a:gd name="connsiteX0" fmla="*/ 5118 w 5385192"/>
              <a:gd name="connsiteY0" fmla="*/ 6844353 h 6871648"/>
              <a:gd name="connsiteX1" fmla="*/ 0 w 5385192"/>
              <a:gd name="connsiteY1" fmla="*/ 0 h 6871648"/>
              <a:gd name="connsiteX2" fmla="*/ 5385192 w 5385192"/>
              <a:gd name="connsiteY2" fmla="*/ 0 h 6871648"/>
              <a:gd name="connsiteX3" fmla="*/ 2633462 w 5385192"/>
              <a:gd name="connsiteY3" fmla="*/ 6871648 h 6871648"/>
              <a:gd name="connsiteX4" fmla="*/ 5118 w 5385192"/>
              <a:gd name="connsiteY4" fmla="*/ 6844353 h 6871648"/>
              <a:gd name="connsiteX0" fmla="*/ 0 w 5389599"/>
              <a:gd name="connsiteY0" fmla="*/ 6853878 h 6871648"/>
              <a:gd name="connsiteX1" fmla="*/ 4407 w 5389599"/>
              <a:gd name="connsiteY1" fmla="*/ 0 h 6871648"/>
              <a:gd name="connsiteX2" fmla="*/ 5389599 w 5389599"/>
              <a:gd name="connsiteY2" fmla="*/ 0 h 6871648"/>
              <a:gd name="connsiteX3" fmla="*/ 2637869 w 5389599"/>
              <a:gd name="connsiteY3" fmla="*/ 6871648 h 6871648"/>
              <a:gd name="connsiteX4" fmla="*/ 0 w 5389599"/>
              <a:gd name="connsiteY4" fmla="*/ 6853878 h 6871648"/>
              <a:gd name="connsiteX0" fmla="*/ 24168 w 5385192"/>
              <a:gd name="connsiteY0" fmla="*/ 6872928 h 6872928"/>
              <a:gd name="connsiteX1" fmla="*/ 0 w 5385192"/>
              <a:gd name="connsiteY1" fmla="*/ 0 h 6872928"/>
              <a:gd name="connsiteX2" fmla="*/ 5385192 w 5385192"/>
              <a:gd name="connsiteY2" fmla="*/ 0 h 6872928"/>
              <a:gd name="connsiteX3" fmla="*/ 2633462 w 5385192"/>
              <a:gd name="connsiteY3" fmla="*/ 6871648 h 6872928"/>
              <a:gd name="connsiteX4" fmla="*/ 24168 w 5385192"/>
              <a:gd name="connsiteY4" fmla="*/ 6872928 h 687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192" h="6872928">
                <a:moveTo>
                  <a:pt x="24168" y="6872928"/>
                </a:moveTo>
                <a:lnTo>
                  <a:pt x="0" y="0"/>
                </a:lnTo>
                <a:lnTo>
                  <a:pt x="5385192" y="0"/>
                </a:lnTo>
                <a:lnTo>
                  <a:pt x="2633462" y="6871648"/>
                </a:lnTo>
                <a:lnTo>
                  <a:pt x="24168" y="6872928"/>
                </a:lnTo>
                <a:close/>
              </a:path>
            </a:pathLst>
          </a:custGeom>
          <a:solidFill>
            <a:schemeClr val="bg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5" name="Прямоугольник 4"/>
          <p:cNvSpPr/>
          <p:nvPr userDrawn="1"/>
        </p:nvSpPr>
        <p:spPr>
          <a:xfrm>
            <a:off x="11323951" y="1180287"/>
            <a:ext cx="643125"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r>
              <a:rPr lang="en-US" sz="1800" dirty="0">
                <a:solidFill>
                  <a:srgbClr val="0000ED"/>
                </a:solidFill>
                <a:latin typeface="Lato" panose="020F0502020204030203" pitchFamily="34" charset="0"/>
                <a:ea typeface="Lato" panose="020F0502020204030203" pitchFamily="34" charset="0"/>
                <a:cs typeface="Lato" panose="020F0502020204030203" pitchFamily="34" charset="0"/>
              </a:rPr>
              <a:t>.</a:t>
            </a:r>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6" name="Прямая соединительная линия 5"/>
          <p:cNvCxnSpPr/>
          <p:nvPr userDrawn="1"/>
        </p:nvCxnSpPr>
        <p:spPr>
          <a:xfrm flipH="1">
            <a:off x="11547515" y="1717278"/>
            <a:ext cx="3416" cy="472239"/>
          </a:xfrm>
          <a:prstGeom prst="line">
            <a:avLst/>
          </a:prstGeom>
          <a:ln w="19050">
            <a:solidFill>
              <a:srgbClr val="0000E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8" name="Рисунок 7"/>
          <p:cNvPicPr>
            <a:picLocks noChangeAspect="1"/>
          </p:cNvPicPr>
          <p:nvPr userDrawn="1"/>
        </p:nvPicPr>
        <p:blipFill>
          <a:blip r:embed="rId2"/>
          <a:stretch>
            <a:fillRect/>
          </a:stretch>
        </p:blipFill>
        <p:spPr>
          <a:xfrm>
            <a:off x="377965" y="225267"/>
            <a:ext cx="159022" cy="160799"/>
          </a:xfrm>
          <a:prstGeom prst="rect">
            <a:avLst/>
          </a:prstGeom>
        </p:spPr>
      </p:pic>
      <p:sp>
        <p:nvSpPr>
          <p:cNvPr id="19" name="TextBox 18"/>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4" name="Рисунок 13"/>
          <p:cNvSpPr>
            <a:spLocks noGrp="1"/>
          </p:cNvSpPr>
          <p:nvPr>
            <p:ph type="pic" sz="quarter" idx="10"/>
          </p:nvPr>
        </p:nvSpPr>
        <p:spPr>
          <a:xfrm>
            <a:off x="6049743" y="1675130"/>
            <a:ext cx="4419600" cy="3503613"/>
          </a:xfrm>
          <a:prstGeom prst="rect">
            <a:avLst/>
          </a:prstGeom>
        </p:spPr>
        <p:txBody>
          <a:bodyPr/>
          <a:lstStyle/>
          <a:p>
            <a:endParaRPr lang="ru-RU" dirty="0"/>
          </a:p>
        </p:txBody>
      </p:sp>
    </p:spTree>
    <p:extLst>
      <p:ext uri="{BB962C8B-B14F-4D97-AF65-F5344CB8AC3E}">
        <p14:creationId xmlns:p14="http://schemas.microsoft.com/office/powerpoint/2010/main" val="14536015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9" name="TextBox 8"/>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0" name="Рисунок 9"/>
          <p:cNvPicPr>
            <a:picLocks noChangeAspect="1"/>
          </p:cNvPicPr>
          <p:nvPr userDrawn="1"/>
        </p:nvPicPr>
        <p:blipFill>
          <a:blip r:embed="rId2"/>
          <a:stretch>
            <a:fillRect/>
          </a:stretch>
        </p:blipFill>
        <p:spPr>
          <a:xfrm>
            <a:off x="377965" y="225267"/>
            <a:ext cx="159022" cy="160799"/>
          </a:xfrm>
          <a:prstGeom prst="rect">
            <a:avLst/>
          </a:prstGeom>
        </p:spPr>
      </p:pic>
      <p:sp>
        <p:nvSpPr>
          <p:cNvPr id="11" name="TextBox 10"/>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3" name="TextBox 12"/>
          <p:cNvSpPr txBox="1"/>
          <p:nvPr userDrawn="1"/>
        </p:nvSpPr>
        <p:spPr>
          <a:xfrm>
            <a:off x="527430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5" name="Рисунок 4"/>
          <p:cNvSpPr>
            <a:spLocks noGrp="1"/>
          </p:cNvSpPr>
          <p:nvPr>
            <p:ph type="pic" sz="quarter" idx="10"/>
          </p:nvPr>
        </p:nvSpPr>
        <p:spPr>
          <a:xfrm>
            <a:off x="5422791" y="2535251"/>
            <a:ext cx="1435210" cy="2506649"/>
          </a:xfrm>
        </p:spPr>
        <p:txBody>
          <a:bodyPr/>
          <a:lstStyle/>
          <a:p>
            <a:endParaRPr lang="ru-RU" dirty="0"/>
          </a:p>
        </p:txBody>
      </p:sp>
      <p:sp>
        <p:nvSpPr>
          <p:cNvPr id="19" name="Рисунок 4"/>
          <p:cNvSpPr>
            <a:spLocks noGrp="1"/>
          </p:cNvSpPr>
          <p:nvPr>
            <p:ph type="pic" sz="quarter" idx="11"/>
          </p:nvPr>
        </p:nvSpPr>
        <p:spPr>
          <a:xfrm>
            <a:off x="7654305" y="1375649"/>
            <a:ext cx="1432546" cy="2514600"/>
          </a:xfrm>
        </p:spPr>
        <p:txBody>
          <a:bodyPr/>
          <a:lstStyle/>
          <a:p>
            <a:endParaRPr lang="ru-RU" dirty="0"/>
          </a:p>
        </p:txBody>
      </p:sp>
      <p:sp>
        <p:nvSpPr>
          <p:cNvPr id="20" name="Рисунок 4"/>
          <p:cNvSpPr>
            <a:spLocks noGrp="1"/>
          </p:cNvSpPr>
          <p:nvPr>
            <p:ph type="pic" sz="quarter" idx="12"/>
          </p:nvPr>
        </p:nvSpPr>
        <p:spPr>
          <a:xfrm>
            <a:off x="9810171" y="2527300"/>
            <a:ext cx="1425022" cy="2514600"/>
          </a:xfrm>
        </p:spPr>
        <p:txBody>
          <a:bodyPr/>
          <a:lstStyle/>
          <a:p>
            <a:endParaRPr lang="ru-RU" dirty="0"/>
          </a:p>
        </p:txBody>
      </p:sp>
    </p:spTree>
    <p:extLst>
      <p:ext uri="{BB962C8B-B14F-4D97-AF65-F5344CB8AC3E}">
        <p14:creationId xmlns:p14="http://schemas.microsoft.com/office/powerpoint/2010/main" val="105999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9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5787188" y="0"/>
            <a:ext cx="640481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Рисунок 8"/>
          <p:cNvSpPr>
            <a:spLocks noGrp="1"/>
          </p:cNvSpPr>
          <p:nvPr>
            <p:ph type="pic" sz="quarter" idx="10"/>
          </p:nvPr>
        </p:nvSpPr>
        <p:spPr>
          <a:xfrm>
            <a:off x="4865573" y="1549400"/>
            <a:ext cx="1889125" cy="3708400"/>
          </a:xfrm>
          <a:prstGeom prst="rect">
            <a:avLst/>
          </a:prstGeom>
        </p:spPr>
        <p:txBody>
          <a:bodyPr/>
          <a:lstStyle/>
          <a:p>
            <a:endParaRPr lang="ru-RU" dirty="0"/>
          </a:p>
        </p:txBody>
      </p:sp>
      <p:sp>
        <p:nvSpPr>
          <p:cNvPr id="10" name="Рисунок 8"/>
          <p:cNvSpPr>
            <a:spLocks noGrp="1"/>
          </p:cNvSpPr>
          <p:nvPr>
            <p:ph type="pic" sz="quarter" idx="11"/>
          </p:nvPr>
        </p:nvSpPr>
        <p:spPr>
          <a:xfrm>
            <a:off x="6745201" y="1549400"/>
            <a:ext cx="1889125" cy="3708400"/>
          </a:xfrm>
          <a:prstGeom prst="rect">
            <a:avLst/>
          </a:prstGeom>
        </p:spPr>
        <p:txBody>
          <a:bodyPr/>
          <a:lstStyle/>
          <a:p>
            <a:endParaRPr lang="ru-RU" dirty="0"/>
          </a:p>
        </p:txBody>
      </p:sp>
      <p:sp>
        <p:nvSpPr>
          <p:cNvPr id="11" name="Рисунок 8"/>
          <p:cNvSpPr>
            <a:spLocks noGrp="1"/>
          </p:cNvSpPr>
          <p:nvPr>
            <p:ph type="pic" sz="quarter" idx="12"/>
          </p:nvPr>
        </p:nvSpPr>
        <p:spPr>
          <a:xfrm>
            <a:off x="8634052" y="1549400"/>
            <a:ext cx="1889125" cy="3708400"/>
          </a:xfrm>
          <a:prstGeom prst="rect">
            <a:avLst/>
          </a:prstGeom>
        </p:spPr>
        <p:txBody>
          <a:bodyPr/>
          <a:lstStyle/>
          <a:p>
            <a:endParaRPr lang="ru-RU" dirty="0"/>
          </a:p>
        </p:txBody>
      </p:sp>
    </p:spTree>
    <p:extLst>
      <p:ext uri="{BB962C8B-B14F-4D97-AF65-F5344CB8AC3E}">
        <p14:creationId xmlns:p14="http://schemas.microsoft.com/office/powerpoint/2010/main" val="1514540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7" name="TextBox 6"/>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8" name="Рисунок 7"/>
          <p:cNvPicPr>
            <a:picLocks noChangeAspect="1"/>
          </p:cNvPicPr>
          <p:nvPr userDrawn="1"/>
        </p:nvPicPr>
        <p:blipFill>
          <a:blip r:embed="rId2"/>
          <a:stretch>
            <a:fillRect/>
          </a:stretch>
        </p:blipFill>
        <p:spPr>
          <a:xfrm>
            <a:off x="377965" y="225267"/>
            <a:ext cx="159022" cy="160799"/>
          </a:xfrm>
          <a:prstGeom prst="rect">
            <a:avLst/>
          </a:prstGeom>
        </p:spPr>
      </p:pic>
      <p:sp>
        <p:nvSpPr>
          <p:cNvPr id="9" name="TextBox 8"/>
          <p:cNvSpPr txBox="1"/>
          <p:nvPr userDrawn="1"/>
        </p:nvSpPr>
        <p:spPr>
          <a:xfrm>
            <a:off x="210908"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3" name="Рисунок 2"/>
          <p:cNvSpPr>
            <a:spLocks noGrp="1"/>
          </p:cNvSpPr>
          <p:nvPr>
            <p:ph type="pic" sz="quarter" idx="10"/>
          </p:nvPr>
        </p:nvSpPr>
        <p:spPr>
          <a:xfrm>
            <a:off x="8053137" y="0"/>
            <a:ext cx="4138863" cy="6858000"/>
          </a:xfrm>
        </p:spPr>
        <p:txBody>
          <a:bodyPr/>
          <a:lstStyle/>
          <a:p>
            <a:endParaRPr lang="ru-RU" dirty="0"/>
          </a:p>
        </p:txBody>
      </p:sp>
      <p:sp>
        <p:nvSpPr>
          <p:cNvPr id="5" name="Рисунок 4"/>
          <p:cNvSpPr>
            <a:spLocks noGrp="1"/>
          </p:cNvSpPr>
          <p:nvPr>
            <p:ph type="pic" sz="quarter" idx="11"/>
          </p:nvPr>
        </p:nvSpPr>
        <p:spPr>
          <a:xfrm>
            <a:off x="1208598" y="1614114"/>
            <a:ext cx="2592125" cy="3458817"/>
          </a:xfrm>
        </p:spPr>
        <p:txBody>
          <a:bodyPr/>
          <a:lstStyle/>
          <a:p>
            <a:endParaRPr lang="ru-RU" dirty="0"/>
          </a:p>
        </p:txBody>
      </p:sp>
    </p:spTree>
    <p:extLst>
      <p:ext uri="{BB962C8B-B14F-4D97-AF65-F5344CB8AC3E}">
        <p14:creationId xmlns:p14="http://schemas.microsoft.com/office/powerpoint/2010/main" val="640306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12192000" cy="6858000"/>
          </a:xfrm>
          <a:prstGeom prst="rect">
            <a:avLst/>
          </a:prstGeom>
        </p:spPr>
        <p:txBody>
          <a:bodyPr/>
          <a:lstStyle/>
          <a:p>
            <a:endParaRPr lang="ru-RU" dirty="0"/>
          </a:p>
        </p:txBody>
      </p:sp>
      <p:sp>
        <p:nvSpPr>
          <p:cNvPr id="9" name="Рисунок 8"/>
          <p:cNvSpPr>
            <a:spLocks noGrp="1"/>
          </p:cNvSpPr>
          <p:nvPr>
            <p:ph type="pic" sz="quarter" idx="11"/>
          </p:nvPr>
        </p:nvSpPr>
        <p:spPr>
          <a:xfrm>
            <a:off x="757104" y="1491578"/>
            <a:ext cx="2020887" cy="2020888"/>
          </a:xfrm>
          <a:prstGeom prst="rect">
            <a:avLst/>
          </a:prstGeom>
        </p:spPr>
        <p:txBody>
          <a:bodyPr/>
          <a:lstStyle/>
          <a:p>
            <a:endParaRPr lang="ru-RU" dirty="0"/>
          </a:p>
        </p:txBody>
      </p:sp>
      <p:sp>
        <p:nvSpPr>
          <p:cNvPr id="10" name="Рисунок 8"/>
          <p:cNvSpPr>
            <a:spLocks noGrp="1"/>
          </p:cNvSpPr>
          <p:nvPr>
            <p:ph type="pic" sz="quarter" idx="12"/>
          </p:nvPr>
        </p:nvSpPr>
        <p:spPr>
          <a:xfrm>
            <a:off x="757103" y="4306967"/>
            <a:ext cx="2020887" cy="2020888"/>
          </a:xfrm>
          <a:prstGeom prst="rect">
            <a:avLst/>
          </a:prstGeom>
        </p:spPr>
        <p:txBody>
          <a:bodyPr/>
          <a:lstStyle/>
          <a:p>
            <a:endParaRPr lang="ru-RU" dirty="0"/>
          </a:p>
        </p:txBody>
      </p:sp>
      <p:sp>
        <p:nvSpPr>
          <p:cNvPr id="11" name="Рисунок 8"/>
          <p:cNvSpPr>
            <a:spLocks noGrp="1"/>
          </p:cNvSpPr>
          <p:nvPr>
            <p:ph type="pic" sz="quarter" idx="13"/>
          </p:nvPr>
        </p:nvSpPr>
        <p:spPr>
          <a:xfrm>
            <a:off x="6789820" y="1491578"/>
            <a:ext cx="1981033" cy="2020888"/>
          </a:xfrm>
          <a:prstGeom prst="rect">
            <a:avLst/>
          </a:prstGeom>
        </p:spPr>
        <p:txBody>
          <a:bodyPr/>
          <a:lstStyle/>
          <a:p>
            <a:endParaRPr lang="ru-RU" dirty="0"/>
          </a:p>
        </p:txBody>
      </p:sp>
      <p:sp>
        <p:nvSpPr>
          <p:cNvPr id="12" name="Рисунок 8"/>
          <p:cNvSpPr>
            <a:spLocks noGrp="1"/>
          </p:cNvSpPr>
          <p:nvPr>
            <p:ph type="pic" sz="quarter" idx="14"/>
          </p:nvPr>
        </p:nvSpPr>
        <p:spPr>
          <a:xfrm>
            <a:off x="6789819" y="4306967"/>
            <a:ext cx="1981033" cy="2020888"/>
          </a:xfrm>
          <a:prstGeom prst="rect">
            <a:avLst/>
          </a:prstGeom>
        </p:spPr>
        <p:txBody>
          <a:bodyPr/>
          <a:lstStyle/>
          <a:p>
            <a:endParaRPr lang="ru-RU" dirty="0"/>
          </a:p>
        </p:txBody>
      </p:sp>
    </p:spTree>
    <p:extLst>
      <p:ext uri="{BB962C8B-B14F-4D97-AF65-F5344CB8AC3E}">
        <p14:creationId xmlns:p14="http://schemas.microsoft.com/office/powerpoint/2010/main" val="1967914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14" name="Прямоугольник 13"/>
          <p:cNvSpPr/>
          <p:nvPr userDrawn="1"/>
        </p:nvSpPr>
        <p:spPr>
          <a:xfrm>
            <a:off x="0" y="0"/>
            <a:ext cx="4555957" cy="6858000"/>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Рисунок 2"/>
          <p:cNvSpPr>
            <a:spLocks noGrp="1"/>
          </p:cNvSpPr>
          <p:nvPr>
            <p:ph type="pic" sz="quarter" idx="10"/>
          </p:nvPr>
        </p:nvSpPr>
        <p:spPr>
          <a:xfrm>
            <a:off x="5468348" y="1609725"/>
            <a:ext cx="2600325" cy="3457576"/>
          </a:xfrm>
        </p:spPr>
        <p:txBody>
          <a:bodyPr/>
          <a:lstStyle/>
          <a:p>
            <a:endParaRPr lang="ru-RU" dirty="0"/>
          </a:p>
        </p:txBody>
      </p:sp>
      <p:sp>
        <p:nvSpPr>
          <p:cNvPr id="9" name="Прямоугольник 10">
            <a:extLst>
              <a:ext uri="{FF2B5EF4-FFF2-40B4-BE49-F238E27FC236}">
                <a16:creationId xmlns:a16="http://schemas.microsoft.com/office/drawing/2014/main" id="{CFDEB378-1962-4ADA-9849-32DCD4DD469A}"/>
              </a:ext>
            </a:extLst>
          </p:cNvPr>
          <p:cNvSpPr/>
          <p:nvPr userDrawn="1"/>
        </p:nvSpPr>
        <p:spPr>
          <a:xfrm>
            <a:off x="11323951" y="1180287"/>
            <a:ext cx="588623"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1" name="Прямая соединительная линия 16">
            <a:extLst>
              <a:ext uri="{FF2B5EF4-FFF2-40B4-BE49-F238E27FC236}">
                <a16:creationId xmlns:a16="http://schemas.microsoft.com/office/drawing/2014/main" id="{E151FEBF-C8C9-4F99-9A67-07D02CF66333}"/>
              </a:ext>
            </a:extLst>
          </p:cNvPr>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079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2" name="Прямоугольник 1"/>
          <p:cNvSpPr/>
          <p:nvPr userDrawn="1"/>
        </p:nvSpPr>
        <p:spPr>
          <a:xfrm>
            <a:off x="3705727" y="0"/>
            <a:ext cx="8486274"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bg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bg1"/>
              </a:solidFill>
              <a:ea typeface="Karla" pitchFamily="2" charset="0"/>
              <a:cs typeface="Poppins SemiBold" panose="02000000000000000000" pitchFamily="2" charset="0"/>
            </a:endParaRPr>
          </a:p>
        </p:txBody>
      </p:sp>
      <p:sp>
        <p:nvSpPr>
          <p:cNvPr id="8" name="TextBox 7"/>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9" name="Рисунок 8"/>
          <p:cNvPicPr>
            <a:picLocks noChangeAspect="1"/>
          </p:cNvPicPr>
          <p:nvPr userDrawn="1"/>
        </p:nvPicPr>
        <p:blipFill>
          <a:blip r:embed="rId2"/>
          <a:stretch>
            <a:fillRect/>
          </a:stretch>
        </p:blipFill>
        <p:spPr>
          <a:xfrm>
            <a:off x="377965" y="225267"/>
            <a:ext cx="159022" cy="160799"/>
          </a:xfrm>
          <a:prstGeom prst="rect">
            <a:avLst/>
          </a:prstGeom>
        </p:spPr>
      </p:pic>
      <p:sp>
        <p:nvSpPr>
          <p:cNvPr id="10" name="TextBox 9"/>
          <p:cNvSpPr txBox="1"/>
          <p:nvPr userDrawn="1"/>
        </p:nvSpPr>
        <p:spPr>
          <a:xfrm>
            <a:off x="210908"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4" name="Рисунок 13"/>
          <p:cNvSpPr>
            <a:spLocks noGrp="1"/>
          </p:cNvSpPr>
          <p:nvPr>
            <p:ph type="pic" sz="quarter" idx="10"/>
          </p:nvPr>
        </p:nvSpPr>
        <p:spPr>
          <a:xfrm>
            <a:off x="6644641" y="3396342"/>
            <a:ext cx="2751908" cy="3461658"/>
          </a:xfrm>
        </p:spPr>
        <p:txBody>
          <a:bodyPr/>
          <a:lstStyle/>
          <a:p>
            <a:endParaRPr lang="ru-RU" dirty="0"/>
          </a:p>
        </p:txBody>
      </p:sp>
    </p:spTree>
    <p:extLst>
      <p:ext uri="{BB962C8B-B14F-4D97-AF65-F5344CB8AC3E}">
        <p14:creationId xmlns:p14="http://schemas.microsoft.com/office/powerpoint/2010/main" val="270691160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3916906" y="941694"/>
            <a:ext cx="2469427" cy="5022141"/>
          </a:xfrm>
          <a:prstGeom prst="rect">
            <a:avLst/>
          </a:prstGeom>
        </p:spPr>
        <p:txBody>
          <a:bodyPr/>
          <a:lstStyle/>
          <a:p>
            <a:endParaRPr lang="ru-RU" dirty="0"/>
          </a:p>
        </p:txBody>
      </p:sp>
      <p:sp>
        <p:nvSpPr>
          <p:cNvPr id="9" name="Рисунок 8"/>
          <p:cNvSpPr>
            <a:spLocks noGrp="1"/>
          </p:cNvSpPr>
          <p:nvPr>
            <p:ph type="pic" sz="quarter" idx="11"/>
          </p:nvPr>
        </p:nvSpPr>
        <p:spPr>
          <a:xfrm>
            <a:off x="6564572" y="3220873"/>
            <a:ext cx="2552131" cy="1173706"/>
          </a:xfrm>
          <a:prstGeom prst="rect">
            <a:avLst/>
          </a:prstGeom>
        </p:spPr>
        <p:txBody>
          <a:bodyPr/>
          <a:lstStyle/>
          <a:p>
            <a:endParaRPr lang="ru-RU" dirty="0"/>
          </a:p>
        </p:txBody>
      </p:sp>
      <p:sp>
        <p:nvSpPr>
          <p:cNvPr id="10" name="Рисунок 8"/>
          <p:cNvSpPr>
            <a:spLocks noGrp="1"/>
          </p:cNvSpPr>
          <p:nvPr>
            <p:ph type="pic" sz="quarter" idx="12"/>
          </p:nvPr>
        </p:nvSpPr>
        <p:spPr>
          <a:xfrm>
            <a:off x="6564572" y="941695"/>
            <a:ext cx="4245143" cy="2060812"/>
          </a:xfrm>
          <a:prstGeom prst="rect">
            <a:avLst/>
          </a:prstGeom>
        </p:spPr>
        <p:txBody>
          <a:bodyPr/>
          <a:lstStyle/>
          <a:p>
            <a:endParaRPr lang="ru-RU" dirty="0"/>
          </a:p>
        </p:txBody>
      </p:sp>
      <p:sp>
        <p:nvSpPr>
          <p:cNvPr id="11" name="Рисунок 8"/>
          <p:cNvSpPr>
            <a:spLocks noGrp="1"/>
          </p:cNvSpPr>
          <p:nvPr>
            <p:ph type="pic" sz="quarter" idx="13"/>
          </p:nvPr>
        </p:nvSpPr>
        <p:spPr>
          <a:xfrm>
            <a:off x="9294942" y="3220872"/>
            <a:ext cx="1514641" cy="2742964"/>
          </a:xfrm>
          <a:prstGeom prst="rect">
            <a:avLst/>
          </a:prstGeom>
        </p:spPr>
        <p:txBody>
          <a:bodyPr/>
          <a:lstStyle/>
          <a:p>
            <a:endParaRPr lang="ru-RU" dirty="0"/>
          </a:p>
        </p:txBody>
      </p:sp>
      <p:sp>
        <p:nvSpPr>
          <p:cNvPr id="15" name="TextBox 14"/>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6" name="Прямоугольник 15"/>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7" name="Прямая соединительная линия 16"/>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20" name="Рисунок 8"/>
          <p:cNvSpPr>
            <a:spLocks noGrp="1"/>
          </p:cNvSpPr>
          <p:nvPr>
            <p:ph type="pic" sz="quarter" idx="14"/>
          </p:nvPr>
        </p:nvSpPr>
        <p:spPr>
          <a:xfrm>
            <a:off x="6564572" y="4612945"/>
            <a:ext cx="2552131" cy="1350890"/>
          </a:xfrm>
          <a:prstGeom prst="rect">
            <a:avLst/>
          </a:prstGeom>
        </p:spPr>
        <p:txBody>
          <a:bodyPr/>
          <a:lstStyle/>
          <a:p>
            <a:endParaRPr lang="ru-RU" dirty="0"/>
          </a:p>
        </p:txBody>
      </p:sp>
      <p:sp>
        <p:nvSpPr>
          <p:cNvPr id="21" name="TextBox 20"/>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22" name="Рисунок 21"/>
          <p:cNvPicPr>
            <a:picLocks noChangeAspect="1"/>
          </p:cNvPicPr>
          <p:nvPr userDrawn="1"/>
        </p:nvPicPr>
        <p:blipFill>
          <a:blip r:embed="rId2"/>
          <a:stretch>
            <a:fillRect/>
          </a:stretch>
        </p:blipFill>
        <p:spPr>
          <a:xfrm>
            <a:off x="377965" y="225267"/>
            <a:ext cx="159022" cy="160799"/>
          </a:xfrm>
          <a:prstGeom prst="rect">
            <a:avLst/>
          </a:prstGeom>
        </p:spPr>
      </p:pic>
    </p:spTree>
    <p:extLst>
      <p:ext uri="{BB962C8B-B14F-4D97-AF65-F5344CB8AC3E}">
        <p14:creationId xmlns:p14="http://schemas.microsoft.com/office/powerpoint/2010/main" val="2160807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spTree>
      <p:nvGrpSpPr>
        <p:cNvPr id="1" name=""/>
        <p:cNvGrpSpPr/>
        <p:nvPr/>
      </p:nvGrpSpPr>
      <p:grpSpPr>
        <a:xfrm>
          <a:off x="0" y="0"/>
          <a:ext cx="0" cy="0"/>
          <a:chOff x="0" y="0"/>
          <a:chExt cx="0" cy="0"/>
        </a:xfrm>
      </p:grpSpPr>
      <p:sp>
        <p:nvSpPr>
          <p:cNvPr id="7" name="Рисунок 2"/>
          <p:cNvSpPr>
            <a:spLocks noGrp="1"/>
          </p:cNvSpPr>
          <p:nvPr>
            <p:ph type="pic" sz="quarter" idx="10"/>
          </p:nvPr>
        </p:nvSpPr>
        <p:spPr>
          <a:xfrm>
            <a:off x="6561138" y="785813"/>
            <a:ext cx="4138612" cy="2438650"/>
          </a:xfrm>
        </p:spPr>
        <p:txBody>
          <a:bodyPr/>
          <a:lstStyle/>
          <a:p>
            <a:endParaRPr lang="ru-RU" dirty="0"/>
          </a:p>
        </p:txBody>
      </p:sp>
      <p:sp>
        <p:nvSpPr>
          <p:cNvPr id="9" name="Прямоугольник 8"/>
          <p:cNvSpPr/>
          <p:nvPr userDrawn="1"/>
        </p:nvSpPr>
        <p:spPr>
          <a:xfrm>
            <a:off x="11323951" y="1180287"/>
            <a:ext cx="614271"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0" name="Прямая соединительная линия 9"/>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183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84513" cy="6858000"/>
          </a:xfrm>
        </p:spPr>
        <p:txBody>
          <a:bodyPr/>
          <a:lstStyle/>
          <a:p>
            <a:endParaRPr lang="ru-RU" dirty="0"/>
          </a:p>
        </p:txBody>
      </p:sp>
      <p:sp>
        <p:nvSpPr>
          <p:cNvPr id="5" name="Прямоугольник 10">
            <a:extLst>
              <a:ext uri="{FF2B5EF4-FFF2-40B4-BE49-F238E27FC236}">
                <a16:creationId xmlns:a16="http://schemas.microsoft.com/office/drawing/2014/main" id="{F0BF765D-F3F3-45C5-AF31-0D1AB6934100}"/>
              </a:ext>
            </a:extLst>
          </p:cNvPr>
          <p:cNvSpPr/>
          <p:nvPr userDrawn="1"/>
        </p:nvSpPr>
        <p:spPr>
          <a:xfrm>
            <a:off x="11323951" y="1180287"/>
            <a:ext cx="588623"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6" name="Прямая соединительная линия 16">
            <a:extLst>
              <a:ext uri="{FF2B5EF4-FFF2-40B4-BE49-F238E27FC236}">
                <a16:creationId xmlns:a16="http://schemas.microsoft.com/office/drawing/2014/main" id="{69AEA2CE-E937-4624-BB39-4775C558D0E5}"/>
              </a:ext>
            </a:extLst>
          </p:cNvPr>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6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
        <p:nvSpPr>
          <p:cNvPr id="11" name="Прямоугольник 10"/>
          <p:cNvSpPr/>
          <p:nvPr userDrawn="1"/>
        </p:nvSpPr>
        <p:spPr>
          <a:xfrm>
            <a:off x="11323951" y="1180287"/>
            <a:ext cx="588623"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7" name="Прямая соединительная линия 16"/>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33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0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8" name="Рисунок 17"/>
          <p:cNvSpPr>
            <a:spLocks noGrp="1"/>
          </p:cNvSpPr>
          <p:nvPr>
            <p:ph type="pic" sz="quarter" idx="10"/>
          </p:nvPr>
        </p:nvSpPr>
        <p:spPr>
          <a:xfrm>
            <a:off x="961956" y="922338"/>
            <a:ext cx="4067311" cy="5148262"/>
          </a:xfrm>
        </p:spPr>
        <p:txBody>
          <a:bodyPr/>
          <a:lstStyle/>
          <a:p>
            <a:endParaRPr lang="ru-RU" dirty="0"/>
          </a:p>
        </p:txBody>
      </p:sp>
      <p:sp>
        <p:nvSpPr>
          <p:cNvPr id="19" name="Рисунок 17"/>
          <p:cNvSpPr>
            <a:spLocks noGrp="1"/>
          </p:cNvSpPr>
          <p:nvPr>
            <p:ph type="pic" sz="quarter" idx="11"/>
          </p:nvPr>
        </p:nvSpPr>
        <p:spPr>
          <a:xfrm>
            <a:off x="5163843" y="922338"/>
            <a:ext cx="5769836" cy="2491422"/>
          </a:xfrm>
        </p:spPr>
        <p:txBody>
          <a:bodyPr/>
          <a:lstStyle/>
          <a:p>
            <a:endParaRPr lang="ru-RU" dirty="0"/>
          </a:p>
        </p:txBody>
      </p:sp>
      <p:sp>
        <p:nvSpPr>
          <p:cNvPr id="20" name="Рисунок 17"/>
          <p:cNvSpPr>
            <a:spLocks noGrp="1"/>
          </p:cNvSpPr>
          <p:nvPr>
            <p:ph type="pic" sz="quarter" idx="12"/>
          </p:nvPr>
        </p:nvSpPr>
        <p:spPr>
          <a:xfrm>
            <a:off x="5163843" y="3544389"/>
            <a:ext cx="5769836" cy="2526211"/>
          </a:xfrm>
        </p:spPr>
        <p:txBody>
          <a:bodyPr/>
          <a:lstStyle/>
          <a:p>
            <a:endParaRPr lang="ru-RU" dirty="0"/>
          </a:p>
        </p:txBody>
      </p:sp>
    </p:spTree>
    <p:extLst>
      <p:ext uri="{BB962C8B-B14F-4D97-AF65-F5344CB8AC3E}">
        <p14:creationId xmlns:p14="http://schemas.microsoft.com/office/powerpoint/2010/main" val="141957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0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9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4" name="Рисунок 13"/>
          <p:cNvSpPr>
            <a:spLocks noGrp="1"/>
          </p:cNvSpPr>
          <p:nvPr>
            <p:ph type="pic" sz="quarter" idx="10"/>
          </p:nvPr>
        </p:nvSpPr>
        <p:spPr>
          <a:xfrm>
            <a:off x="5905500" y="2310064"/>
            <a:ext cx="4895850" cy="3107754"/>
          </a:xfrm>
        </p:spPr>
        <p:txBody>
          <a:bodyPr/>
          <a:lstStyle/>
          <a:p>
            <a:endParaRPr lang="ru-RU" dirty="0"/>
          </a:p>
        </p:txBody>
      </p:sp>
    </p:spTree>
    <p:extLst>
      <p:ext uri="{BB962C8B-B14F-4D97-AF65-F5344CB8AC3E}">
        <p14:creationId xmlns:p14="http://schemas.microsoft.com/office/powerpoint/2010/main" val="242044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8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11323951" y="1180287"/>
            <a:ext cx="61427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4" name="Рисунок 13"/>
          <p:cNvSpPr>
            <a:spLocks noGrp="1"/>
          </p:cNvSpPr>
          <p:nvPr>
            <p:ph type="pic" sz="quarter" idx="10"/>
          </p:nvPr>
        </p:nvSpPr>
        <p:spPr>
          <a:xfrm>
            <a:off x="1518698" y="2544417"/>
            <a:ext cx="4126727" cy="2615980"/>
          </a:xfrm>
        </p:spPr>
        <p:txBody>
          <a:bodyPr/>
          <a:lstStyle/>
          <a:p>
            <a:endParaRPr lang="ru-RU" dirty="0"/>
          </a:p>
        </p:txBody>
      </p:sp>
    </p:spTree>
    <p:extLst>
      <p:ext uri="{BB962C8B-B14F-4D97-AF65-F5344CB8AC3E}">
        <p14:creationId xmlns:p14="http://schemas.microsoft.com/office/powerpoint/2010/main" val="329021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5_Пользовательский макет">
    <p:spTree>
      <p:nvGrpSpPr>
        <p:cNvPr id="1" name=""/>
        <p:cNvGrpSpPr/>
        <p:nvPr/>
      </p:nvGrpSpPr>
      <p:grpSpPr>
        <a:xfrm>
          <a:off x="0" y="0"/>
          <a:ext cx="0" cy="0"/>
          <a:chOff x="0" y="0"/>
          <a:chExt cx="0" cy="0"/>
        </a:xfrm>
      </p:grpSpPr>
      <p:sp>
        <p:nvSpPr>
          <p:cNvPr id="6" name="Рисунок 19"/>
          <p:cNvSpPr>
            <a:spLocks noGrp="1"/>
          </p:cNvSpPr>
          <p:nvPr>
            <p:ph type="pic" sz="quarter" idx="10"/>
          </p:nvPr>
        </p:nvSpPr>
        <p:spPr>
          <a:xfrm>
            <a:off x="6096000" y="0"/>
            <a:ext cx="3076072" cy="2286000"/>
          </a:xfrm>
        </p:spPr>
        <p:txBody>
          <a:bodyPr/>
          <a:lstStyle/>
          <a:p>
            <a:endParaRPr lang="ru-RU" dirty="0"/>
          </a:p>
        </p:txBody>
      </p:sp>
      <p:sp>
        <p:nvSpPr>
          <p:cNvPr id="7" name="Рисунок 19"/>
          <p:cNvSpPr>
            <a:spLocks noGrp="1"/>
          </p:cNvSpPr>
          <p:nvPr>
            <p:ph type="pic" sz="quarter" idx="11"/>
          </p:nvPr>
        </p:nvSpPr>
        <p:spPr>
          <a:xfrm>
            <a:off x="9172072" y="2286000"/>
            <a:ext cx="3011904" cy="2286000"/>
          </a:xfrm>
          <a:ln>
            <a:noFill/>
          </a:ln>
        </p:spPr>
        <p:txBody>
          <a:bodyPr/>
          <a:lstStyle/>
          <a:p>
            <a:endParaRPr lang="ru-RU" dirty="0"/>
          </a:p>
        </p:txBody>
      </p:sp>
      <p:sp>
        <p:nvSpPr>
          <p:cNvPr id="8" name="Рисунок 19"/>
          <p:cNvSpPr>
            <a:spLocks noGrp="1"/>
          </p:cNvSpPr>
          <p:nvPr>
            <p:ph type="pic" sz="quarter" idx="12"/>
          </p:nvPr>
        </p:nvSpPr>
        <p:spPr>
          <a:xfrm>
            <a:off x="6108028" y="4572000"/>
            <a:ext cx="3064043" cy="2286000"/>
          </a:xfrm>
        </p:spPr>
        <p:txBody>
          <a:bodyPr/>
          <a:lstStyle/>
          <a:p>
            <a:endParaRPr lang="ru-RU" dirty="0"/>
          </a:p>
        </p:txBody>
      </p:sp>
      <p:sp>
        <p:nvSpPr>
          <p:cNvPr id="9" name="TextBox 8"/>
          <p:cNvSpPr txBox="1"/>
          <p:nvPr userDrawn="1"/>
        </p:nvSpPr>
        <p:spPr>
          <a:xfrm>
            <a:off x="502436"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0" name="Рисунок 9"/>
          <p:cNvPicPr>
            <a:picLocks noChangeAspect="1"/>
          </p:cNvPicPr>
          <p:nvPr userDrawn="1"/>
        </p:nvPicPr>
        <p:blipFill>
          <a:blip r:embed="rId2"/>
          <a:stretch>
            <a:fillRect/>
          </a:stretch>
        </p:blipFill>
        <p:spPr>
          <a:xfrm>
            <a:off x="349390" y="225267"/>
            <a:ext cx="159022" cy="160799"/>
          </a:xfrm>
          <a:prstGeom prst="rect">
            <a:avLst/>
          </a:prstGeom>
        </p:spPr>
      </p:pic>
      <p:sp>
        <p:nvSpPr>
          <p:cNvPr id="11" name="Прямоугольник 10"/>
          <p:cNvSpPr/>
          <p:nvPr userDrawn="1"/>
        </p:nvSpPr>
        <p:spPr>
          <a:xfrm>
            <a:off x="263563"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2" name="Прямая соединительная линия 11"/>
          <p:cNvCxnSpPr/>
          <p:nvPr userDrawn="1"/>
        </p:nvCxnSpPr>
        <p:spPr>
          <a:xfrm flipH="1">
            <a:off x="487127"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50136"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Tree>
    <p:extLst>
      <p:ext uri="{BB962C8B-B14F-4D97-AF65-F5344CB8AC3E}">
        <p14:creationId xmlns:p14="http://schemas.microsoft.com/office/powerpoint/2010/main" val="17190318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2_Пользовательский макет">
    <p:spTree>
      <p:nvGrpSpPr>
        <p:cNvPr id="1" name=""/>
        <p:cNvGrpSpPr/>
        <p:nvPr/>
      </p:nvGrpSpPr>
      <p:grpSpPr>
        <a:xfrm>
          <a:off x="0" y="0"/>
          <a:ext cx="0" cy="0"/>
          <a:chOff x="0" y="0"/>
          <a:chExt cx="0" cy="0"/>
        </a:xfrm>
      </p:grpSpPr>
      <p:sp>
        <p:nvSpPr>
          <p:cNvPr id="16" name="Рисунок 21"/>
          <p:cNvSpPr>
            <a:spLocks noGrp="1"/>
          </p:cNvSpPr>
          <p:nvPr>
            <p:ph type="pic" sz="quarter" idx="12"/>
          </p:nvPr>
        </p:nvSpPr>
        <p:spPr>
          <a:xfrm>
            <a:off x="-4011" y="4572000"/>
            <a:ext cx="3023936" cy="2286000"/>
          </a:xfrm>
        </p:spPr>
        <p:txBody>
          <a:bodyPr/>
          <a:lstStyle/>
          <a:p>
            <a:endParaRPr lang="ru-RU" dirty="0"/>
          </a:p>
        </p:txBody>
      </p:sp>
      <p:sp>
        <p:nvSpPr>
          <p:cNvPr id="17" name="Рисунок 21"/>
          <p:cNvSpPr>
            <a:spLocks noGrp="1"/>
          </p:cNvSpPr>
          <p:nvPr>
            <p:ph type="pic" sz="quarter" idx="14"/>
          </p:nvPr>
        </p:nvSpPr>
        <p:spPr>
          <a:xfrm>
            <a:off x="3019926" y="2286000"/>
            <a:ext cx="3092118" cy="2286000"/>
          </a:xfrm>
        </p:spPr>
        <p:txBody>
          <a:bodyPr/>
          <a:lstStyle/>
          <a:p>
            <a:endParaRPr lang="ru-RU" dirty="0"/>
          </a:p>
        </p:txBody>
      </p:sp>
      <p:sp>
        <p:nvSpPr>
          <p:cNvPr id="18" name="Рисунок 19"/>
          <p:cNvSpPr>
            <a:spLocks noGrp="1"/>
          </p:cNvSpPr>
          <p:nvPr>
            <p:ph type="pic" sz="quarter" idx="16"/>
          </p:nvPr>
        </p:nvSpPr>
        <p:spPr>
          <a:xfrm>
            <a:off x="6112044" y="0"/>
            <a:ext cx="3043988" cy="2286000"/>
          </a:xfrm>
        </p:spPr>
        <p:txBody>
          <a:bodyPr/>
          <a:lstStyle/>
          <a:p>
            <a:endParaRPr lang="ru-RU" dirty="0"/>
          </a:p>
        </p:txBody>
      </p:sp>
      <p:sp>
        <p:nvSpPr>
          <p:cNvPr id="19" name="Рисунок 21"/>
          <p:cNvSpPr>
            <a:spLocks noGrp="1"/>
          </p:cNvSpPr>
          <p:nvPr>
            <p:ph type="pic" sz="quarter" idx="18"/>
          </p:nvPr>
        </p:nvSpPr>
        <p:spPr>
          <a:xfrm>
            <a:off x="6112043" y="4572000"/>
            <a:ext cx="3043989" cy="2286000"/>
          </a:xfrm>
        </p:spPr>
        <p:txBody>
          <a:bodyPr/>
          <a:lstStyle/>
          <a:p>
            <a:endParaRPr lang="ru-RU" dirty="0"/>
          </a:p>
        </p:txBody>
      </p:sp>
      <p:sp>
        <p:nvSpPr>
          <p:cNvPr id="20" name="Рисунок 21"/>
          <p:cNvSpPr>
            <a:spLocks noGrp="1"/>
          </p:cNvSpPr>
          <p:nvPr>
            <p:ph type="pic" sz="quarter" idx="20"/>
          </p:nvPr>
        </p:nvSpPr>
        <p:spPr>
          <a:xfrm>
            <a:off x="9156032" y="2286000"/>
            <a:ext cx="3035968" cy="2286000"/>
          </a:xfrm>
        </p:spPr>
        <p:txBody>
          <a:bodyPr/>
          <a:lstStyle/>
          <a:p>
            <a:endParaRPr lang="ru-RU" dirty="0"/>
          </a:p>
        </p:txBody>
      </p:sp>
      <p:sp>
        <p:nvSpPr>
          <p:cNvPr id="21" name="Рисунок 19"/>
          <p:cNvSpPr>
            <a:spLocks noGrp="1"/>
          </p:cNvSpPr>
          <p:nvPr>
            <p:ph type="pic" sz="quarter" idx="10"/>
          </p:nvPr>
        </p:nvSpPr>
        <p:spPr>
          <a:xfrm>
            <a:off x="0" y="0"/>
            <a:ext cx="3011904" cy="2286000"/>
          </a:xfrm>
        </p:spPr>
        <p:txBody>
          <a:bodyPr/>
          <a:lstStyle/>
          <a:p>
            <a:endParaRPr lang="ru-RU" dirty="0"/>
          </a:p>
        </p:txBody>
      </p:sp>
    </p:spTree>
    <p:extLst>
      <p:ext uri="{BB962C8B-B14F-4D97-AF65-F5344CB8AC3E}">
        <p14:creationId xmlns:p14="http://schemas.microsoft.com/office/powerpoint/2010/main" val="321557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3A474-A970-4111-AB00-CC07202BC5E5}" type="datetimeFigureOut">
              <a:rPr lang="ru-RU" smtClean="0"/>
              <a:t>23.10.2020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01CDA-C83E-414C-808C-D7CCDDEE9763}" type="slidenum">
              <a:rPr lang="ru-RU" smtClean="0"/>
              <a:t>‹#›</a:t>
            </a:fld>
            <a:endParaRPr lang="ru-RU" dirty="0"/>
          </a:p>
        </p:txBody>
      </p:sp>
    </p:spTree>
    <p:extLst>
      <p:ext uri="{BB962C8B-B14F-4D97-AF65-F5344CB8AC3E}">
        <p14:creationId xmlns:p14="http://schemas.microsoft.com/office/powerpoint/2010/main" val="4200342372"/>
      </p:ext>
    </p:extLst>
  </p:cSld>
  <p:clrMap bg1="lt1" tx1="dk1" bg2="lt2" tx2="dk2" accent1="accent1" accent2="accent2" accent3="accent3" accent4="accent4" accent5="accent5" accent6="accent6" hlink="hlink" folHlink="folHlink"/>
  <p:sldLayoutIdLst>
    <p:sldLayoutId id="2147483798" r:id="rId1"/>
    <p:sldLayoutId id="2147483839" r:id="rId2"/>
    <p:sldLayoutId id="2147483799" r:id="rId3"/>
    <p:sldLayoutId id="2147483800" r:id="rId4"/>
    <p:sldLayoutId id="2147483848" r:id="rId5"/>
    <p:sldLayoutId id="2147483847" r:id="rId6"/>
    <p:sldLayoutId id="2147483846" r:id="rId7"/>
    <p:sldLayoutId id="2147483843" r:id="rId8"/>
    <p:sldLayoutId id="2147483840" r:id="rId9"/>
    <p:sldLayoutId id="2147483835" r:id="rId10"/>
    <p:sldLayoutId id="2147483834" r:id="rId11"/>
    <p:sldLayoutId id="2147483841" r:id="rId12"/>
    <p:sldLayoutId id="2147483805" r:id="rId13"/>
    <p:sldLayoutId id="2147483806" r:id="rId14"/>
    <p:sldLayoutId id="2147483844" r:id="rId15"/>
    <p:sldLayoutId id="2147483845" r:id="rId16"/>
    <p:sldLayoutId id="2147483838" r:id="rId17"/>
    <p:sldLayoutId id="2147483818" r:id="rId18"/>
    <p:sldLayoutId id="2147483819" r:id="rId19"/>
    <p:sldLayoutId id="2147483820" r:id="rId20"/>
    <p:sldLayoutId id="2147483824" r:id="rId21"/>
    <p:sldLayoutId id="2147483836" r:id="rId22"/>
    <p:sldLayoutId id="2147483837" r:id="rId23"/>
    <p:sldLayoutId id="2147483825" r:id="rId24"/>
    <p:sldLayoutId id="2147483826" r:id="rId25"/>
    <p:sldLayoutId id="2147483828" r:id="rId26"/>
    <p:sldLayoutId id="2147483831" r:id="rId27"/>
    <p:sldLayoutId id="2147483649" r:id="rId28"/>
    <p:sldLayoutId id="2147483652" r:id="rId29"/>
    <p:sldLayoutId id="2147483662" r:id="rId30"/>
    <p:sldLayoutId id="2147483667" r:id="rId31"/>
    <p:sldLayoutId id="2147483670" r:id="rId32"/>
    <p:sldLayoutId id="2147483675" r:id="rId33"/>
    <p:sldLayoutId id="2147483684" r:id="rId34"/>
    <p:sldLayoutId id="2147483833" r:id="rId35"/>
    <p:sldLayoutId id="2147483842"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hbr.org/2018/10/the-art-of-the-elevator-pitch" TargetMode="External"/><Relationship Id="rId7" Type="http://schemas.openxmlformats.org/officeDocument/2006/relationships/hyperlink" Target="https://hbr.org/2017/04/6-ways-to-look-more-confident-during-a-presentatio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fp.ucdavis.edu/files/163926.pdf" TargetMode="External"/><Relationship Id="rId5" Type="http://schemas.openxmlformats.org/officeDocument/2006/relationships/hyperlink" Target="https://blog.toggl.com/elevator-pitch-examples/" TargetMode="External"/><Relationship Id="rId4" Type="http://schemas.openxmlformats.org/officeDocument/2006/relationships/hyperlink" Target="http://about.mjumbepoe.com/elevator-pitch-build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5400" y="-23126"/>
            <a:ext cx="6476064" cy="6881126"/>
            <a:chOff x="-17818" y="-9527"/>
            <a:chExt cx="6476064" cy="6881126"/>
          </a:xfrm>
        </p:grpSpPr>
        <p:sp>
          <p:nvSpPr>
            <p:cNvPr id="12" name="Прямоугольный треугольник 11"/>
            <p:cNvSpPr/>
            <p:nvPr/>
          </p:nvSpPr>
          <p:spPr>
            <a:xfrm>
              <a:off x="0" y="1160011"/>
              <a:ext cx="6458246" cy="5711588"/>
            </a:xfrm>
            <a:custGeom>
              <a:avLst/>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 fmla="*/ 0 w 5380074"/>
                <a:gd name="connsiteY0" fmla="*/ 5697940 h 6858000"/>
                <a:gd name="connsiteX1" fmla="*/ 0 w 5380074"/>
                <a:gd name="connsiteY1" fmla="*/ 0 h 6858000"/>
                <a:gd name="connsiteX2" fmla="*/ 5380074 w 5380074"/>
                <a:gd name="connsiteY2" fmla="*/ 6858000 h 6858000"/>
                <a:gd name="connsiteX3" fmla="*/ 0 w 5380074"/>
                <a:gd name="connsiteY3" fmla="*/ 5697940 h 6858000"/>
                <a:gd name="connsiteX0" fmla="*/ 0 w 4902402"/>
                <a:gd name="connsiteY0" fmla="*/ 5697940 h 5725236"/>
                <a:gd name="connsiteX1" fmla="*/ 0 w 4902402"/>
                <a:gd name="connsiteY1" fmla="*/ 0 h 5725236"/>
                <a:gd name="connsiteX2" fmla="*/ 4902402 w 4902402"/>
                <a:gd name="connsiteY2" fmla="*/ 5725236 h 5725236"/>
                <a:gd name="connsiteX3" fmla="*/ 0 w 4902402"/>
                <a:gd name="connsiteY3" fmla="*/ 5697940 h 5725236"/>
                <a:gd name="connsiteX0" fmla="*/ 0 w 6458246"/>
                <a:gd name="connsiteY0" fmla="*/ 5697940 h 5711588"/>
                <a:gd name="connsiteX1" fmla="*/ 0 w 6458246"/>
                <a:gd name="connsiteY1" fmla="*/ 0 h 5711588"/>
                <a:gd name="connsiteX2" fmla="*/ 6458246 w 6458246"/>
                <a:gd name="connsiteY2" fmla="*/ 5711588 h 5711588"/>
                <a:gd name="connsiteX3" fmla="*/ 0 w 6458246"/>
                <a:gd name="connsiteY3" fmla="*/ 5697940 h 5711588"/>
              </a:gdLst>
              <a:ahLst/>
              <a:cxnLst>
                <a:cxn ang="0">
                  <a:pos x="connsiteX0" y="connsiteY0"/>
                </a:cxn>
                <a:cxn ang="0">
                  <a:pos x="connsiteX1" y="connsiteY1"/>
                </a:cxn>
                <a:cxn ang="0">
                  <a:pos x="connsiteX2" y="connsiteY2"/>
                </a:cxn>
                <a:cxn ang="0">
                  <a:pos x="connsiteX3" y="connsiteY3"/>
                </a:cxn>
              </a:cxnLst>
              <a:rect l="l" t="t" r="r" b="b"/>
              <a:pathLst>
                <a:path w="6458246" h="5711588">
                  <a:moveTo>
                    <a:pt x="0" y="5697940"/>
                  </a:moveTo>
                  <a:lnTo>
                    <a:pt x="0" y="0"/>
                  </a:lnTo>
                  <a:lnTo>
                    <a:pt x="6458246" y="5711588"/>
                  </a:lnTo>
                  <a:lnTo>
                    <a:pt x="0" y="5697940"/>
                  </a:lnTo>
                  <a:close/>
                </a:path>
              </a:pathLst>
            </a:cu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араллелограмм 17"/>
            <p:cNvSpPr/>
            <p:nvPr/>
          </p:nvSpPr>
          <p:spPr>
            <a:xfrm>
              <a:off x="-17818" y="-9527"/>
              <a:ext cx="5385192" cy="6872928"/>
            </a:xfrm>
            <a:custGeom>
              <a:avLst/>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 fmla="*/ 5118 w 5385192"/>
                <a:gd name="connsiteY0" fmla="*/ 6844353 h 6858000"/>
                <a:gd name="connsiteX1" fmla="*/ 0 w 5385192"/>
                <a:gd name="connsiteY1" fmla="*/ 0 h 6858000"/>
                <a:gd name="connsiteX2" fmla="*/ 5385192 w 5385192"/>
                <a:gd name="connsiteY2" fmla="*/ 0 h 6858000"/>
                <a:gd name="connsiteX3" fmla="*/ 3670692 w 5385192"/>
                <a:gd name="connsiteY3" fmla="*/ 6858000 h 6858000"/>
                <a:gd name="connsiteX4" fmla="*/ 5118 w 5385192"/>
                <a:gd name="connsiteY4" fmla="*/ 6844353 h 6858000"/>
                <a:gd name="connsiteX0" fmla="*/ 5118 w 5385192"/>
                <a:gd name="connsiteY0" fmla="*/ 6844353 h 6871648"/>
                <a:gd name="connsiteX1" fmla="*/ 0 w 5385192"/>
                <a:gd name="connsiteY1" fmla="*/ 0 h 6871648"/>
                <a:gd name="connsiteX2" fmla="*/ 5385192 w 5385192"/>
                <a:gd name="connsiteY2" fmla="*/ 0 h 6871648"/>
                <a:gd name="connsiteX3" fmla="*/ 2633462 w 5385192"/>
                <a:gd name="connsiteY3" fmla="*/ 6871648 h 6871648"/>
                <a:gd name="connsiteX4" fmla="*/ 5118 w 5385192"/>
                <a:gd name="connsiteY4" fmla="*/ 6844353 h 6871648"/>
                <a:gd name="connsiteX0" fmla="*/ 0 w 5389599"/>
                <a:gd name="connsiteY0" fmla="*/ 6853878 h 6871648"/>
                <a:gd name="connsiteX1" fmla="*/ 4407 w 5389599"/>
                <a:gd name="connsiteY1" fmla="*/ 0 h 6871648"/>
                <a:gd name="connsiteX2" fmla="*/ 5389599 w 5389599"/>
                <a:gd name="connsiteY2" fmla="*/ 0 h 6871648"/>
                <a:gd name="connsiteX3" fmla="*/ 2637869 w 5389599"/>
                <a:gd name="connsiteY3" fmla="*/ 6871648 h 6871648"/>
                <a:gd name="connsiteX4" fmla="*/ 0 w 5389599"/>
                <a:gd name="connsiteY4" fmla="*/ 6853878 h 6871648"/>
                <a:gd name="connsiteX0" fmla="*/ 24168 w 5385192"/>
                <a:gd name="connsiteY0" fmla="*/ 6872928 h 6872928"/>
                <a:gd name="connsiteX1" fmla="*/ 0 w 5385192"/>
                <a:gd name="connsiteY1" fmla="*/ 0 h 6872928"/>
                <a:gd name="connsiteX2" fmla="*/ 5385192 w 5385192"/>
                <a:gd name="connsiteY2" fmla="*/ 0 h 6872928"/>
                <a:gd name="connsiteX3" fmla="*/ 2633462 w 5385192"/>
                <a:gd name="connsiteY3" fmla="*/ 6871648 h 6872928"/>
                <a:gd name="connsiteX4" fmla="*/ 24168 w 5385192"/>
                <a:gd name="connsiteY4" fmla="*/ 6872928 h 687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192" h="6872928">
                  <a:moveTo>
                    <a:pt x="24168" y="6872928"/>
                  </a:moveTo>
                  <a:lnTo>
                    <a:pt x="0" y="0"/>
                  </a:lnTo>
                  <a:lnTo>
                    <a:pt x="5385192" y="0"/>
                  </a:lnTo>
                  <a:lnTo>
                    <a:pt x="2633462" y="6871648"/>
                  </a:lnTo>
                  <a:lnTo>
                    <a:pt x="24168" y="6872928"/>
                  </a:lnTo>
                  <a:close/>
                </a:path>
              </a:pathLst>
            </a:custGeom>
            <a:solidFill>
              <a:schemeClr val="accent1">
                <a:lumMod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endParaRPr>
            </a:p>
          </p:txBody>
        </p:sp>
      </p:grpSp>
      <p:sp>
        <p:nvSpPr>
          <p:cNvPr id="16" name="Заголовок 1"/>
          <p:cNvSpPr txBox="1">
            <a:spLocks/>
          </p:cNvSpPr>
          <p:nvPr/>
        </p:nvSpPr>
        <p:spPr>
          <a:xfrm>
            <a:off x="5258490" y="2233130"/>
            <a:ext cx="5128286" cy="13498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100" dirty="0">
                <a:latin typeface="Poppins SemiBold" panose="02000000000000000000" pitchFamily="2" charset="0"/>
                <a:ea typeface="Lato" panose="020F0502020204030203" pitchFamily="34" charset="0"/>
                <a:cs typeface="Poppins SemiBold" panose="02000000000000000000" pitchFamily="2" charset="0"/>
              </a:rPr>
              <a:t>How to Give an Effective</a:t>
            </a:r>
          </a:p>
          <a:p>
            <a:r>
              <a:rPr lang="en-US" b="1" spc="100" dirty="0">
                <a:latin typeface="Nixie"/>
                <a:ea typeface="Lato" panose="020F0502020204030203" pitchFamily="34" charset="0"/>
                <a:cs typeface="Poppins SemiBold" panose="02000000000000000000" pitchFamily="2" charset="0"/>
              </a:rPr>
              <a:t>Elevator Pitch </a:t>
            </a:r>
          </a:p>
          <a:p>
            <a:endParaRPr lang="ru-RU" sz="4000" b="1" spc="100" dirty="0">
              <a:latin typeface="Nixie"/>
              <a:ea typeface="Lato" panose="020F0502020204030203" pitchFamily="34" charset="0"/>
              <a:cs typeface="Poppins SemiBold" panose="02000000000000000000" pitchFamily="2" charset="0"/>
            </a:endParaRPr>
          </a:p>
        </p:txBody>
      </p:sp>
      <p:sp>
        <p:nvSpPr>
          <p:cNvPr id="17" name="Подзаголовок 2"/>
          <p:cNvSpPr txBox="1">
            <a:spLocks/>
          </p:cNvSpPr>
          <p:nvPr/>
        </p:nvSpPr>
        <p:spPr>
          <a:xfrm>
            <a:off x="5322288" y="1845748"/>
            <a:ext cx="5739412" cy="408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2400" i="1" dirty="0">
                <a:latin typeface="Poppins SemiBold" panose="02000000000000000000" pitchFamily="2" charset="0"/>
                <a:ea typeface="Linux Libertine" panose="02000503000000000000" pitchFamily="2" charset="0"/>
                <a:cs typeface="Poppins SemiBold" panose="02000000000000000000" pitchFamily="2" charset="0"/>
              </a:rPr>
              <a:t>The Communications Lab @ HGSE Presents…</a:t>
            </a:r>
            <a:endParaRPr lang="ru-RU" sz="3200" i="1" dirty="0">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3" name="Заголовок 1">
            <a:extLst>
              <a:ext uri="{FF2B5EF4-FFF2-40B4-BE49-F238E27FC236}">
                <a16:creationId xmlns:a16="http://schemas.microsoft.com/office/drawing/2014/main" id="{294F1006-139A-4AEA-BC50-C35BB14D430D}"/>
              </a:ext>
            </a:extLst>
          </p:cNvPr>
          <p:cNvSpPr txBox="1">
            <a:spLocks/>
          </p:cNvSpPr>
          <p:nvPr/>
        </p:nvSpPr>
        <p:spPr>
          <a:xfrm>
            <a:off x="5258490" y="3649234"/>
            <a:ext cx="5189524" cy="13498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spc="100" dirty="0">
                <a:latin typeface="Poppins SemiBold" panose="02000000000000000000" pitchFamily="2" charset="0"/>
                <a:ea typeface="Lato" panose="020F0502020204030203" pitchFamily="34" charset="0"/>
                <a:cs typeface="Poppins SemiBold" panose="02000000000000000000" pitchFamily="2" charset="0"/>
              </a:rPr>
              <a:t>Creating and Communicating Your Vision in Under 1 Minute</a:t>
            </a:r>
            <a:endParaRPr lang="ru-RU" sz="2400" spc="100" dirty="0">
              <a:latin typeface="Nixie"/>
              <a:ea typeface="Lato" panose="020F0502020204030203" pitchFamily="34" charset="0"/>
              <a:cs typeface="Poppins SemiBold" panose="02000000000000000000" pitchFamily="2" charset="0"/>
            </a:endParaRPr>
          </a:p>
        </p:txBody>
      </p:sp>
      <p:sp>
        <p:nvSpPr>
          <p:cNvPr id="31" name="Подзаголовок 2">
            <a:extLst>
              <a:ext uri="{FF2B5EF4-FFF2-40B4-BE49-F238E27FC236}">
                <a16:creationId xmlns:a16="http://schemas.microsoft.com/office/drawing/2014/main" id="{A6EF7946-57F2-48B6-B1ED-2E7353A4CEC8}"/>
              </a:ext>
            </a:extLst>
          </p:cNvPr>
          <p:cNvSpPr txBox="1">
            <a:spLocks/>
          </p:cNvSpPr>
          <p:nvPr/>
        </p:nvSpPr>
        <p:spPr>
          <a:xfrm>
            <a:off x="5322288" y="5035999"/>
            <a:ext cx="5739412" cy="408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2400" i="1" dirty="0">
                <a:latin typeface="Poppins SemiBold" panose="02000000000000000000" pitchFamily="2" charset="0"/>
                <a:ea typeface="Linux Libertine" panose="02000503000000000000" pitchFamily="2" charset="0"/>
                <a:cs typeface="Poppins SemiBold" panose="02000000000000000000" pitchFamily="2" charset="0"/>
              </a:rPr>
              <a:t>October 2020</a:t>
            </a:r>
            <a:endParaRPr lang="ru-RU" sz="3200" i="1" dirty="0">
              <a:latin typeface="Linux Libertine" panose="02000503000000000000" pitchFamily="2" charset="0"/>
              <a:ea typeface="Linux Libertine" panose="02000503000000000000" pitchFamily="2" charset="0"/>
              <a:cs typeface="Linux Libertine" panose="02000503000000000000" pitchFamily="2" charset="0"/>
            </a:endParaRPr>
          </a:p>
        </p:txBody>
      </p:sp>
    </p:spTree>
    <p:extLst>
      <p:ext uri="{BB962C8B-B14F-4D97-AF65-F5344CB8AC3E}">
        <p14:creationId xmlns:p14="http://schemas.microsoft.com/office/powerpoint/2010/main" val="395334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Группа 19"/>
          <p:cNvGrpSpPr/>
          <p:nvPr/>
        </p:nvGrpSpPr>
        <p:grpSpPr>
          <a:xfrm>
            <a:off x="5623976" y="652613"/>
            <a:ext cx="1371600" cy="1371600"/>
            <a:chOff x="571169" y="1087922"/>
            <a:chExt cx="647651" cy="645711"/>
          </a:xfrm>
        </p:grpSpPr>
        <p:sp>
          <p:nvSpPr>
            <p:cNvPr id="4" name="Прямоугольник 3"/>
            <p:cNvSpPr/>
            <p:nvPr/>
          </p:nvSpPr>
          <p:spPr>
            <a:xfrm>
              <a:off x="571169" y="1087922"/>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704470" y="1219283"/>
              <a:ext cx="514350" cy="514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971605" y="1385181"/>
              <a:ext cx="189381" cy="217339"/>
            </a:xfrm>
            <a:prstGeom prst="rect">
              <a:avLst/>
            </a:prstGeom>
          </p:spPr>
          <p:txBody>
            <a:bodyPr wrap="none">
              <a:spAutoFit/>
            </a:bodyPr>
            <a:lstStyle/>
            <a:p>
              <a:pPr algn="r"/>
              <a:r>
                <a:rPr lang="en-US" sz="3600" baseline="30000" dirty="0">
                  <a:solidFill>
                    <a:schemeClr val="bg1"/>
                  </a:solidFill>
                  <a:latin typeface="FontAwesome" pitchFamily="2" charset="0"/>
                </a:rPr>
                <a:t> a</a:t>
              </a:r>
              <a:endParaRPr lang="en-US" sz="3600" baseline="30000" dirty="0">
                <a:solidFill>
                  <a:schemeClr val="bg1"/>
                </a:solidFill>
                <a:latin typeface="Pe-icon-7-stroke" pitchFamily="2" charset="0"/>
              </a:endParaRPr>
            </a:p>
          </p:txBody>
        </p:sp>
      </p:grpSp>
      <p:sp>
        <p:nvSpPr>
          <p:cNvPr id="32" name="Заголовок 1"/>
          <p:cNvSpPr txBox="1">
            <a:spLocks/>
          </p:cNvSpPr>
          <p:nvPr/>
        </p:nvSpPr>
        <p:spPr>
          <a:xfrm>
            <a:off x="921178" y="1577665"/>
            <a:ext cx="4881562" cy="21704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STEP 1</a:t>
            </a:r>
          </a:p>
          <a:p>
            <a:r>
              <a:rPr lang="en-US" sz="4000"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WHO </a:t>
            </a:r>
          </a:p>
          <a:p>
            <a:r>
              <a:rPr lang="en-US" sz="4000"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YOU ARE </a:t>
            </a:r>
            <a:endParaRPr lang="en-US" sz="4000" spc="100" dirty="0">
              <a:solidFill>
                <a:schemeClr val="bg1"/>
              </a:solidFill>
              <a:latin typeface="Nixie"/>
              <a:ea typeface="Lato" panose="020F0502020204030203" pitchFamily="34" charset="0"/>
              <a:cs typeface="Poppins SemiBold" panose="02000000000000000000" pitchFamily="2" charset="0"/>
            </a:endParaRPr>
          </a:p>
          <a:p>
            <a:endParaRPr lang="ru-RU" sz="4000" b="1" spc="100" dirty="0">
              <a:solidFill>
                <a:schemeClr val="bg1"/>
              </a:solidFill>
              <a:latin typeface="Nixie"/>
              <a:ea typeface="Lato" panose="020F0502020204030203" pitchFamily="34" charset="0"/>
              <a:cs typeface="Poppins SemiBold" panose="02000000000000000000" pitchFamily="2" charset="0"/>
            </a:endParaRPr>
          </a:p>
        </p:txBody>
      </p:sp>
      <p:sp>
        <p:nvSpPr>
          <p:cNvPr id="33" name="Подзаголовок 2"/>
          <p:cNvSpPr txBox="1">
            <a:spLocks/>
          </p:cNvSpPr>
          <p:nvPr/>
        </p:nvSpPr>
        <p:spPr>
          <a:xfrm>
            <a:off x="921178" y="123123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bg1"/>
                </a:solidFill>
                <a:latin typeface="Poppins SemiBold" panose="02000000000000000000" pitchFamily="2" charset="0"/>
                <a:ea typeface="Linux Libertine" panose="02000503000000000000" pitchFamily="2" charset="0"/>
                <a:cs typeface="Poppins SemiBold" panose="02000000000000000000" pitchFamily="2" charset="0"/>
              </a:rPr>
              <a:t># INTRO TO ELEVATOR PITCHES</a:t>
            </a:r>
          </a:p>
        </p:txBody>
      </p:sp>
      <p:sp>
        <p:nvSpPr>
          <p:cNvPr id="35" name="Подзаголовок 2"/>
          <p:cNvSpPr txBox="1">
            <a:spLocks/>
          </p:cNvSpPr>
          <p:nvPr/>
        </p:nvSpPr>
        <p:spPr>
          <a:xfrm>
            <a:off x="921178" y="3528070"/>
            <a:ext cx="2701486" cy="1539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600" dirty="0">
                <a:solidFill>
                  <a:schemeClr val="bg1"/>
                </a:solidFill>
                <a:latin typeface="Poppins SemiBold" panose="02000000000000000000" pitchFamily="2" charset="0"/>
                <a:ea typeface="Karla" pitchFamily="2" charset="0"/>
                <a:cs typeface="Poppins SemiBold" panose="02000000000000000000" pitchFamily="2" charset="0"/>
              </a:rPr>
              <a:t>One or two sentence intro to kick off your elevator pitch and introduce the listener to who you are</a:t>
            </a:r>
          </a:p>
        </p:txBody>
      </p:sp>
      <p:pic>
        <p:nvPicPr>
          <p:cNvPr id="8" name="Picture 7">
            <a:extLst>
              <a:ext uri="{FF2B5EF4-FFF2-40B4-BE49-F238E27FC236}">
                <a16:creationId xmlns:a16="http://schemas.microsoft.com/office/drawing/2014/main" id="{C862318B-65B0-470C-AC62-D791A6343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26183"/>
            <a:ext cx="2404720" cy="2031818"/>
          </a:xfrm>
          <a:prstGeom prst="rect">
            <a:avLst/>
          </a:prstGeom>
        </p:spPr>
      </p:pic>
      <p:pic>
        <p:nvPicPr>
          <p:cNvPr id="18" name="Picture 17">
            <a:extLst>
              <a:ext uri="{FF2B5EF4-FFF2-40B4-BE49-F238E27FC236}">
                <a16:creationId xmlns:a16="http://schemas.microsoft.com/office/drawing/2014/main" id="{16800512-91EB-497C-8A13-57844CB7D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3871" y="4826183"/>
            <a:ext cx="2404720" cy="2031818"/>
          </a:xfrm>
          <a:prstGeom prst="rect">
            <a:avLst/>
          </a:prstGeom>
        </p:spPr>
      </p:pic>
      <p:sp>
        <p:nvSpPr>
          <p:cNvPr id="19" name="Подзаголовок 2">
            <a:extLst>
              <a:ext uri="{FF2B5EF4-FFF2-40B4-BE49-F238E27FC236}">
                <a16:creationId xmlns:a16="http://schemas.microsoft.com/office/drawing/2014/main" id="{22387E37-BC5D-430D-B0DA-17C46B709E6B}"/>
              </a:ext>
            </a:extLst>
          </p:cNvPr>
          <p:cNvSpPr txBox="1">
            <a:spLocks/>
          </p:cNvSpPr>
          <p:nvPr/>
        </p:nvSpPr>
        <p:spPr>
          <a:xfrm>
            <a:off x="7197668" y="652613"/>
            <a:ext cx="4133819" cy="1371600"/>
          </a:xfrm>
          <a:prstGeom prst="rect">
            <a:avLst/>
          </a:prstGeom>
          <a:ln>
            <a:solidFill>
              <a:schemeClr val="bg1">
                <a:lumMod val="5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2000" b="1" dirty="0">
                <a:latin typeface="Poppins" panose="02000000000000000000" pitchFamily="2" charset="0"/>
                <a:ea typeface="Karla" pitchFamily="2" charset="0"/>
                <a:cs typeface="Poppins" panose="02000000000000000000" pitchFamily="2" charset="0"/>
              </a:rPr>
              <a:t>KEEP IT SHORT AND SWEET</a:t>
            </a:r>
          </a:p>
          <a:p>
            <a:pPr marL="0" indent="0" algn="ctr">
              <a:lnSpc>
                <a:spcPts val="1800"/>
              </a:lnSpc>
              <a:spcBef>
                <a:spcPts val="1200"/>
              </a:spcBef>
              <a:buNone/>
            </a:pPr>
            <a:r>
              <a:rPr lang="en-US" sz="1400" b="1" dirty="0">
                <a:latin typeface="Poppins" panose="02000000000000000000" pitchFamily="2" charset="0"/>
                <a:ea typeface="Karla" pitchFamily="2" charset="0"/>
                <a:cs typeface="Poppins" panose="02000000000000000000" pitchFamily="2" charset="0"/>
              </a:rPr>
              <a:t>This should be a maximum 10-15 seconds </a:t>
            </a:r>
          </a:p>
        </p:txBody>
      </p:sp>
      <p:sp>
        <p:nvSpPr>
          <p:cNvPr id="26" name="Подзаголовок 2">
            <a:extLst>
              <a:ext uri="{FF2B5EF4-FFF2-40B4-BE49-F238E27FC236}">
                <a16:creationId xmlns:a16="http://schemas.microsoft.com/office/drawing/2014/main" id="{B4507C24-B9B6-42E9-BD5F-466A4910CA2E}"/>
              </a:ext>
            </a:extLst>
          </p:cNvPr>
          <p:cNvSpPr txBox="1">
            <a:spLocks/>
          </p:cNvSpPr>
          <p:nvPr/>
        </p:nvSpPr>
        <p:spPr>
          <a:xfrm>
            <a:off x="5623976" y="4646973"/>
            <a:ext cx="5707511" cy="2012968"/>
          </a:xfrm>
          <a:prstGeom prst="rect">
            <a:avLst/>
          </a:prstGeom>
          <a:ln>
            <a:solidFill>
              <a:schemeClr val="bg1">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Ex 1: Hi, my name is Dylan, and I am a Ph.D. Candidate at Harvard studying education policy and economics. I’m an ex-management consultant that cares about using data and economic theory to impact positive social change.</a:t>
            </a:r>
          </a:p>
          <a:p>
            <a:pPr>
              <a:lnSpc>
                <a:spcPts val="15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Ex 2: Community college students are often frustrated, confused or intimated by the opaque process of transferring to a 4-year college. I’m passionate about solving this problem for all students, but particularly for first-generation, low income students with limited support and guidance. </a:t>
            </a:r>
          </a:p>
        </p:txBody>
      </p:sp>
      <p:sp>
        <p:nvSpPr>
          <p:cNvPr id="27" name="Текст 11">
            <a:extLst>
              <a:ext uri="{FF2B5EF4-FFF2-40B4-BE49-F238E27FC236}">
                <a16:creationId xmlns:a16="http://schemas.microsoft.com/office/drawing/2014/main" id="{543727CF-0814-4105-8822-4426857B8901}"/>
              </a:ext>
            </a:extLst>
          </p:cNvPr>
          <p:cNvSpPr txBox="1">
            <a:spLocks/>
          </p:cNvSpPr>
          <p:nvPr/>
        </p:nvSpPr>
        <p:spPr>
          <a:xfrm>
            <a:off x="5623976" y="4149727"/>
            <a:ext cx="2420110" cy="3362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accent1">
                    <a:lumMod val="75000"/>
                  </a:schemeClr>
                </a:solidFill>
                <a:latin typeface="Poppins SemiBold" panose="02000000000000000000" pitchFamily="2" charset="0"/>
                <a:cs typeface="Poppins SemiBold" panose="02000000000000000000" pitchFamily="2" charset="0"/>
              </a:rPr>
              <a:t>Examples </a:t>
            </a:r>
          </a:p>
        </p:txBody>
      </p:sp>
      <p:cxnSp>
        <p:nvCxnSpPr>
          <p:cNvPr id="29" name="Прямая соединительная линия 32">
            <a:extLst>
              <a:ext uri="{FF2B5EF4-FFF2-40B4-BE49-F238E27FC236}">
                <a16:creationId xmlns:a16="http://schemas.microsoft.com/office/drawing/2014/main" id="{FB747D18-C4BF-4797-8D87-526201E8995A}"/>
              </a:ext>
            </a:extLst>
          </p:cNvPr>
          <p:cNvCxnSpPr>
            <a:cxnSpLocks/>
          </p:cNvCxnSpPr>
          <p:nvPr/>
        </p:nvCxnSpPr>
        <p:spPr>
          <a:xfrm>
            <a:off x="5623976" y="4519646"/>
            <a:ext cx="5707511"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Группа 19">
            <a:extLst>
              <a:ext uri="{FF2B5EF4-FFF2-40B4-BE49-F238E27FC236}">
                <a16:creationId xmlns:a16="http://schemas.microsoft.com/office/drawing/2014/main" id="{7DD1FB96-7716-413B-88CB-2322C90F94AF}"/>
              </a:ext>
            </a:extLst>
          </p:cNvPr>
          <p:cNvGrpSpPr/>
          <p:nvPr/>
        </p:nvGrpSpPr>
        <p:grpSpPr>
          <a:xfrm>
            <a:off x="5623976" y="2570329"/>
            <a:ext cx="1371600" cy="1371600"/>
            <a:chOff x="571169" y="1087922"/>
            <a:chExt cx="647651" cy="645711"/>
          </a:xfrm>
        </p:grpSpPr>
        <p:sp>
          <p:nvSpPr>
            <p:cNvPr id="31" name="Прямоугольник 3">
              <a:extLst>
                <a:ext uri="{FF2B5EF4-FFF2-40B4-BE49-F238E27FC236}">
                  <a16:creationId xmlns:a16="http://schemas.microsoft.com/office/drawing/2014/main" id="{52669CCC-1794-4078-AC41-EBE574C1B4B2}"/>
                </a:ext>
              </a:extLst>
            </p:cNvPr>
            <p:cNvSpPr/>
            <p:nvPr/>
          </p:nvSpPr>
          <p:spPr>
            <a:xfrm>
              <a:off x="571169" y="1087922"/>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Прямоугольник 4">
              <a:extLst>
                <a:ext uri="{FF2B5EF4-FFF2-40B4-BE49-F238E27FC236}">
                  <a16:creationId xmlns:a16="http://schemas.microsoft.com/office/drawing/2014/main" id="{5A3EC224-8158-4F37-B731-D4F9AE67B6CB}"/>
                </a:ext>
              </a:extLst>
            </p:cNvPr>
            <p:cNvSpPr/>
            <p:nvPr/>
          </p:nvSpPr>
          <p:spPr>
            <a:xfrm>
              <a:off x="704470" y="1219283"/>
              <a:ext cx="514350" cy="514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Прямоугольник 5">
              <a:extLst>
                <a:ext uri="{FF2B5EF4-FFF2-40B4-BE49-F238E27FC236}">
                  <a16:creationId xmlns:a16="http://schemas.microsoft.com/office/drawing/2014/main" id="{403469ED-B3AC-4949-B44F-93BEA045F6AD}"/>
                </a:ext>
              </a:extLst>
            </p:cNvPr>
            <p:cNvSpPr/>
            <p:nvPr/>
          </p:nvSpPr>
          <p:spPr>
            <a:xfrm>
              <a:off x="964794" y="1385181"/>
              <a:ext cx="196193" cy="217339"/>
            </a:xfrm>
            <a:prstGeom prst="rect">
              <a:avLst/>
            </a:prstGeom>
          </p:spPr>
          <p:txBody>
            <a:bodyPr wrap="none">
              <a:spAutoFit/>
            </a:bodyPr>
            <a:lstStyle/>
            <a:p>
              <a:pPr algn="r"/>
              <a:r>
                <a:rPr lang="en-US" sz="3600" baseline="30000" dirty="0">
                  <a:solidFill>
                    <a:schemeClr val="bg1"/>
                  </a:solidFill>
                  <a:latin typeface="FontAwesome" pitchFamily="2" charset="0"/>
                </a:rPr>
                <a:t> b</a:t>
              </a:r>
              <a:endParaRPr lang="en-US" sz="3600" baseline="30000" dirty="0">
                <a:solidFill>
                  <a:schemeClr val="bg1"/>
                </a:solidFill>
                <a:latin typeface="Pe-icon-7-stroke" pitchFamily="2" charset="0"/>
              </a:endParaRPr>
            </a:p>
          </p:txBody>
        </p:sp>
      </p:grpSp>
      <p:sp>
        <p:nvSpPr>
          <p:cNvPr id="40" name="Подзаголовок 2">
            <a:extLst>
              <a:ext uri="{FF2B5EF4-FFF2-40B4-BE49-F238E27FC236}">
                <a16:creationId xmlns:a16="http://schemas.microsoft.com/office/drawing/2014/main" id="{6653991C-C262-45F2-B2C1-A8311505C17E}"/>
              </a:ext>
            </a:extLst>
          </p:cNvPr>
          <p:cNvSpPr txBox="1">
            <a:spLocks/>
          </p:cNvSpPr>
          <p:nvPr/>
        </p:nvSpPr>
        <p:spPr>
          <a:xfrm>
            <a:off x="7197668" y="2574611"/>
            <a:ext cx="4133819" cy="1371600"/>
          </a:xfrm>
          <a:prstGeom prst="rect">
            <a:avLst/>
          </a:prstGeom>
          <a:ln>
            <a:solidFill>
              <a:schemeClr val="bg1">
                <a:lumMod val="5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2000" b="1" dirty="0">
                <a:latin typeface="Poppins" panose="02000000000000000000" pitchFamily="2" charset="0"/>
                <a:ea typeface="Karla" pitchFamily="2" charset="0"/>
                <a:cs typeface="Poppins" panose="02000000000000000000" pitchFamily="2" charset="0"/>
              </a:rPr>
              <a:t>PRIORITIZE &amp; MAKE IT COUNT</a:t>
            </a:r>
          </a:p>
          <a:p>
            <a:pPr marL="0" indent="0" algn="ctr">
              <a:lnSpc>
                <a:spcPts val="1800"/>
              </a:lnSpc>
              <a:spcBef>
                <a:spcPts val="1200"/>
              </a:spcBef>
              <a:buNone/>
            </a:pPr>
            <a:r>
              <a:rPr lang="en-US" sz="1400" b="1" dirty="0">
                <a:latin typeface="Poppins" panose="02000000000000000000" pitchFamily="2" charset="0"/>
                <a:ea typeface="Karla" pitchFamily="2" charset="0"/>
                <a:cs typeface="Poppins" panose="02000000000000000000" pitchFamily="2" charset="0"/>
              </a:rPr>
              <a:t>What do you most want the listener to remember about you? This is the “hook” of your pitch. </a:t>
            </a:r>
          </a:p>
        </p:txBody>
      </p:sp>
      <p:sp>
        <p:nvSpPr>
          <p:cNvPr id="2" name="Speech Bubble: Rectangle with Corners Rounded 1">
            <a:extLst>
              <a:ext uri="{FF2B5EF4-FFF2-40B4-BE49-F238E27FC236}">
                <a16:creationId xmlns:a16="http://schemas.microsoft.com/office/drawing/2014/main" id="{01961EAF-21C0-4D28-ACA5-2B5715CB541D}"/>
              </a:ext>
            </a:extLst>
          </p:cNvPr>
          <p:cNvSpPr/>
          <p:nvPr/>
        </p:nvSpPr>
        <p:spPr>
          <a:xfrm>
            <a:off x="7683991" y="90095"/>
            <a:ext cx="3985977" cy="703189"/>
          </a:xfrm>
          <a:prstGeom prst="wedgeRoundRectCallout">
            <a:avLst>
              <a:gd name="adj1" fmla="val -20309"/>
              <a:gd name="adj2" fmla="val 7353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t>Remember to smile and show enthusiasm </a:t>
            </a:r>
          </a:p>
        </p:txBody>
      </p:sp>
      <p:sp>
        <p:nvSpPr>
          <p:cNvPr id="23" name="Speech Bubble: Rectangle with Corners Rounded 22">
            <a:extLst>
              <a:ext uri="{FF2B5EF4-FFF2-40B4-BE49-F238E27FC236}">
                <a16:creationId xmlns:a16="http://schemas.microsoft.com/office/drawing/2014/main" id="{E2E9A077-0B21-459A-944F-F8A78BFB5764}"/>
              </a:ext>
            </a:extLst>
          </p:cNvPr>
          <p:cNvSpPr/>
          <p:nvPr/>
        </p:nvSpPr>
        <p:spPr>
          <a:xfrm>
            <a:off x="7683991" y="1933960"/>
            <a:ext cx="3985977" cy="703189"/>
          </a:xfrm>
          <a:prstGeom prst="wedgeRoundRectCallout">
            <a:avLst>
              <a:gd name="adj1" fmla="val -20309"/>
              <a:gd name="adj2" fmla="val 7353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t>This can be a statement or question that grabs your audiences attention </a:t>
            </a:r>
          </a:p>
        </p:txBody>
      </p:sp>
    </p:spTree>
    <p:extLst>
      <p:ext uri="{BB962C8B-B14F-4D97-AF65-F5344CB8AC3E}">
        <p14:creationId xmlns:p14="http://schemas.microsoft.com/office/powerpoint/2010/main" val="18569419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7" grpId="0"/>
      <p:bldP spid="40" grpId="0" animBg="1"/>
      <p:bldP spid="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p:cNvSpPr txBox="1">
            <a:spLocks/>
          </p:cNvSpPr>
          <p:nvPr/>
        </p:nvSpPr>
        <p:spPr>
          <a:xfrm>
            <a:off x="921178" y="1577665"/>
            <a:ext cx="4881562" cy="21704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STEP 2</a:t>
            </a:r>
          </a:p>
          <a:p>
            <a:r>
              <a:rPr lang="en-US"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WHAT </a:t>
            </a:r>
          </a:p>
          <a:p>
            <a:r>
              <a:rPr lang="en-US" sz="4000"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YOU DO </a:t>
            </a:r>
            <a:endParaRPr lang="en-US" sz="4000" spc="100" dirty="0">
              <a:solidFill>
                <a:schemeClr val="bg1"/>
              </a:solidFill>
              <a:latin typeface="Nixie"/>
              <a:ea typeface="Lato" panose="020F0502020204030203" pitchFamily="34" charset="0"/>
              <a:cs typeface="Poppins SemiBold" panose="02000000000000000000" pitchFamily="2" charset="0"/>
            </a:endParaRPr>
          </a:p>
          <a:p>
            <a:endParaRPr lang="ru-RU" sz="4000" b="1" spc="100" dirty="0">
              <a:solidFill>
                <a:schemeClr val="bg1"/>
              </a:solidFill>
              <a:latin typeface="Nixie"/>
              <a:ea typeface="Lato" panose="020F0502020204030203" pitchFamily="34" charset="0"/>
              <a:cs typeface="Poppins SemiBold" panose="02000000000000000000" pitchFamily="2" charset="0"/>
            </a:endParaRPr>
          </a:p>
        </p:txBody>
      </p:sp>
      <p:sp>
        <p:nvSpPr>
          <p:cNvPr id="35" name="Подзаголовок 2"/>
          <p:cNvSpPr txBox="1">
            <a:spLocks/>
          </p:cNvSpPr>
          <p:nvPr/>
        </p:nvSpPr>
        <p:spPr>
          <a:xfrm>
            <a:off x="921178" y="3528070"/>
            <a:ext cx="2701486" cy="1539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600" dirty="0">
                <a:solidFill>
                  <a:schemeClr val="bg1"/>
                </a:solidFill>
                <a:latin typeface="Poppins SemiBold" panose="02000000000000000000" pitchFamily="2" charset="0"/>
                <a:ea typeface="Karla" pitchFamily="2" charset="0"/>
                <a:cs typeface="Poppins SemiBold" panose="02000000000000000000" pitchFamily="2" charset="0"/>
              </a:rPr>
              <a:t>Now is not the time to list all your job responsibilities and what they entail. Use this stage to go beyond simply describing what you do and highlight the impact of it </a:t>
            </a:r>
          </a:p>
        </p:txBody>
      </p:sp>
      <p:sp>
        <p:nvSpPr>
          <p:cNvPr id="17" name="Подзаголовок 2">
            <a:extLst>
              <a:ext uri="{FF2B5EF4-FFF2-40B4-BE49-F238E27FC236}">
                <a16:creationId xmlns:a16="http://schemas.microsoft.com/office/drawing/2014/main" id="{D362CEF6-7F7D-473B-A351-B74610D89F1F}"/>
              </a:ext>
            </a:extLst>
          </p:cNvPr>
          <p:cNvSpPr txBox="1">
            <a:spLocks/>
          </p:cNvSpPr>
          <p:nvPr/>
        </p:nvSpPr>
        <p:spPr>
          <a:xfrm>
            <a:off x="921178" y="123123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bg1"/>
                </a:solidFill>
                <a:latin typeface="Poppins SemiBold" panose="02000000000000000000" pitchFamily="2" charset="0"/>
                <a:ea typeface="Linux Libertine" panose="02000503000000000000" pitchFamily="2" charset="0"/>
                <a:cs typeface="Poppins SemiBold" panose="02000000000000000000" pitchFamily="2" charset="0"/>
              </a:rPr>
              <a:t># INTRO TO ELEVATOR PITCHES</a:t>
            </a:r>
          </a:p>
        </p:txBody>
      </p:sp>
      <p:pic>
        <p:nvPicPr>
          <p:cNvPr id="3" name="Picture 2">
            <a:extLst>
              <a:ext uri="{FF2B5EF4-FFF2-40B4-BE49-F238E27FC236}">
                <a16:creationId xmlns:a16="http://schemas.microsoft.com/office/drawing/2014/main" id="{B4FB0394-4A39-4DFE-82BB-1DCBC8C80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3922"/>
            <a:ext cx="2251785" cy="1539233"/>
          </a:xfrm>
          <a:prstGeom prst="rect">
            <a:avLst/>
          </a:prstGeom>
        </p:spPr>
      </p:pic>
      <p:pic>
        <p:nvPicPr>
          <p:cNvPr id="19" name="Picture 18">
            <a:extLst>
              <a:ext uri="{FF2B5EF4-FFF2-40B4-BE49-F238E27FC236}">
                <a16:creationId xmlns:a16="http://schemas.microsoft.com/office/drawing/2014/main" id="{2A1FC4FB-2478-4162-8F96-3DD00C4186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1785" y="5333922"/>
            <a:ext cx="2302233" cy="1539233"/>
          </a:xfrm>
          <a:prstGeom prst="rect">
            <a:avLst/>
          </a:prstGeom>
        </p:spPr>
      </p:pic>
      <p:grpSp>
        <p:nvGrpSpPr>
          <p:cNvPr id="20" name="Группа 19">
            <a:extLst>
              <a:ext uri="{FF2B5EF4-FFF2-40B4-BE49-F238E27FC236}">
                <a16:creationId xmlns:a16="http://schemas.microsoft.com/office/drawing/2014/main" id="{55F7FCC2-62BC-457C-A2B6-836BC2CD825E}"/>
              </a:ext>
            </a:extLst>
          </p:cNvPr>
          <p:cNvGrpSpPr/>
          <p:nvPr/>
        </p:nvGrpSpPr>
        <p:grpSpPr>
          <a:xfrm>
            <a:off x="5623976" y="805013"/>
            <a:ext cx="1371600" cy="1371600"/>
            <a:chOff x="571169" y="1087922"/>
            <a:chExt cx="647651" cy="645711"/>
          </a:xfrm>
        </p:grpSpPr>
        <p:sp>
          <p:nvSpPr>
            <p:cNvPr id="21" name="Прямоугольник 3">
              <a:extLst>
                <a:ext uri="{FF2B5EF4-FFF2-40B4-BE49-F238E27FC236}">
                  <a16:creationId xmlns:a16="http://schemas.microsoft.com/office/drawing/2014/main" id="{35DF52A3-B67A-4EBB-862E-AF041E25429E}"/>
                </a:ext>
              </a:extLst>
            </p:cNvPr>
            <p:cNvSpPr/>
            <p:nvPr/>
          </p:nvSpPr>
          <p:spPr>
            <a:xfrm>
              <a:off x="571169" y="1087922"/>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Прямоугольник 4">
              <a:extLst>
                <a:ext uri="{FF2B5EF4-FFF2-40B4-BE49-F238E27FC236}">
                  <a16:creationId xmlns:a16="http://schemas.microsoft.com/office/drawing/2014/main" id="{79DE29F1-4280-4815-8920-7333E1BB350A}"/>
                </a:ext>
              </a:extLst>
            </p:cNvPr>
            <p:cNvSpPr/>
            <p:nvPr/>
          </p:nvSpPr>
          <p:spPr>
            <a:xfrm>
              <a:off x="704470" y="1219283"/>
              <a:ext cx="514350" cy="514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рямоугольник 5">
              <a:extLst>
                <a:ext uri="{FF2B5EF4-FFF2-40B4-BE49-F238E27FC236}">
                  <a16:creationId xmlns:a16="http://schemas.microsoft.com/office/drawing/2014/main" id="{EB5B2BCA-50AC-438A-97EE-0A14B06B4505}"/>
                </a:ext>
              </a:extLst>
            </p:cNvPr>
            <p:cNvSpPr/>
            <p:nvPr/>
          </p:nvSpPr>
          <p:spPr>
            <a:xfrm>
              <a:off x="971605" y="1385181"/>
              <a:ext cx="189381" cy="217339"/>
            </a:xfrm>
            <a:prstGeom prst="rect">
              <a:avLst/>
            </a:prstGeom>
          </p:spPr>
          <p:txBody>
            <a:bodyPr wrap="none">
              <a:spAutoFit/>
            </a:bodyPr>
            <a:lstStyle/>
            <a:p>
              <a:pPr algn="r"/>
              <a:r>
                <a:rPr lang="en-US" sz="3600" baseline="30000" dirty="0">
                  <a:solidFill>
                    <a:schemeClr val="bg1"/>
                  </a:solidFill>
                  <a:latin typeface="FontAwesome" pitchFamily="2" charset="0"/>
                </a:rPr>
                <a:t> a</a:t>
              </a:r>
              <a:endParaRPr lang="en-US" sz="3600" baseline="30000" dirty="0">
                <a:solidFill>
                  <a:schemeClr val="bg1"/>
                </a:solidFill>
                <a:latin typeface="Pe-icon-7-stroke" pitchFamily="2" charset="0"/>
              </a:endParaRPr>
            </a:p>
          </p:txBody>
        </p:sp>
      </p:grpSp>
      <p:sp>
        <p:nvSpPr>
          <p:cNvPr id="25" name="Подзаголовок 2">
            <a:extLst>
              <a:ext uri="{FF2B5EF4-FFF2-40B4-BE49-F238E27FC236}">
                <a16:creationId xmlns:a16="http://schemas.microsoft.com/office/drawing/2014/main" id="{138476ED-FFE9-478F-8859-494EE2EAE591}"/>
              </a:ext>
            </a:extLst>
          </p:cNvPr>
          <p:cNvSpPr txBox="1">
            <a:spLocks/>
          </p:cNvSpPr>
          <p:nvPr/>
        </p:nvSpPr>
        <p:spPr>
          <a:xfrm>
            <a:off x="7197668" y="805013"/>
            <a:ext cx="4133819" cy="1371600"/>
          </a:xfrm>
          <a:prstGeom prst="rect">
            <a:avLst/>
          </a:prstGeom>
          <a:ln>
            <a:solidFill>
              <a:schemeClr val="bg1">
                <a:lumMod val="5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2000" b="1" dirty="0">
                <a:latin typeface="Poppins" panose="02000000000000000000" pitchFamily="2" charset="0"/>
                <a:ea typeface="Karla" pitchFamily="2" charset="0"/>
                <a:cs typeface="Poppins" panose="02000000000000000000" pitchFamily="2" charset="0"/>
              </a:rPr>
              <a:t>WHAT’S YOUR IMPACT THROUGH WHAT YOU DO </a:t>
            </a:r>
          </a:p>
          <a:p>
            <a:pPr marL="0" indent="0" algn="ctr">
              <a:lnSpc>
                <a:spcPts val="1800"/>
              </a:lnSpc>
              <a:spcBef>
                <a:spcPts val="1200"/>
              </a:spcBef>
              <a:buNone/>
            </a:pPr>
            <a:r>
              <a:rPr lang="en-US" sz="1400" b="1" dirty="0">
                <a:latin typeface="Poppins" panose="02000000000000000000" pitchFamily="2" charset="0"/>
                <a:ea typeface="Karla" pitchFamily="2" charset="0"/>
                <a:cs typeface="Poppins" panose="02000000000000000000" pitchFamily="2" charset="0"/>
              </a:rPr>
              <a:t>Think of this as your “tag line” </a:t>
            </a:r>
          </a:p>
        </p:txBody>
      </p:sp>
      <p:grpSp>
        <p:nvGrpSpPr>
          <p:cNvPr id="29" name="Группа 19">
            <a:extLst>
              <a:ext uri="{FF2B5EF4-FFF2-40B4-BE49-F238E27FC236}">
                <a16:creationId xmlns:a16="http://schemas.microsoft.com/office/drawing/2014/main" id="{18D47739-E8BC-4EF4-981C-168E769062B4}"/>
              </a:ext>
            </a:extLst>
          </p:cNvPr>
          <p:cNvGrpSpPr/>
          <p:nvPr/>
        </p:nvGrpSpPr>
        <p:grpSpPr>
          <a:xfrm>
            <a:off x="5623976" y="2465077"/>
            <a:ext cx="1371600" cy="1371600"/>
            <a:chOff x="571169" y="1087922"/>
            <a:chExt cx="647651" cy="645711"/>
          </a:xfrm>
        </p:grpSpPr>
        <p:sp>
          <p:nvSpPr>
            <p:cNvPr id="30" name="Прямоугольник 3">
              <a:extLst>
                <a:ext uri="{FF2B5EF4-FFF2-40B4-BE49-F238E27FC236}">
                  <a16:creationId xmlns:a16="http://schemas.microsoft.com/office/drawing/2014/main" id="{2C82CDE7-9D6A-4945-BBBC-6B255214678D}"/>
                </a:ext>
              </a:extLst>
            </p:cNvPr>
            <p:cNvSpPr/>
            <p:nvPr/>
          </p:nvSpPr>
          <p:spPr>
            <a:xfrm>
              <a:off x="571169" y="1087922"/>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Прямоугольник 4">
              <a:extLst>
                <a:ext uri="{FF2B5EF4-FFF2-40B4-BE49-F238E27FC236}">
                  <a16:creationId xmlns:a16="http://schemas.microsoft.com/office/drawing/2014/main" id="{81296D3C-E934-4566-B826-096E5C6ADE39}"/>
                </a:ext>
              </a:extLst>
            </p:cNvPr>
            <p:cNvSpPr/>
            <p:nvPr/>
          </p:nvSpPr>
          <p:spPr>
            <a:xfrm>
              <a:off x="704470" y="1219283"/>
              <a:ext cx="514350" cy="514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Прямоугольник 5">
              <a:extLst>
                <a:ext uri="{FF2B5EF4-FFF2-40B4-BE49-F238E27FC236}">
                  <a16:creationId xmlns:a16="http://schemas.microsoft.com/office/drawing/2014/main" id="{4D081559-EB3E-4BC5-8782-E4F6BD912104}"/>
                </a:ext>
              </a:extLst>
            </p:cNvPr>
            <p:cNvSpPr/>
            <p:nvPr/>
          </p:nvSpPr>
          <p:spPr>
            <a:xfrm>
              <a:off x="964794" y="1385181"/>
              <a:ext cx="196193" cy="217339"/>
            </a:xfrm>
            <a:prstGeom prst="rect">
              <a:avLst/>
            </a:prstGeom>
          </p:spPr>
          <p:txBody>
            <a:bodyPr wrap="none">
              <a:spAutoFit/>
            </a:bodyPr>
            <a:lstStyle/>
            <a:p>
              <a:pPr algn="r"/>
              <a:r>
                <a:rPr lang="en-US" sz="3600" baseline="30000" dirty="0">
                  <a:solidFill>
                    <a:schemeClr val="bg1"/>
                  </a:solidFill>
                  <a:latin typeface="FontAwesome" pitchFamily="2" charset="0"/>
                </a:rPr>
                <a:t> b</a:t>
              </a:r>
              <a:endParaRPr lang="en-US" sz="3600" baseline="30000" dirty="0">
                <a:solidFill>
                  <a:schemeClr val="bg1"/>
                </a:solidFill>
                <a:latin typeface="Pe-icon-7-stroke" pitchFamily="2" charset="0"/>
              </a:endParaRPr>
            </a:p>
          </p:txBody>
        </p:sp>
      </p:grpSp>
      <p:sp>
        <p:nvSpPr>
          <p:cNvPr id="34" name="Подзаголовок 2">
            <a:extLst>
              <a:ext uri="{FF2B5EF4-FFF2-40B4-BE49-F238E27FC236}">
                <a16:creationId xmlns:a16="http://schemas.microsoft.com/office/drawing/2014/main" id="{075FA775-3AC7-4269-BD67-990346D754B9}"/>
              </a:ext>
            </a:extLst>
          </p:cNvPr>
          <p:cNvSpPr txBox="1">
            <a:spLocks/>
          </p:cNvSpPr>
          <p:nvPr/>
        </p:nvSpPr>
        <p:spPr>
          <a:xfrm>
            <a:off x="7197668" y="2469359"/>
            <a:ext cx="4133819" cy="1371600"/>
          </a:xfrm>
          <a:prstGeom prst="rect">
            <a:avLst/>
          </a:prstGeom>
          <a:ln>
            <a:solidFill>
              <a:schemeClr val="bg1">
                <a:lumMod val="5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2000" b="1" dirty="0">
                <a:latin typeface="Poppins" panose="02000000000000000000" pitchFamily="2" charset="0"/>
                <a:ea typeface="Karla" pitchFamily="2" charset="0"/>
                <a:cs typeface="Poppins" panose="02000000000000000000" pitchFamily="2" charset="0"/>
              </a:rPr>
              <a:t>CONVEY YOUR VALUE ADD</a:t>
            </a:r>
          </a:p>
          <a:p>
            <a:pPr marL="0" indent="0" algn="ctr">
              <a:lnSpc>
                <a:spcPts val="1800"/>
              </a:lnSpc>
              <a:spcBef>
                <a:spcPts val="1200"/>
              </a:spcBef>
              <a:buNone/>
            </a:pPr>
            <a:r>
              <a:rPr lang="en-US" sz="1400" b="1" dirty="0">
                <a:latin typeface="Poppins" panose="02000000000000000000" pitchFamily="2" charset="0"/>
                <a:ea typeface="Karla" pitchFamily="2" charset="0"/>
                <a:cs typeface="Poppins" panose="02000000000000000000" pitchFamily="2" charset="0"/>
              </a:rPr>
              <a:t>Your descriptions of what you do should help your listener learn how you can add value </a:t>
            </a:r>
          </a:p>
        </p:txBody>
      </p:sp>
      <p:sp>
        <p:nvSpPr>
          <p:cNvPr id="22" name="Подзаголовок 2">
            <a:extLst>
              <a:ext uri="{FF2B5EF4-FFF2-40B4-BE49-F238E27FC236}">
                <a16:creationId xmlns:a16="http://schemas.microsoft.com/office/drawing/2014/main" id="{668AE92F-C2F9-4E33-A7FB-9671E75616F1}"/>
              </a:ext>
            </a:extLst>
          </p:cNvPr>
          <p:cNvSpPr txBox="1">
            <a:spLocks/>
          </p:cNvSpPr>
          <p:nvPr/>
        </p:nvSpPr>
        <p:spPr>
          <a:xfrm>
            <a:off x="5623976" y="4646972"/>
            <a:ext cx="5752979" cy="2127669"/>
          </a:xfrm>
          <a:prstGeom prst="rect">
            <a:avLst/>
          </a:prstGeom>
          <a:ln>
            <a:solidFill>
              <a:schemeClr val="bg1">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Ex 1: “I use advanced statistical techniques to answer challenging educational policy questions that lack a clear consensus or robust causal evidence. My research questions are informed by my passion for economics and my belief that education is a gateway to a more prosperous future.” </a:t>
            </a:r>
          </a:p>
          <a:p>
            <a:pPr>
              <a:lnSpc>
                <a:spcPts val="15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Ex 2: “I created an app to tackle this problem. It is an advanced data aggregation and analytics platform that generates academic plans and trackers tailored to a student’s strengths and weaknesses to aid them in earning a bachelor’s degree via the community college route.” </a:t>
            </a:r>
          </a:p>
        </p:txBody>
      </p:sp>
      <p:sp>
        <p:nvSpPr>
          <p:cNvPr id="36" name="Текст 11">
            <a:extLst>
              <a:ext uri="{FF2B5EF4-FFF2-40B4-BE49-F238E27FC236}">
                <a16:creationId xmlns:a16="http://schemas.microsoft.com/office/drawing/2014/main" id="{772D11E3-234F-4A2D-B86D-CBEE52305422}"/>
              </a:ext>
            </a:extLst>
          </p:cNvPr>
          <p:cNvSpPr txBox="1">
            <a:spLocks/>
          </p:cNvSpPr>
          <p:nvPr/>
        </p:nvSpPr>
        <p:spPr>
          <a:xfrm>
            <a:off x="5623976" y="4149727"/>
            <a:ext cx="2420110" cy="3362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accent1">
                    <a:lumMod val="75000"/>
                  </a:schemeClr>
                </a:solidFill>
                <a:latin typeface="Poppins SemiBold" panose="02000000000000000000" pitchFamily="2" charset="0"/>
                <a:cs typeface="Poppins SemiBold" panose="02000000000000000000" pitchFamily="2" charset="0"/>
              </a:rPr>
              <a:t>Examples </a:t>
            </a:r>
          </a:p>
        </p:txBody>
      </p:sp>
      <p:cxnSp>
        <p:nvCxnSpPr>
          <p:cNvPr id="37" name="Прямая соединительная линия 32">
            <a:extLst>
              <a:ext uri="{FF2B5EF4-FFF2-40B4-BE49-F238E27FC236}">
                <a16:creationId xmlns:a16="http://schemas.microsoft.com/office/drawing/2014/main" id="{F61570D0-6984-4C4A-919B-B528CEC00A5D}"/>
              </a:ext>
            </a:extLst>
          </p:cNvPr>
          <p:cNvCxnSpPr>
            <a:cxnSpLocks/>
          </p:cNvCxnSpPr>
          <p:nvPr/>
        </p:nvCxnSpPr>
        <p:spPr>
          <a:xfrm>
            <a:off x="5623976" y="4519646"/>
            <a:ext cx="5707511"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9216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22" grpId="0" animBg="1"/>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p:cNvSpPr txBox="1">
            <a:spLocks/>
          </p:cNvSpPr>
          <p:nvPr/>
        </p:nvSpPr>
        <p:spPr>
          <a:xfrm>
            <a:off x="921178" y="1577665"/>
            <a:ext cx="4881562" cy="21704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STEP 3</a:t>
            </a:r>
          </a:p>
          <a:p>
            <a:r>
              <a:rPr lang="en-US"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WHY YOU </a:t>
            </a:r>
          </a:p>
          <a:p>
            <a:r>
              <a:rPr lang="en-US" sz="4000"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ARE UNIQUE</a:t>
            </a:r>
            <a:endParaRPr lang="en-US" sz="4000" spc="100" dirty="0">
              <a:solidFill>
                <a:schemeClr val="bg1"/>
              </a:solidFill>
              <a:latin typeface="Nixie"/>
              <a:ea typeface="Lato" panose="020F0502020204030203" pitchFamily="34" charset="0"/>
              <a:cs typeface="Poppins SemiBold" panose="02000000000000000000" pitchFamily="2" charset="0"/>
            </a:endParaRPr>
          </a:p>
          <a:p>
            <a:endParaRPr lang="ru-RU" sz="4000" b="1" spc="100" dirty="0">
              <a:solidFill>
                <a:schemeClr val="bg1"/>
              </a:solidFill>
              <a:latin typeface="Nixie"/>
              <a:ea typeface="Lato" panose="020F0502020204030203" pitchFamily="34" charset="0"/>
              <a:cs typeface="Poppins SemiBold" panose="02000000000000000000" pitchFamily="2" charset="0"/>
            </a:endParaRPr>
          </a:p>
        </p:txBody>
      </p:sp>
      <p:sp>
        <p:nvSpPr>
          <p:cNvPr id="35" name="Подзаголовок 2"/>
          <p:cNvSpPr txBox="1">
            <a:spLocks/>
          </p:cNvSpPr>
          <p:nvPr/>
        </p:nvSpPr>
        <p:spPr>
          <a:xfrm>
            <a:off x="921178" y="3528070"/>
            <a:ext cx="2701486" cy="1539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600" dirty="0">
                <a:solidFill>
                  <a:schemeClr val="bg1"/>
                </a:solidFill>
                <a:latin typeface="Poppins SemiBold" panose="02000000000000000000" pitchFamily="2" charset="0"/>
                <a:ea typeface="Karla" pitchFamily="2" charset="0"/>
                <a:cs typeface="Poppins SemiBold" panose="02000000000000000000" pitchFamily="2" charset="0"/>
              </a:rPr>
              <a:t>This is your time to let your unique self shine. Give your listener an inside track to how your different and why it matters. </a:t>
            </a:r>
          </a:p>
        </p:txBody>
      </p:sp>
      <p:sp>
        <p:nvSpPr>
          <p:cNvPr id="17" name="Подзаголовок 2">
            <a:extLst>
              <a:ext uri="{FF2B5EF4-FFF2-40B4-BE49-F238E27FC236}">
                <a16:creationId xmlns:a16="http://schemas.microsoft.com/office/drawing/2014/main" id="{60076122-165A-415E-9064-67BC07C32E5F}"/>
              </a:ext>
            </a:extLst>
          </p:cNvPr>
          <p:cNvSpPr txBox="1">
            <a:spLocks/>
          </p:cNvSpPr>
          <p:nvPr/>
        </p:nvSpPr>
        <p:spPr>
          <a:xfrm>
            <a:off x="921178" y="123123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bg1"/>
                </a:solidFill>
                <a:latin typeface="Poppins SemiBold" panose="02000000000000000000" pitchFamily="2" charset="0"/>
                <a:ea typeface="Linux Libertine" panose="02000503000000000000" pitchFamily="2" charset="0"/>
                <a:cs typeface="Poppins SemiBold" panose="02000000000000000000" pitchFamily="2" charset="0"/>
              </a:rPr>
              <a:t># INTRO TO ELEVATOR PITCHES</a:t>
            </a:r>
          </a:p>
        </p:txBody>
      </p:sp>
      <p:pic>
        <p:nvPicPr>
          <p:cNvPr id="5" name="Picture 4">
            <a:extLst>
              <a:ext uri="{FF2B5EF4-FFF2-40B4-BE49-F238E27FC236}">
                <a16:creationId xmlns:a16="http://schemas.microsoft.com/office/drawing/2014/main" id="{31AD1C95-4D8B-4EBC-957B-6A870FBA51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0" y="5062470"/>
            <a:ext cx="1203168" cy="1804752"/>
          </a:xfrm>
          <a:prstGeom prst="rect">
            <a:avLst/>
          </a:prstGeom>
        </p:spPr>
      </p:pic>
      <p:pic>
        <p:nvPicPr>
          <p:cNvPr id="19" name="Picture 18">
            <a:extLst>
              <a:ext uri="{FF2B5EF4-FFF2-40B4-BE49-F238E27FC236}">
                <a16:creationId xmlns:a16="http://schemas.microsoft.com/office/drawing/2014/main" id="{0BFB5424-1FB6-4C20-BF93-3AF5D16E69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88" y="5062470"/>
            <a:ext cx="1203168" cy="1804752"/>
          </a:xfrm>
          <a:prstGeom prst="rect">
            <a:avLst/>
          </a:prstGeom>
        </p:spPr>
      </p:pic>
      <p:pic>
        <p:nvPicPr>
          <p:cNvPr id="20" name="Picture 19">
            <a:extLst>
              <a:ext uri="{FF2B5EF4-FFF2-40B4-BE49-F238E27FC236}">
                <a16:creationId xmlns:a16="http://schemas.microsoft.com/office/drawing/2014/main" id="{9F897AEC-B653-442E-A541-B5315D3AE1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4665" y="5062470"/>
            <a:ext cx="1203168" cy="1804752"/>
          </a:xfrm>
          <a:prstGeom prst="rect">
            <a:avLst/>
          </a:prstGeom>
        </p:spPr>
      </p:pic>
      <p:pic>
        <p:nvPicPr>
          <p:cNvPr id="21" name="Picture 20">
            <a:extLst>
              <a:ext uri="{FF2B5EF4-FFF2-40B4-BE49-F238E27FC236}">
                <a16:creationId xmlns:a16="http://schemas.microsoft.com/office/drawing/2014/main" id="{F8372BA7-367E-428B-BD76-EDB600172A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1959" y="5062470"/>
            <a:ext cx="1203168" cy="1804752"/>
          </a:xfrm>
          <a:prstGeom prst="rect">
            <a:avLst/>
          </a:prstGeom>
        </p:spPr>
      </p:pic>
      <p:grpSp>
        <p:nvGrpSpPr>
          <p:cNvPr id="23" name="Группа 19">
            <a:extLst>
              <a:ext uri="{FF2B5EF4-FFF2-40B4-BE49-F238E27FC236}">
                <a16:creationId xmlns:a16="http://schemas.microsoft.com/office/drawing/2014/main" id="{20CA9602-4E8A-4E14-B03C-980E2D063650}"/>
              </a:ext>
            </a:extLst>
          </p:cNvPr>
          <p:cNvGrpSpPr/>
          <p:nvPr/>
        </p:nvGrpSpPr>
        <p:grpSpPr>
          <a:xfrm>
            <a:off x="5623976" y="805013"/>
            <a:ext cx="1371600" cy="1371600"/>
            <a:chOff x="571169" y="1087922"/>
            <a:chExt cx="647651" cy="645711"/>
          </a:xfrm>
        </p:grpSpPr>
        <p:sp>
          <p:nvSpPr>
            <p:cNvPr id="24" name="Прямоугольник 3">
              <a:extLst>
                <a:ext uri="{FF2B5EF4-FFF2-40B4-BE49-F238E27FC236}">
                  <a16:creationId xmlns:a16="http://schemas.microsoft.com/office/drawing/2014/main" id="{5303C52D-BABE-4AA7-BBA3-22686FBD6D1D}"/>
                </a:ext>
              </a:extLst>
            </p:cNvPr>
            <p:cNvSpPr/>
            <p:nvPr/>
          </p:nvSpPr>
          <p:spPr>
            <a:xfrm>
              <a:off x="571169" y="1087922"/>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рямоугольник 4">
              <a:extLst>
                <a:ext uri="{FF2B5EF4-FFF2-40B4-BE49-F238E27FC236}">
                  <a16:creationId xmlns:a16="http://schemas.microsoft.com/office/drawing/2014/main" id="{C05EF51C-95AB-4AC7-B2AB-85F18A5921C0}"/>
                </a:ext>
              </a:extLst>
            </p:cNvPr>
            <p:cNvSpPr/>
            <p:nvPr/>
          </p:nvSpPr>
          <p:spPr>
            <a:xfrm>
              <a:off x="704470" y="1219283"/>
              <a:ext cx="514350" cy="514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рямоугольник 5">
              <a:extLst>
                <a:ext uri="{FF2B5EF4-FFF2-40B4-BE49-F238E27FC236}">
                  <a16:creationId xmlns:a16="http://schemas.microsoft.com/office/drawing/2014/main" id="{1004A383-8D60-487C-B8B3-E31B093F2300}"/>
                </a:ext>
              </a:extLst>
            </p:cNvPr>
            <p:cNvSpPr/>
            <p:nvPr/>
          </p:nvSpPr>
          <p:spPr>
            <a:xfrm>
              <a:off x="971605" y="1385181"/>
              <a:ext cx="189381" cy="217339"/>
            </a:xfrm>
            <a:prstGeom prst="rect">
              <a:avLst/>
            </a:prstGeom>
          </p:spPr>
          <p:txBody>
            <a:bodyPr wrap="none">
              <a:spAutoFit/>
            </a:bodyPr>
            <a:lstStyle/>
            <a:p>
              <a:pPr algn="r"/>
              <a:r>
                <a:rPr lang="en-US" sz="3600" baseline="30000" dirty="0">
                  <a:solidFill>
                    <a:schemeClr val="bg1"/>
                  </a:solidFill>
                  <a:latin typeface="FontAwesome" pitchFamily="2" charset="0"/>
                </a:rPr>
                <a:t> a</a:t>
              </a:r>
              <a:endParaRPr lang="en-US" sz="3600" baseline="30000" dirty="0">
                <a:solidFill>
                  <a:schemeClr val="bg1"/>
                </a:solidFill>
                <a:latin typeface="Pe-icon-7-stroke" pitchFamily="2" charset="0"/>
              </a:endParaRPr>
            </a:p>
          </p:txBody>
        </p:sp>
      </p:grpSp>
      <p:sp>
        <p:nvSpPr>
          <p:cNvPr id="27" name="Подзаголовок 2">
            <a:extLst>
              <a:ext uri="{FF2B5EF4-FFF2-40B4-BE49-F238E27FC236}">
                <a16:creationId xmlns:a16="http://schemas.microsoft.com/office/drawing/2014/main" id="{302AEC78-8AA4-41AB-862D-E7E6D556E507}"/>
              </a:ext>
            </a:extLst>
          </p:cNvPr>
          <p:cNvSpPr txBox="1">
            <a:spLocks/>
          </p:cNvSpPr>
          <p:nvPr/>
        </p:nvSpPr>
        <p:spPr>
          <a:xfrm>
            <a:off x="7197668" y="805013"/>
            <a:ext cx="4133819" cy="1371600"/>
          </a:xfrm>
          <a:prstGeom prst="rect">
            <a:avLst/>
          </a:prstGeom>
          <a:ln>
            <a:solidFill>
              <a:schemeClr val="bg1">
                <a:lumMod val="5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2000" b="1" dirty="0">
                <a:latin typeface="Poppins" panose="02000000000000000000" pitchFamily="2" charset="0"/>
                <a:ea typeface="Karla" pitchFamily="2" charset="0"/>
                <a:cs typeface="Poppins" panose="02000000000000000000" pitchFamily="2" charset="0"/>
              </a:rPr>
              <a:t>HOW ARE YOU DIFFERENT?</a:t>
            </a:r>
          </a:p>
          <a:p>
            <a:pPr marL="0" indent="0" algn="ctr">
              <a:lnSpc>
                <a:spcPts val="1800"/>
              </a:lnSpc>
              <a:spcBef>
                <a:spcPts val="1200"/>
              </a:spcBef>
              <a:buNone/>
            </a:pPr>
            <a:r>
              <a:rPr lang="en-US" sz="1400" b="1" dirty="0">
                <a:latin typeface="Poppins" panose="02000000000000000000" pitchFamily="2" charset="0"/>
                <a:ea typeface="Karla" pitchFamily="2" charset="0"/>
                <a:cs typeface="Poppins" panose="02000000000000000000" pitchFamily="2" charset="0"/>
              </a:rPr>
              <a:t>What unique skills, experiences and perspective do you bring to the organization or community? </a:t>
            </a:r>
          </a:p>
        </p:txBody>
      </p:sp>
      <p:grpSp>
        <p:nvGrpSpPr>
          <p:cNvPr id="33" name="Группа 19">
            <a:extLst>
              <a:ext uri="{FF2B5EF4-FFF2-40B4-BE49-F238E27FC236}">
                <a16:creationId xmlns:a16="http://schemas.microsoft.com/office/drawing/2014/main" id="{774F52A0-5CE3-4299-BB15-E7C7C65FC946}"/>
              </a:ext>
            </a:extLst>
          </p:cNvPr>
          <p:cNvGrpSpPr/>
          <p:nvPr/>
        </p:nvGrpSpPr>
        <p:grpSpPr>
          <a:xfrm>
            <a:off x="5623976" y="2465077"/>
            <a:ext cx="1371600" cy="1371600"/>
            <a:chOff x="571169" y="1087922"/>
            <a:chExt cx="647651" cy="645711"/>
          </a:xfrm>
        </p:grpSpPr>
        <p:sp>
          <p:nvSpPr>
            <p:cNvPr id="34" name="Прямоугольник 3">
              <a:extLst>
                <a:ext uri="{FF2B5EF4-FFF2-40B4-BE49-F238E27FC236}">
                  <a16:creationId xmlns:a16="http://schemas.microsoft.com/office/drawing/2014/main" id="{13DC69A6-D86E-41A4-B497-4F41EDF6F821}"/>
                </a:ext>
              </a:extLst>
            </p:cNvPr>
            <p:cNvSpPr/>
            <p:nvPr/>
          </p:nvSpPr>
          <p:spPr>
            <a:xfrm>
              <a:off x="571169" y="1087922"/>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Прямоугольник 4">
              <a:extLst>
                <a:ext uri="{FF2B5EF4-FFF2-40B4-BE49-F238E27FC236}">
                  <a16:creationId xmlns:a16="http://schemas.microsoft.com/office/drawing/2014/main" id="{436AC3D9-8F95-4F55-9C3C-5A995F5FE7C3}"/>
                </a:ext>
              </a:extLst>
            </p:cNvPr>
            <p:cNvSpPr/>
            <p:nvPr/>
          </p:nvSpPr>
          <p:spPr>
            <a:xfrm>
              <a:off x="704470" y="1219283"/>
              <a:ext cx="514350" cy="514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ик 5">
              <a:extLst>
                <a:ext uri="{FF2B5EF4-FFF2-40B4-BE49-F238E27FC236}">
                  <a16:creationId xmlns:a16="http://schemas.microsoft.com/office/drawing/2014/main" id="{D9799753-0968-4392-ADA7-85197DF5A745}"/>
                </a:ext>
              </a:extLst>
            </p:cNvPr>
            <p:cNvSpPr/>
            <p:nvPr/>
          </p:nvSpPr>
          <p:spPr>
            <a:xfrm>
              <a:off x="964794" y="1385181"/>
              <a:ext cx="196193" cy="217339"/>
            </a:xfrm>
            <a:prstGeom prst="rect">
              <a:avLst/>
            </a:prstGeom>
          </p:spPr>
          <p:txBody>
            <a:bodyPr wrap="none">
              <a:spAutoFit/>
            </a:bodyPr>
            <a:lstStyle/>
            <a:p>
              <a:pPr algn="r"/>
              <a:r>
                <a:rPr lang="en-US" sz="3600" baseline="30000" dirty="0">
                  <a:solidFill>
                    <a:schemeClr val="bg1"/>
                  </a:solidFill>
                  <a:latin typeface="FontAwesome" pitchFamily="2" charset="0"/>
                </a:rPr>
                <a:t> b</a:t>
              </a:r>
              <a:endParaRPr lang="en-US" sz="3600" baseline="30000" dirty="0">
                <a:solidFill>
                  <a:schemeClr val="bg1"/>
                </a:solidFill>
                <a:latin typeface="Pe-icon-7-stroke" pitchFamily="2" charset="0"/>
              </a:endParaRPr>
            </a:p>
          </p:txBody>
        </p:sp>
      </p:grpSp>
      <p:sp>
        <p:nvSpPr>
          <p:cNvPr id="40" name="Подзаголовок 2">
            <a:extLst>
              <a:ext uri="{FF2B5EF4-FFF2-40B4-BE49-F238E27FC236}">
                <a16:creationId xmlns:a16="http://schemas.microsoft.com/office/drawing/2014/main" id="{8FFC4B18-6C44-4385-B49C-A955A80986CB}"/>
              </a:ext>
            </a:extLst>
          </p:cNvPr>
          <p:cNvSpPr txBox="1">
            <a:spLocks/>
          </p:cNvSpPr>
          <p:nvPr/>
        </p:nvSpPr>
        <p:spPr>
          <a:xfrm>
            <a:off x="7197668" y="2469359"/>
            <a:ext cx="4133819" cy="1371600"/>
          </a:xfrm>
          <a:prstGeom prst="rect">
            <a:avLst/>
          </a:prstGeom>
          <a:ln>
            <a:solidFill>
              <a:schemeClr val="bg1">
                <a:lumMod val="5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2000" b="1" dirty="0">
                <a:latin typeface="Poppins" panose="02000000000000000000" pitchFamily="2" charset="0"/>
                <a:ea typeface="Karla" pitchFamily="2" charset="0"/>
                <a:cs typeface="Poppins" panose="02000000000000000000" pitchFamily="2" charset="0"/>
              </a:rPr>
              <a:t>HOW ARE YOU BETTER?</a:t>
            </a:r>
          </a:p>
          <a:p>
            <a:pPr marL="0" indent="0" algn="ctr">
              <a:lnSpc>
                <a:spcPts val="1800"/>
              </a:lnSpc>
              <a:spcBef>
                <a:spcPts val="1200"/>
              </a:spcBef>
              <a:buNone/>
            </a:pPr>
            <a:r>
              <a:rPr lang="en-US" sz="1400" b="1" dirty="0">
                <a:latin typeface="Poppins" panose="02000000000000000000" pitchFamily="2" charset="0"/>
                <a:ea typeface="Karla" pitchFamily="2" charset="0"/>
                <a:cs typeface="Poppins" panose="02000000000000000000" pitchFamily="2" charset="0"/>
              </a:rPr>
              <a:t>What benefits do you bring to the organization or community that others may not? </a:t>
            </a:r>
          </a:p>
        </p:txBody>
      </p:sp>
      <p:sp>
        <p:nvSpPr>
          <p:cNvPr id="22" name="Подзаголовок 2">
            <a:extLst>
              <a:ext uri="{FF2B5EF4-FFF2-40B4-BE49-F238E27FC236}">
                <a16:creationId xmlns:a16="http://schemas.microsoft.com/office/drawing/2014/main" id="{B30D9E6E-DF21-4830-AEE0-9986CBB99155}"/>
              </a:ext>
            </a:extLst>
          </p:cNvPr>
          <p:cNvSpPr txBox="1">
            <a:spLocks/>
          </p:cNvSpPr>
          <p:nvPr/>
        </p:nvSpPr>
        <p:spPr>
          <a:xfrm>
            <a:off x="5623976" y="4646972"/>
            <a:ext cx="5752979" cy="2127669"/>
          </a:xfrm>
          <a:prstGeom prst="rect">
            <a:avLst/>
          </a:prstGeom>
          <a:ln>
            <a:solidFill>
              <a:schemeClr val="bg1">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Ex 1: “My unique set of analytical skills developed during my time in academics is complemented by a suite of social and communications skills sharpened from my time as a management consultant. In a world that increasingly values data analytics and team based skills, I have both.” </a:t>
            </a:r>
          </a:p>
          <a:p>
            <a:pPr>
              <a:lnSpc>
                <a:spcPts val="15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Ex 2: “My platform is the first of its kind and will be licensed to high schools and community colleges in California for $10 per year. This will alleviate the burden placed on academic counselors and provide cost effective support at nationally competitive pricing for low-income, first gen students.” </a:t>
            </a:r>
          </a:p>
        </p:txBody>
      </p:sp>
      <p:sp>
        <p:nvSpPr>
          <p:cNvPr id="30" name="Текст 11">
            <a:extLst>
              <a:ext uri="{FF2B5EF4-FFF2-40B4-BE49-F238E27FC236}">
                <a16:creationId xmlns:a16="http://schemas.microsoft.com/office/drawing/2014/main" id="{27F62B35-23E9-4BD3-8BEF-29E2109C592C}"/>
              </a:ext>
            </a:extLst>
          </p:cNvPr>
          <p:cNvSpPr txBox="1">
            <a:spLocks/>
          </p:cNvSpPr>
          <p:nvPr/>
        </p:nvSpPr>
        <p:spPr>
          <a:xfrm>
            <a:off x="5623976" y="4149727"/>
            <a:ext cx="2420110" cy="3362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accent1">
                    <a:lumMod val="75000"/>
                  </a:schemeClr>
                </a:solidFill>
                <a:latin typeface="Poppins SemiBold" panose="02000000000000000000" pitchFamily="2" charset="0"/>
                <a:cs typeface="Poppins SemiBold" panose="02000000000000000000" pitchFamily="2" charset="0"/>
              </a:rPr>
              <a:t>Examples </a:t>
            </a:r>
          </a:p>
        </p:txBody>
      </p:sp>
      <p:cxnSp>
        <p:nvCxnSpPr>
          <p:cNvPr id="38" name="Прямая соединительная линия 32">
            <a:extLst>
              <a:ext uri="{FF2B5EF4-FFF2-40B4-BE49-F238E27FC236}">
                <a16:creationId xmlns:a16="http://schemas.microsoft.com/office/drawing/2014/main" id="{9FD13CB2-6AF1-4F3B-9AB2-78019310E924}"/>
              </a:ext>
            </a:extLst>
          </p:cNvPr>
          <p:cNvCxnSpPr>
            <a:cxnSpLocks/>
          </p:cNvCxnSpPr>
          <p:nvPr/>
        </p:nvCxnSpPr>
        <p:spPr>
          <a:xfrm>
            <a:off x="5623976" y="4519646"/>
            <a:ext cx="5707511"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7741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0" grpId="0" animBg="1"/>
      <p:bldP spid="2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p:cNvSpPr txBox="1">
            <a:spLocks/>
          </p:cNvSpPr>
          <p:nvPr/>
        </p:nvSpPr>
        <p:spPr>
          <a:xfrm>
            <a:off x="921178" y="1577665"/>
            <a:ext cx="4881562" cy="21704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STEP 4</a:t>
            </a:r>
          </a:p>
          <a:p>
            <a:r>
              <a:rPr lang="en-US"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WHAT’S </a:t>
            </a:r>
          </a:p>
          <a:p>
            <a:r>
              <a:rPr lang="en-US" sz="4000"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YOUR GOAL</a:t>
            </a:r>
            <a:endParaRPr lang="en-US" sz="4000" spc="100" dirty="0">
              <a:solidFill>
                <a:schemeClr val="bg1"/>
              </a:solidFill>
              <a:latin typeface="Nixie"/>
              <a:ea typeface="Lato" panose="020F0502020204030203" pitchFamily="34" charset="0"/>
              <a:cs typeface="Poppins SemiBold" panose="02000000000000000000" pitchFamily="2" charset="0"/>
            </a:endParaRPr>
          </a:p>
          <a:p>
            <a:endParaRPr lang="ru-RU" sz="4000" b="1" spc="100" dirty="0">
              <a:solidFill>
                <a:schemeClr val="bg1"/>
              </a:solidFill>
              <a:latin typeface="Nixie"/>
              <a:ea typeface="Lato" panose="020F0502020204030203" pitchFamily="34" charset="0"/>
              <a:cs typeface="Poppins SemiBold" panose="02000000000000000000" pitchFamily="2" charset="0"/>
            </a:endParaRPr>
          </a:p>
        </p:txBody>
      </p:sp>
      <p:sp>
        <p:nvSpPr>
          <p:cNvPr id="35" name="Подзаголовок 2"/>
          <p:cNvSpPr txBox="1">
            <a:spLocks/>
          </p:cNvSpPr>
          <p:nvPr/>
        </p:nvSpPr>
        <p:spPr>
          <a:xfrm>
            <a:off x="921178" y="3528070"/>
            <a:ext cx="2701486" cy="1539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600" dirty="0">
                <a:solidFill>
                  <a:schemeClr val="bg1"/>
                </a:solidFill>
                <a:latin typeface="Poppins SemiBold" panose="02000000000000000000" pitchFamily="2" charset="0"/>
                <a:ea typeface="Karla" pitchFamily="2" charset="0"/>
                <a:cs typeface="Poppins SemiBold" panose="02000000000000000000" pitchFamily="2" charset="0"/>
              </a:rPr>
              <a:t>This is the final stage. Now is the time to describe your immediate goals and make clear what you are asking of the listener. </a:t>
            </a:r>
          </a:p>
        </p:txBody>
      </p:sp>
      <p:sp>
        <p:nvSpPr>
          <p:cNvPr id="17" name="Подзаголовок 2">
            <a:extLst>
              <a:ext uri="{FF2B5EF4-FFF2-40B4-BE49-F238E27FC236}">
                <a16:creationId xmlns:a16="http://schemas.microsoft.com/office/drawing/2014/main" id="{60076122-165A-415E-9064-67BC07C32E5F}"/>
              </a:ext>
            </a:extLst>
          </p:cNvPr>
          <p:cNvSpPr txBox="1">
            <a:spLocks/>
          </p:cNvSpPr>
          <p:nvPr/>
        </p:nvSpPr>
        <p:spPr>
          <a:xfrm>
            <a:off x="921178" y="123123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bg1"/>
                </a:solidFill>
                <a:latin typeface="Poppins SemiBold" panose="02000000000000000000" pitchFamily="2" charset="0"/>
                <a:ea typeface="Linux Libertine" panose="02000503000000000000" pitchFamily="2" charset="0"/>
                <a:cs typeface="Poppins SemiBold" panose="02000000000000000000" pitchFamily="2" charset="0"/>
              </a:rPr>
              <a:t># INTRO TO ELEVATOR PITCHES</a:t>
            </a:r>
          </a:p>
        </p:txBody>
      </p:sp>
      <p:pic>
        <p:nvPicPr>
          <p:cNvPr id="5" name="Picture 4">
            <a:extLst>
              <a:ext uri="{FF2B5EF4-FFF2-40B4-BE49-F238E27FC236}">
                <a16:creationId xmlns:a16="http://schemas.microsoft.com/office/drawing/2014/main" id="{D342E02F-E56D-4CDE-B20A-68A4B38A2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 y="5208544"/>
            <a:ext cx="2274463" cy="1649456"/>
          </a:xfrm>
          <a:prstGeom prst="rect">
            <a:avLst/>
          </a:prstGeom>
        </p:spPr>
      </p:pic>
      <p:pic>
        <p:nvPicPr>
          <p:cNvPr id="20" name="Picture 19">
            <a:extLst>
              <a:ext uri="{FF2B5EF4-FFF2-40B4-BE49-F238E27FC236}">
                <a16:creationId xmlns:a16="http://schemas.microsoft.com/office/drawing/2014/main" id="{B7E5FF7C-F3D9-4B53-846E-78C50B2CC3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421" y="5208544"/>
            <a:ext cx="2274463" cy="1649456"/>
          </a:xfrm>
          <a:prstGeom prst="rect">
            <a:avLst/>
          </a:prstGeom>
        </p:spPr>
      </p:pic>
      <p:grpSp>
        <p:nvGrpSpPr>
          <p:cNvPr id="34" name="Группа 19">
            <a:extLst>
              <a:ext uri="{FF2B5EF4-FFF2-40B4-BE49-F238E27FC236}">
                <a16:creationId xmlns:a16="http://schemas.microsoft.com/office/drawing/2014/main" id="{FA20A507-CBE5-4793-B16D-44440A10A410}"/>
              </a:ext>
            </a:extLst>
          </p:cNvPr>
          <p:cNvGrpSpPr/>
          <p:nvPr/>
        </p:nvGrpSpPr>
        <p:grpSpPr>
          <a:xfrm>
            <a:off x="5623976" y="805013"/>
            <a:ext cx="1371600" cy="1371600"/>
            <a:chOff x="571169" y="1087922"/>
            <a:chExt cx="647651" cy="645711"/>
          </a:xfrm>
        </p:grpSpPr>
        <p:sp>
          <p:nvSpPr>
            <p:cNvPr id="36" name="Прямоугольник 3">
              <a:extLst>
                <a:ext uri="{FF2B5EF4-FFF2-40B4-BE49-F238E27FC236}">
                  <a16:creationId xmlns:a16="http://schemas.microsoft.com/office/drawing/2014/main" id="{277DB2A8-5922-410A-87B7-6DB94711C13D}"/>
                </a:ext>
              </a:extLst>
            </p:cNvPr>
            <p:cNvSpPr/>
            <p:nvPr/>
          </p:nvSpPr>
          <p:spPr>
            <a:xfrm>
              <a:off x="571169" y="1087922"/>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ик 4">
              <a:extLst>
                <a:ext uri="{FF2B5EF4-FFF2-40B4-BE49-F238E27FC236}">
                  <a16:creationId xmlns:a16="http://schemas.microsoft.com/office/drawing/2014/main" id="{8A339F6C-9AAF-46FF-A28A-3A0AED5D06FF}"/>
                </a:ext>
              </a:extLst>
            </p:cNvPr>
            <p:cNvSpPr/>
            <p:nvPr/>
          </p:nvSpPr>
          <p:spPr>
            <a:xfrm>
              <a:off x="704470" y="1219283"/>
              <a:ext cx="514350" cy="514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Прямоугольник 5">
              <a:extLst>
                <a:ext uri="{FF2B5EF4-FFF2-40B4-BE49-F238E27FC236}">
                  <a16:creationId xmlns:a16="http://schemas.microsoft.com/office/drawing/2014/main" id="{DEA276D8-B319-4605-8CE7-A16E20ABBBC0}"/>
                </a:ext>
              </a:extLst>
            </p:cNvPr>
            <p:cNvSpPr/>
            <p:nvPr/>
          </p:nvSpPr>
          <p:spPr>
            <a:xfrm>
              <a:off x="971605" y="1385181"/>
              <a:ext cx="189381" cy="217339"/>
            </a:xfrm>
            <a:prstGeom prst="rect">
              <a:avLst/>
            </a:prstGeom>
          </p:spPr>
          <p:txBody>
            <a:bodyPr wrap="none">
              <a:spAutoFit/>
            </a:bodyPr>
            <a:lstStyle/>
            <a:p>
              <a:pPr algn="r"/>
              <a:r>
                <a:rPr lang="en-US" sz="3600" baseline="30000" dirty="0">
                  <a:solidFill>
                    <a:schemeClr val="bg1"/>
                  </a:solidFill>
                  <a:latin typeface="FontAwesome" pitchFamily="2" charset="0"/>
                </a:rPr>
                <a:t> a</a:t>
              </a:r>
              <a:endParaRPr lang="en-US" sz="3600" baseline="30000" dirty="0">
                <a:solidFill>
                  <a:schemeClr val="bg1"/>
                </a:solidFill>
                <a:latin typeface="Pe-icon-7-stroke" pitchFamily="2" charset="0"/>
              </a:endParaRPr>
            </a:p>
          </p:txBody>
        </p:sp>
      </p:grpSp>
      <p:sp>
        <p:nvSpPr>
          <p:cNvPr id="41" name="Подзаголовок 2">
            <a:extLst>
              <a:ext uri="{FF2B5EF4-FFF2-40B4-BE49-F238E27FC236}">
                <a16:creationId xmlns:a16="http://schemas.microsoft.com/office/drawing/2014/main" id="{8C4214EC-ADBE-40BF-9991-A6A7639420F5}"/>
              </a:ext>
            </a:extLst>
          </p:cNvPr>
          <p:cNvSpPr txBox="1">
            <a:spLocks/>
          </p:cNvSpPr>
          <p:nvPr/>
        </p:nvSpPr>
        <p:spPr>
          <a:xfrm>
            <a:off x="7197668" y="805013"/>
            <a:ext cx="4133819" cy="1371600"/>
          </a:xfrm>
          <a:prstGeom prst="rect">
            <a:avLst/>
          </a:prstGeom>
          <a:ln>
            <a:solidFill>
              <a:schemeClr val="bg1">
                <a:lumMod val="5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2000" b="1" dirty="0">
                <a:latin typeface="Poppins" panose="02000000000000000000" pitchFamily="2" charset="0"/>
                <a:ea typeface="Karla" pitchFamily="2" charset="0"/>
                <a:cs typeface="Poppins" panose="02000000000000000000" pitchFamily="2" charset="0"/>
              </a:rPr>
              <a:t>GOALS ARE </a:t>
            </a:r>
            <a:r>
              <a:rPr lang="en-US" sz="2000" b="1" u="sng" dirty="0">
                <a:latin typeface="Poppins" panose="02000000000000000000" pitchFamily="2" charset="0"/>
                <a:ea typeface="Karla" pitchFamily="2" charset="0"/>
                <a:cs typeface="Poppins" panose="02000000000000000000" pitchFamily="2" charset="0"/>
              </a:rPr>
              <a:t>CONCRETE &amp; DEFINED  </a:t>
            </a:r>
            <a:endParaRPr lang="en-US" sz="1400" b="1" u="sng" dirty="0">
              <a:latin typeface="Poppins" panose="02000000000000000000" pitchFamily="2" charset="0"/>
              <a:ea typeface="Karla" pitchFamily="2" charset="0"/>
              <a:cs typeface="Poppins" panose="02000000000000000000" pitchFamily="2" charset="0"/>
            </a:endParaRPr>
          </a:p>
        </p:txBody>
      </p:sp>
      <p:grpSp>
        <p:nvGrpSpPr>
          <p:cNvPr id="48" name="Группа 19">
            <a:extLst>
              <a:ext uri="{FF2B5EF4-FFF2-40B4-BE49-F238E27FC236}">
                <a16:creationId xmlns:a16="http://schemas.microsoft.com/office/drawing/2014/main" id="{B3AEDEEE-F34A-4FC2-AA12-1125A6A06B93}"/>
              </a:ext>
            </a:extLst>
          </p:cNvPr>
          <p:cNvGrpSpPr/>
          <p:nvPr/>
        </p:nvGrpSpPr>
        <p:grpSpPr>
          <a:xfrm>
            <a:off x="5623976" y="2465077"/>
            <a:ext cx="1371600" cy="1371600"/>
            <a:chOff x="571169" y="1087922"/>
            <a:chExt cx="647651" cy="645711"/>
          </a:xfrm>
        </p:grpSpPr>
        <p:sp>
          <p:nvSpPr>
            <p:cNvPr id="51" name="Прямоугольник 3">
              <a:extLst>
                <a:ext uri="{FF2B5EF4-FFF2-40B4-BE49-F238E27FC236}">
                  <a16:creationId xmlns:a16="http://schemas.microsoft.com/office/drawing/2014/main" id="{E5A692AE-27E8-40D3-8E99-FB0CC1A98238}"/>
                </a:ext>
              </a:extLst>
            </p:cNvPr>
            <p:cNvSpPr/>
            <p:nvPr/>
          </p:nvSpPr>
          <p:spPr>
            <a:xfrm>
              <a:off x="571169" y="1087922"/>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2" name="Прямоугольник 4">
              <a:extLst>
                <a:ext uri="{FF2B5EF4-FFF2-40B4-BE49-F238E27FC236}">
                  <a16:creationId xmlns:a16="http://schemas.microsoft.com/office/drawing/2014/main" id="{A1453352-5F36-4E01-B8BB-BA5C03FC652A}"/>
                </a:ext>
              </a:extLst>
            </p:cNvPr>
            <p:cNvSpPr/>
            <p:nvPr/>
          </p:nvSpPr>
          <p:spPr>
            <a:xfrm>
              <a:off x="704470" y="1219283"/>
              <a:ext cx="514350" cy="514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Прямоугольник 5">
              <a:extLst>
                <a:ext uri="{FF2B5EF4-FFF2-40B4-BE49-F238E27FC236}">
                  <a16:creationId xmlns:a16="http://schemas.microsoft.com/office/drawing/2014/main" id="{40F104B5-466B-4F5A-BD49-526EBA3C1955}"/>
                </a:ext>
              </a:extLst>
            </p:cNvPr>
            <p:cNvSpPr/>
            <p:nvPr/>
          </p:nvSpPr>
          <p:spPr>
            <a:xfrm>
              <a:off x="964794" y="1385181"/>
              <a:ext cx="196193" cy="217339"/>
            </a:xfrm>
            <a:prstGeom prst="rect">
              <a:avLst/>
            </a:prstGeom>
          </p:spPr>
          <p:txBody>
            <a:bodyPr wrap="none">
              <a:spAutoFit/>
            </a:bodyPr>
            <a:lstStyle/>
            <a:p>
              <a:pPr algn="r"/>
              <a:r>
                <a:rPr lang="en-US" sz="3600" baseline="30000" dirty="0">
                  <a:solidFill>
                    <a:schemeClr val="bg1"/>
                  </a:solidFill>
                  <a:latin typeface="FontAwesome" pitchFamily="2" charset="0"/>
                </a:rPr>
                <a:t> b</a:t>
              </a:r>
              <a:endParaRPr lang="en-US" sz="3600" baseline="30000" dirty="0">
                <a:solidFill>
                  <a:schemeClr val="bg1"/>
                </a:solidFill>
                <a:latin typeface="Pe-icon-7-stroke" pitchFamily="2" charset="0"/>
              </a:endParaRPr>
            </a:p>
          </p:txBody>
        </p:sp>
      </p:grpSp>
      <p:sp>
        <p:nvSpPr>
          <p:cNvPr id="54" name="Подзаголовок 2">
            <a:extLst>
              <a:ext uri="{FF2B5EF4-FFF2-40B4-BE49-F238E27FC236}">
                <a16:creationId xmlns:a16="http://schemas.microsoft.com/office/drawing/2014/main" id="{93D479BC-491C-4466-9D8E-3708EC13419B}"/>
              </a:ext>
            </a:extLst>
          </p:cNvPr>
          <p:cNvSpPr txBox="1">
            <a:spLocks/>
          </p:cNvSpPr>
          <p:nvPr/>
        </p:nvSpPr>
        <p:spPr>
          <a:xfrm>
            <a:off x="7197668" y="2469359"/>
            <a:ext cx="4133819" cy="1371600"/>
          </a:xfrm>
          <a:prstGeom prst="rect">
            <a:avLst/>
          </a:prstGeom>
          <a:ln>
            <a:solidFill>
              <a:schemeClr val="bg1">
                <a:lumMod val="5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2000" b="1" dirty="0">
                <a:latin typeface="Poppins" panose="02000000000000000000" pitchFamily="2" charset="0"/>
                <a:ea typeface="Karla" pitchFamily="2" charset="0"/>
                <a:cs typeface="Poppins" panose="02000000000000000000" pitchFamily="2" charset="0"/>
              </a:rPr>
              <a:t>GOALS ARE </a:t>
            </a:r>
            <a:r>
              <a:rPr lang="en-US" sz="2000" b="1" u="sng" dirty="0">
                <a:latin typeface="Poppins" panose="02000000000000000000" pitchFamily="2" charset="0"/>
                <a:ea typeface="Karla" pitchFamily="2" charset="0"/>
                <a:cs typeface="Poppins" panose="02000000000000000000" pitchFamily="2" charset="0"/>
              </a:rPr>
              <a:t>REALISTIC</a:t>
            </a:r>
            <a:r>
              <a:rPr lang="en-US" sz="2000" b="1" dirty="0">
                <a:latin typeface="Poppins" panose="02000000000000000000" pitchFamily="2" charset="0"/>
                <a:ea typeface="Karla" pitchFamily="2" charset="0"/>
                <a:cs typeface="Poppins" panose="02000000000000000000" pitchFamily="2" charset="0"/>
              </a:rPr>
              <a:t>  </a:t>
            </a:r>
            <a:endParaRPr lang="en-US" sz="1400" b="1" dirty="0">
              <a:latin typeface="Poppins" panose="02000000000000000000" pitchFamily="2" charset="0"/>
              <a:ea typeface="Karla" pitchFamily="2" charset="0"/>
              <a:cs typeface="Poppins" panose="02000000000000000000" pitchFamily="2" charset="0"/>
            </a:endParaRPr>
          </a:p>
        </p:txBody>
      </p:sp>
      <p:sp>
        <p:nvSpPr>
          <p:cNvPr id="21" name="Подзаголовок 2">
            <a:extLst>
              <a:ext uri="{FF2B5EF4-FFF2-40B4-BE49-F238E27FC236}">
                <a16:creationId xmlns:a16="http://schemas.microsoft.com/office/drawing/2014/main" id="{AC76F115-8A0D-4E60-8B11-732B8CFF3F6D}"/>
              </a:ext>
            </a:extLst>
          </p:cNvPr>
          <p:cNvSpPr txBox="1">
            <a:spLocks/>
          </p:cNvSpPr>
          <p:nvPr/>
        </p:nvSpPr>
        <p:spPr>
          <a:xfrm>
            <a:off x="5623976" y="4646972"/>
            <a:ext cx="5752979" cy="2127669"/>
          </a:xfrm>
          <a:prstGeom prst="rect">
            <a:avLst/>
          </a:prstGeom>
          <a:ln>
            <a:solidFill>
              <a:schemeClr val="bg1">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Ex 1: “I read that your organization is involved in education policy research and provides strategic support to state and federal level education agencies. Can you tell me how someone with my experience may fit into your organization?” </a:t>
            </a:r>
          </a:p>
          <a:p>
            <a:pPr>
              <a:lnSpc>
                <a:spcPts val="15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Ex 2: “With 100+ community colleges and 1300 + California high schools, and no direct competitors, my app aims to capture 10% of high schools and 25% of community colleges as clients for a total revenue of $1M + per year. This is an opportunity for you to invest in an ed-tech start up at the ground-level while making 4-year institutions more accessible to all.” </a:t>
            </a:r>
          </a:p>
        </p:txBody>
      </p:sp>
      <p:sp>
        <p:nvSpPr>
          <p:cNvPr id="22" name="Текст 11">
            <a:extLst>
              <a:ext uri="{FF2B5EF4-FFF2-40B4-BE49-F238E27FC236}">
                <a16:creationId xmlns:a16="http://schemas.microsoft.com/office/drawing/2014/main" id="{85FF7665-7EC5-45BF-A2E8-150AFB41A28F}"/>
              </a:ext>
            </a:extLst>
          </p:cNvPr>
          <p:cNvSpPr txBox="1">
            <a:spLocks/>
          </p:cNvSpPr>
          <p:nvPr/>
        </p:nvSpPr>
        <p:spPr>
          <a:xfrm>
            <a:off x="5623976" y="4149727"/>
            <a:ext cx="2420110" cy="3362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accent1">
                    <a:lumMod val="75000"/>
                  </a:schemeClr>
                </a:solidFill>
                <a:latin typeface="Poppins SemiBold" panose="02000000000000000000" pitchFamily="2" charset="0"/>
                <a:cs typeface="Poppins SemiBold" panose="02000000000000000000" pitchFamily="2" charset="0"/>
              </a:rPr>
              <a:t>Examples </a:t>
            </a:r>
          </a:p>
        </p:txBody>
      </p:sp>
      <p:cxnSp>
        <p:nvCxnSpPr>
          <p:cNvPr id="23" name="Прямая соединительная линия 32">
            <a:extLst>
              <a:ext uri="{FF2B5EF4-FFF2-40B4-BE49-F238E27FC236}">
                <a16:creationId xmlns:a16="http://schemas.microsoft.com/office/drawing/2014/main" id="{81251608-97A8-46C1-B6D5-1926D2DCB184}"/>
              </a:ext>
            </a:extLst>
          </p:cNvPr>
          <p:cNvCxnSpPr>
            <a:cxnSpLocks/>
          </p:cNvCxnSpPr>
          <p:nvPr/>
        </p:nvCxnSpPr>
        <p:spPr>
          <a:xfrm>
            <a:off x="5623976" y="4519646"/>
            <a:ext cx="5707511"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6012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4" grpId="0" animBg="1"/>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6252084" y="2524196"/>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Текст 11"/>
          <p:cNvSpPr txBox="1">
            <a:spLocks/>
          </p:cNvSpPr>
          <p:nvPr/>
        </p:nvSpPr>
        <p:spPr>
          <a:xfrm>
            <a:off x="6273351" y="2691042"/>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02</a:t>
            </a:r>
          </a:p>
        </p:txBody>
      </p:sp>
      <p:sp>
        <p:nvSpPr>
          <p:cNvPr id="2" name="Прямоугольник 1"/>
          <p:cNvSpPr/>
          <p:nvPr/>
        </p:nvSpPr>
        <p:spPr>
          <a:xfrm>
            <a:off x="2330767" y="2524196"/>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p:cNvSpPr txBox="1">
            <a:spLocks/>
          </p:cNvSpPr>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WORKSHOP AGENDA </a:t>
            </a: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Текст 11"/>
          <p:cNvSpPr txBox="1">
            <a:spLocks/>
          </p:cNvSpPr>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MOTIVATION</a:t>
            </a:r>
          </a:p>
        </p:txBody>
      </p:sp>
      <p:sp>
        <p:nvSpPr>
          <p:cNvPr id="9" name="Текст 11"/>
          <p:cNvSpPr txBox="1">
            <a:spLocks/>
          </p:cNvSpPr>
          <p:nvPr/>
        </p:nvSpPr>
        <p:spPr>
          <a:xfrm>
            <a:off x="2366927" y="2691043"/>
            <a:ext cx="584787" cy="399952"/>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01</a:t>
            </a:r>
          </a:p>
        </p:txBody>
      </p:sp>
      <p:sp>
        <p:nvSpPr>
          <p:cNvPr id="16" name="Текст 11"/>
          <p:cNvSpPr txBox="1">
            <a:spLocks/>
          </p:cNvSpPr>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panose="02000000000000000000" pitchFamily="2" charset="0"/>
              </a:rPr>
              <a:t>INTRO TO ELEVATOR PITCHES </a:t>
            </a:r>
            <a:endParaRPr lang="en-US" sz="2000" b="1" dirty="0">
              <a:solidFill>
                <a:schemeClr val="bg1">
                  <a:lumMod val="65000"/>
                </a:schemeClr>
              </a:solidFill>
              <a:latin typeface="Poppins" panose="02000000000000000000" pitchFamily="2" charset="0"/>
              <a:cs typeface="Poppins" panose="02000000000000000000" pitchFamily="2" charset="0"/>
            </a:endParaRPr>
          </a:p>
        </p:txBody>
      </p:sp>
      <p:sp>
        <p:nvSpPr>
          <p:cNvPr id="28" name="Текст 11"/>
          <p:cNvSpPr txBox="1">
            <a:spLocks/>
          </p:cNvSpPr>
          <p:nvPr/>
        </p:nvSpPr>
        <p:spPr>
          <a:xfrm>
            <a:off x="3271499" y="4618438"/>
            <a:ext cx="2093655"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ELEVATOR PITCH TIPS  </a:t>
            </a:r>
          </a:p>
        </p:txBody>
      </p:sp>
      <p:sp>
        <p:nvSpPr>
          <p:cNvPr id="31" name="Прямоугольник 30"/>
          <p:cNvSpPr/>
          <p:nvPr/>
        </p:nvSpPr>
        <p:spPr>
          <a:xfrm>
            <a:off x="2392326" y="4283512"/>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11"/>
          <p:cNvSpPr txBox="1">
            <a:spLocks/>
          </p:cNvSpPr>
          <p:nvPr/>
        </p:nvSpPr>
        <p:spPr>
          <a:xfrm>
            <a:off x="2424226" y="4450358"/>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03</a:t>
            </a:r>
          </a:p>
        </p:txBody>
      </p:sp>
      <p:sp>
        <p:nvSpPr>
          <p:cNvPr id="24" name="Текст 11"/>
          <p:cNvSpPr txBox="1">
            <a:spLocks/>
          </p:cNvSpPr>
          <p:nvPr/>
        </p:nvSpPr>
        <p:spPr>
          <a:xfrm>
            <a:off x="7121691" y="4618438"/>
            <a:ext cx="3152609"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PRACTICE, PRACTICE, PRACTICE</a:t>
            </a:r>
          </a:p>
        </p:txBody>
      </p:sp>
      <p:sp>
        <p:nvSpPr>
          <p:cNvPr id="27" name="Прямоугольник 26"/>
          <p:cNvSpPr/>
          <p:nvPr/>
        </p:nvSpPr>
        <p:spPr>
          <a:xfrm>
            <a:off x="6294616" y="4283512"/>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Текст 11"/>
          <p:cNvSpPr txBox="1">
            <a:spLocks/>
          </p:cNvSpPr>
          <p:nvPr/>
        </p:nvSpPr>
        <p:spPr>
          <a:xfrm>
            <a:off x="6305250" y="4450358"/>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04</a:t>
            </a:r>
          </a:p>
        </p:txBody>
      </p:sp>
      <p:cxnSp>
        <p:nvCxnSpPr>
          <p:cNvPr id="33" name="Прямая соединительная линия 32"/>
          <p:cNvCxnSpPr/>
          <p:nvPr/>
        </p:nvCxnSpPr>
        <p:spPr>
          <a:xfrm>
            <a:off x="3324176" y="2691042"/>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a:spLocks/>
          </p:cNvSpPr>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b="1" i="1" dirty="0">
                <a:solidFill>
                  <a:schemeClr val="accent1">
                    <a:lumMod val="75000"/>
                  </a:schemeClr>
                </a:solidFill>
                <a:latin typeface="FontAwesome" pitchFamily="2" charset="0"/>
                <a:ea typeface="Linux Libertine" panose="02000503000000000000" pitchFamily="2" charset="0"/>
                <a:cs typeface="Linux Libertine" panose="02000503000000000000" pitchFamily="2" charset="0"/>
              </a:rPr>
              <a:t> </a:t>
            </a:r>
            <a:r>
              <a:rPr lang="en-US" sz="1600" b="1" i="1" dirty="0">
                <a:solidFill>
                  <a:schemeClr val="accent1">
                    <a:lumMod val="75000"/>
                  </a:schemeClr>
                </a:solidFill>
                <a:latin typeface="Adobe Caslon Pro" panose="0205050205050A020403" pitchFamily="18" charset="0"/>
                <a:ea typeface="Linux Libertine" panose="02000503000000000000" pitchFamily="2" charset="0"/>
                <a:cs typeface="Linux Libertine" panose="02000503000000000000" pitchFamily="2" charset="0"/>
              </a:rPr>
              <a:t>EFFECTIVE ELEVATOR PITCHES</a:t>
            </a: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5" name="Rectangle 24">
            <a:extLst>
              <a:ext uri="{FF2B5EF4-FFF2-40B4-BE49-F238E27FC236}">
                <a16:creationId xmlns:a16="http://schemas.microsoft.com/office/drawing/2014/main" id="{F34D5C33-B2ED-4154-AEB3-AD120D880BFF}"/>
              </a:ext>
            </a:extLst>
          </p:cNvPr>
          <p:cNvSpPr/>
          <p:nvPr/>
        </p:nvSpPr>
        <p:spPr>
          <a:xfrm>
            <a:off x="1495634" y="2188677"/>
            <a:ext cx="8694590"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82BD9BD-60A2-4C2A-8077-80D7CB4AD5CE}"/>
              </a:ext>
            </a:extLst>
          </p:cNvPr>
          <p:cNvSpPr/>
          <p:nvPr/>
        </p:nvSpPr>
        <p:spPr>
          <a:xfrm>
            <a:off x="5573409" y="4017601"/>
            <a:ext cx="4346456"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865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 grpId="0" animBg="1"/>
      <p:bldP spid="8" grpId="0"/>
      <p:bldP spid="9" grpId="0" animBg="1"/>
      <p:bldP spid="16" grpId="0"/>
      <p:bldP spid="28" grpId="0"/>
      <p:bldP spid="31" grpId="0" animBg="1"/>
      <p:bldP spid="30" grpId="0" animBg="1"/>
      <p:bldP spid="24" grpId="0"/>
      <p:bldP spid="27"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813361" y="2832638"/>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Avoid the nitty-gritty details (for now)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Too much detail may lose your audience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You have a short-time to make an impression and hook your audience, don’t linger</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Make it 60 seconds or less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This is not a hard and fast rule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Adjust to your audience as needed</a:t>
            </a:r>
          </a:p>
        </p:txBody>
      </p:sp>
      <p:sp>
        <p:nvSpPr>
          <p:cNvPr id="19" name="Прямоугольник 18"/>
          <p:cNvSpPr/>
          <p:nvPr/>
        </p:nvSpPr>
        <p:spPr>
          <a:xfrm>
            <a:off x="10848975" y="2756379"/>
            <a:ext cx="1341312" cy="1352550"/>
          </a:xfrm>
          <a:prstGeom prst="rect">
            <a:avLst/>
          </a:prstGeom>
          <a:solidFill>
            <a:srgbClr val="42C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20" name="Заголовок 1"/>
          <p:cNvSpPr txBox="1">
            <a:spLocks/>
          </p:cNvSpPr>
          <p:nvPr/>
        </p:nvSpPr>
        <p:spPr>
          <a:xfrm>
            <a:off x="9078850" y="3223104"/>
            <a:ext cx="4881562" cy="47148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Title</a:t>
            </a:r>
          </a:p>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here</a:t>
            </a:r>
            <a:endParaRPr lang="en-US" sz="1400" b="1" spc="100" dirty="0">
              <a:solidFill>
                <a:schemeClr val="bg1"/>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Подзаголовок 2"/>
          <p:cNvSpPr txBox="1">
            <a:spLocks/>
          </p:cNvSpPr>
          <p:nvPr/>
        </p:nvSpPr>
        <p:spPr>
          <a:xfrm>
            <a:off x="1003758" y="1233236"/>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 ELEVATOR PITCH TIPS</a:t>
            </a:r>
          </a:p>
          <a:p>
            <a:pPr marL="0" indent="0" algn="ctr">
              <a:lnSpc>
                <a:spcPts val="1800"/>
              </a:lnSpc>
              <a:spcBef>
                <a:spcPts val="1200"/>
              </a:spcBef>
              <a:buNone/>
            </a:pPr>
            <a:endPar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3" name="Заголовок 1">
            <a:extLst>
              <a:ext uri="{FF2B5EF4-FFF2-40B4-BE49-F238E27FC236}">
                <a16:creationId xmlns:a16="http://schemas.microsoft.com/office/drawing/2014/main" id="{E8FD134B-E301-4249-A874-F1A3557815CA}"/>
              </a:ext>
            </a:extLst>
          </p:cNvPr>
          <p:cNvSpPr txBox="1">
            <a:spLocks/>
          </p:cNvSpPr>
          <p:nvPr/>
        </p:nvSpPr>
        <p:spPr>
          <a:xfrm>
            <a:off x="540726" y="1548588"/>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TIP #1</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“Be Succinct”</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p:txBody>
      </p:sp>
      <p:pic>
        <p:nvPicPr>
          <p:cNvPr id="11" name="Picture Placeholder 10">
            <a:extLst>
              <a:ext uri="{FF2B5EF4-FFF2-40B4-BE49-F238E27FC236}">
                <a16:creationId xmlns:a16="http://schemas.microsoft.com/office/drawing/2014/main" id="{067DFA73-604B-4D64-9FD0-CBA5A13A6B7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3913" r="13913"/>
          <a:stretch>
            <a:fillRect/>
          </a:stretch>
        </p:blipFill>
        <p:spPr>
          <a:xfrm>
            <a:off x="4733241" y="-16429"/>
            <a:ext cx="7455071" cy="6888789"/>
          </a:xfrm>
        </p:spPr>
      </p:pic>
    </p:spTree>
    <p:extLst>
      <p:ext uri="{BB962C8B-B14F-4D97-AF65-F5344CB8AC3E}">
        <p14:creationId xmlns:p14="http://schemas.microsoft.com/office/powerpoint/2010/main" val="25103272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813361" y="2822535"/>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This is NOT a memorized monologue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Find the balance between ad lib and rote memorization</a:t>
            </a:r>
            <a:endParaRPr lang="en-US" sz="16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Make your audience feel SPECIAL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Yes, this is a targeted speech that follows a template…BUT allow yourself some freedom to let your unique personality show</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Remember you are having a conversation  </a:t>
            </a:r>
            <a:endParaRPr lang="en-US" sz="16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endParaRPr lang="en-US" sz="1600"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
        <p:nvSpPr>
          <p:cNvPr id="19" name="Прямоугольник 18"/>
          <p:cNvSpPr/>
          <p:nvPr/>
        </p:nvSpPr>
        <p:spPr>
          <a:xfrm>
            <a:off x="10848975" y="2756379"/>
            <a:ext cx="1341312" cy="1352550"/>
          </a:xfrm>
          <a:prstGeom prst="rect">
            <a:avLst/>
          </a:prstGeom>
          <a:solidFill>
            <a:srgbClr val="42C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20" name="Заголовок 1"/>
          <p:cNvSpPr txBox="1">
            <a:spLocks/>
          </p:cNvSpPr>
          <p:nvPr/>
        </p:nvSpPr>
        <p:spPr>
          <a:xfrm>
            <a:off x="9078850" y="3223104"/>
            <a:ext cx="4881562" cy="47148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Title</a:t>
            </a:r>
          </a:p>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here</a:t>
            </a:r>
            <a:endParaRPr lang="en-US" sz="1400" b="1" spc="100" dirty="0">
              <a:solidFill>
                <a:schemeClr val="bg1"/>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Подзаголовок 2"/>
          <p:cNvSpPr txBox="1">
            <a:spLocks/>
          </p:cNvSpPr>
          <p:nvPr/>
        </p:nvSpPr>
        <p:spPr>
          <a:xfrm>
            <a:off x="1003758" y="1223133"/>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 ELEVATOR PITCH TIPS</a:t>
            </a:r>
          </a:p>
          <a:p>
            <a:pPr marL="0" indent="0" algn="ctr">
              <a:lnSpc>
                <a:spcPts val="1800"/>
              </a:lnSpc>
              <a:spcBef>
                <a:spcPts val="1200"/>
              </a:spcBef>
              <a:buNone/>
            </a:pPr>
            <a:endPar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3" name="Заголовок 1">
            <a:extLst>
              <a:ext uri="{FF2B5EF4-FFF2-40B4-BE49-F238E27FC236}">
                <a16:creationId xmlns:a16="http://schemas.microsoft.com/office/drawing/2014/main" id="{E8FD134B-E301-4249-A874-F1A3557815CA}"/>
              </a:ext>
            </a:extLst>
          </p:cNvPr>
          <p:cNvSpPr txBox="1">
            <a:spLocks/>
          </p:cNvSpPr>
          <p:nvPr/>
        </p:nvSpPr>
        <p:spPr>
          <a:xfrm>
            <a:off x="540726" y="1538485"/>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TIP #2</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“Make it Authentic”</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p:txBody>
      </p:sp>
      <p:pic>
        <p:nvPicPr>
          <p:cNvPr id="11" name="Picture Placeholder 10">
            <a:extLst>
              <a:ext uri="{FF2B5EF4-FFF2-40B4-BE49-F238E27FC236}">
                <a16:creationId xmlns:a16="http://schemas.microsoft.com/office/drawing/2014/main" id="{067DFA73-604B-4D64-9FD0-CBA5A13A6B7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3913" r="13913"/>
          <a:stretch>
            <a:fillRect/>
          </a:stretch>
        </p:blipFill>
        <p:spPr/>
      </p:pic>
    </p:spTree>
    <p:extLst>
      <p:ext uri="{BB962C8B-B14F-4D97-AF65-F5344CB8AC3E}">
        <p14:creationId xmlns:p14="http://schemas.microsoft.com/office/powerpoint/2010/main" val="21757585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одзаголовок 2">
            <a:extLst>
              <a:ext uri="{FF2B5EF4-FFF2-40B4-BE49-F238E27FC236}">
                <a16:creationId xmlns:a16="http://schemas.microsoft.com/office/drawing/2014/main" id="{CCC0208E-EFEF-4A87-993C-CE51094DE659}"/>
              </a:ext>
            </a:extLst>
          </p:cNvPr>
          <p:cNvSpPr txBox="1">
            <a:spLocks/>
          </p:cNvSpPr>
          <p:nvPr/>
        </p:nvSpPr>
        <p:spPr>
          <a:xfrm>
            <a:off x="7502088" y="2721496"/>
            <a:ext cx="3874867" cy="25981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Good content and structure may not be enough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Your audience might be impressed by your credentials, experience and acumen but does your story MOVE them?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Create a spark. Hook your listener. Make an impact.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Excitement begets excitement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If you’re not excited, your listener probably won’t be either </a:t>
            </a:r>
          </a:p>
        </p:txBody>
      </p:sp>
      <p:sp>
        <p:nvSpPr>
          <p:cNvPr id="15" name="Прямоугольник 14"/>
          <p:cNvSpPr/>
          <p:nvPr/>
        </p:nvSpPr>
        <p:spPr>
          <a:xfrm>
            <a:off x="3766" y="2756693"/>
            <a:ext cx="1341312" cy="13525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8" name="Заголовок 1"/>
          <p:cNvSpPr txBox="1">
            <a:spLocks/>
          </p:cNvSpPr>
          <p:nvPr/>
        </p:nvSpPr>
        <p:spPr>
          <a:xfrm>
            <a:off x="6616675" y="1563008"/>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TIP #3</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“Be Passionate”</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13" name="Подзаголовок 2"/>
          <p:cNvSpPr txBox="1">
            <a:spLocks/>
          </p:cNvSpPr>
          <p:nvPr/>
        </p:nvSpPr>
        <p:spPr>
          <a:xfrm>
            <a:off x="7079707" y="1236627"/>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 ELEVATOR PITCH TIPS</a:t>
            </a:r>
          </a:p>
        </p:txBody>
      </p:sp>
      <p:pic>
        <p:nvPicPr>
          <p:cNvPr id="6" name="Picture Placeholder 5">
            <a:extLst>
              <a:ext uri="{FF2B5EF4-FFF2-40B4-BE49-F238E27FC236}">
                <a16:creationId xmlns:a16="http://schemas.microsoft.com/office/drawing/2014/main" id="{AF5F1438-FA00-492A-8180-1A53738B536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3913" r="13913"/>
          <a:stretch>
            <a:fillRect/>
          </a:stretch>
        </p:blipFill>
        <p:spPr/>
      </p:pic>
    </p:spTree>
    <p:extLst>
      <p:ext uri="{BB962C8B-B14F-4D97-AF65-F5344CB8AC3E}">
        <p14:creationId xmlns:p14="http://schemas.microsoft.com/office/powerpoint/2010/main" val="3904671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813361" y="2837690"/>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Hone your non-verbal communication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Hand gestures (e.g. “the box”, “pyramid hands”, “holding the ball”, “palms up/ palms down”)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Stances (e.g. “wide stance”)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Posture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Nerves</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Being nervous </a:t>
            </a:r>
            <a:r>
              <a:rPr lang="en-US" sz="1600" dirty="0">
                <a:solidFill>
                  <a:schemeClr val="bg1">
                    <a:lumMod val="50000"/>
                  </a:schemeClr>
                </a:solidFill>
                <a:latin typeface="Poppins" panose="02000000000000000000" pitchFamily="2" charset="0"/>
                <a:cs typeface="Poppins" panose="02000000000000000000" pitchFamily="2" charset="0"/>
                <a:sym typeface="Symbol" panose="05050102010706020507" pitchFamily="18" charset="2"/>
              </a:rPr>
              <a:t> lacking confidence </a:t>
            </a:r>
            <a:endParaRPr lang="en-US" sz="1600" dirty="0">
              <a:solidFill>
                <a:schemeClr val="bg1">
                  <a:lumMod val="50000"/>
                </a:schemeClr>
              </a:solidFill>
              <a:latin typeface="Poppins" panose="02000000000000000000" pitchFamily="2" charset="0"/>
              <a:cs typeface="Poppins" panose="02000000000000000000" pitchFamily="2" charset="0"/>
            </a:endParaRP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Public speaking can be tough, but practice can help overcome nerves </a:t>
            </a:r>
          </a:p>
        </p:txBody>
      </p:sp>
      <p:sp>
        <p:nvSpPr>
          <p:cNvPr id="19" name="Прямоугольник 18"/>
          <p:cNvSpPr/>
          <p:nvPr/>
        </p:nvSpPr>
        <p:spPr>
          <a:xfrm>
            <a:off x="10848975" y="2756379"/>
            <a:ext cx="1341312" cy="1352550"/>
          </a:xfrm>
          <a:prstGeom prst="rect">
            <a:avLst/>
          </a:prstGeom>
          <a:solidFill>
            <a:srgbClr val="42C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20" name="Заголовок 1"/>
          <p:cNvSpPr txBox="1">
            <a:spLocks/>
          </p:cNvSpPr>
          <p:nvPr/>
        </p:nvSpPr>
        <p:spPr>
          <a:xfrm>
            <a:off x="9078850" y="3223104"/>
            <a:ext cx="4881562" cy="47148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Title</a:t>
            </a:r>
          </a:p>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here</a:t>
            </a:r>
            <a:endParaRPr lang="en-US" sz="1400" b="1" spc="100" dirty="0">
              <a:solidFill>
                <a:schemeClr val="bg1"/>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Подзаголовок 2"/>
          <p:cNvSpPr txBox="1">
            <a:spLocks/>
          </p:cNvSpPr>
          <p:nvPr/>
        </p:nvSpPr>
        <p:spPr>
          <a:xfrm>
            <a:off x="1003758" y="123828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 ELEVATOR PITCH TIPS</a:t>
            </a:r>
          </a:p>
          <a:p>
            <a:pPr marL="0" indent="0" algn="ctr">
              <a:lnSpc>
                <a:spcPts val="1800"/>
              </a:lnSpc>
              <a:spcBef>
                <a:spcPts val="1200"/>
              </a:spcBef>
              <a:buNone/>
            </a:pPr>
            <a:endPar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3" name="Заголовок 1">
            <a:extLst>
              <a:ext uri="{FF2B5EF4-FFF2-40B4-BE49-F238E27FC236}">
                <a16:creationId xmlns:a16="http://schemas.microsoft.com/office/drawing/2014/main" id="{E8FD134B-E301-4249-A874-F1A3557815CA}"/>
              </a:ext>
            </a:extLst>
          </p:cNvPr>
          <p:cNvSpPr txBox="1">
            <a:spLocks/>
          </p:cNvSpPr>
          <p:nvPr/>
        </p:nvSpPr>
        <p:spPr>
          <a:xfrm>
            <a:off x="540726" y="1553640"/>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TIP #4</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“Be Confident”</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p:txBody>
      </p:sp>
      <p:pic>
        <p:nvPicPr>
          <p:cNvPr id="11" name="Picture Placeholder 10">
            <a:extLst>
              <a:ext uri="{FF2B5EF4-FFF2-40B4-BE49-F238E27FC236}">
                <a16:creationId xmlns:a16="http://schemas.microsoft.com/office/drawing/2014/main" id="{067DFA73-604B-4D64-9FD0-CBA5A13A6B7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3913" r="13913"/>
          <a:stretch>
            <a:fillRect/>
          </a:stretch>
        </p:blipFill>
        <p:spPr/>
      </p:pic>
    </p:spTree>
    <p:extLst>
      <p:ext uri="{BB962C8B-B14F-4D97-AF65-F5344CB8AC3E}">
        <p14:creationId xmlns:p14="http://schemas.microsoft.com/office/powerpoint/2010/main" val="25603885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одзаголовок 2">
            <a:extLst>
              <a:ext uri="{FF2B5EF4-FFF2-40B4-BE49-F238E27FC236}">
                <a16:creationId xmlns:a16="http://schemas.microsoft.com/office/drawing/2014/main" id="{CCC0208E-EFEF-4A87-993C-CE51094DE659}"/>
              </a:ext>
            </a:extLst>
          </p:cNvPr>
          <p:cNvSpPr txBox="1">
            <a:spLocks/>
          </p:cNvSpPr>
          <p:nvPr/>
        </p:nvSpPr>
        <p:spPr>
          <a:xfrm>
            <a:off x="7502087" y="2782119"/>
            <a:ext cx="4279022" cy="25981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Preparation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What are you going to say? (content)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When are you going to say it? (structure)</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How long does it take it say (timing)</a:t>
            </a:r>
            <a:endParaRPr lang="en-US" sz="16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Practice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Developing and refining your 60 second pitch takes practice and iteration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Rehearse by section and then combine </a:t>
            </a:r>
          </a:p>
          <a:p>
            <a:pPr marL="0" indent="0">
              <a:lnSpc>
                <a:spcPts val="1800"/>
              </a:lnSpc>
              <a:spcBef>
                <a:spcPts val="1200"/>
              </a:spcBef>
              <a:buNone/>
            </a:pPr>
            <a:r>
              <a:rPr lang="en-US" sz="2000" dirty="0">
                <a:solidFill>
                  <a:schemeClr val="bg1">
                    <a:lumMod val="50000"/>
                  </a:schemeClr>
                </a:solidFill>
                <a:latin typeface="Poppins" panose="02000000000000000000" pitchFamily="2" charset="0"/>
                <a:cs typeface="Poppins" panose="02000000000000000000" pitchFamily="2" charset="0"/>
              </a:rPr>
              <a:t>  </a:t>
            </a:r>
          </a:p>
        </p:txBody>
      </p:sp>
      <p:sp>
        <p:nvSpPr>
          <p:cNvPr id="15" name="Прямоугольник 14"/>
          <p:cNvSpPr/>
          <p:nvPr/>
        </p:nvSpPr>
        <p:spPr>
          <a:xfrm>
            <a:off x="3766" y="2756693"/>
            <a:ext cx="1341312" cy="13525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8" name="Заголовок 1"/>
          <p:cNvSpPr txBox="1">
            <a:spLocks/>
          </p:cNvSpPr>
          <p:nvPr/>
        </p:nvSpPr>
        <p:spPr>
          <a:xfrm>
            <a:off x="6616675" y="1623631"/>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TIP #5</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“Prepare &amp; Practice”</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13" name="Подзаголовок 2"/>
          <p:cNvSpPr txBox="1">
            <a:spLocks/>
          </p:cNvSpPr>
          <p:nvPr/>
        </p:nvSpPr>
        <p:spPr>
          <a:xfrm>
            <a:off x="7079707" y="129725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 ELEVATOR PITCH TIPS</a:t>
            </a:r>
          </a:p>
        </p:txBody>
      </p:sp>
      <p:pic>
        <p:nvPicPr>
          <p:cNvPr id="6" name="Picture Placeholder 5">
            <a:extLst>
              <a:ext uri="{FF2B5EF4-FFF2-40B4-BE49-F238E27FC236}">
                <a16:creationId xmlns:a16="http://schemas.microsoft.com/office/drawing/2014/main" id="{AF5F1438-FA00-492A-8180-1A53738B536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3913" r="13913"/>
          <a:stretch>
            <a:fillRect/>
          </a:stretch>
        </p:blipFill>
        <p:spPr/>
      </p:pic>
    </p:spTree>
    <p:extLst>
      <p:ext uri="{BB962C8B-B14F-4D97-AF65-F5344CB8AC3E}">
        <p14:creationId xmlns:p14="http://schemas.microsoft.com/office/powerpoint/2010/main" val="3592992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E2F5068-E9DD-4585-974D-F845D5972F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9908" y="1644428"/>
            <a:ext cx="3092423" cy="3071643"/>
          </a:xfrm>
          <a:prstGeom prst="rect">
            <a:avLst/>
          </a:prstGeom>
        </p:spPr>
      </p:pic>
      <p:grpSp>
        <p:nvGrpSpPr>
          <p:cNvPr id="2" name="Группа 1"/>
          <p:cNvGrpSpPr/>
          <p:nvPr/>
        </p:nvGrpSpPr>
        <p:grpSpPr>
          <a:xfrm>
            <a:off x="4106250" y="4735825"/>
            <a:ext cx="514350" cy="545489"/>
            <a:chOff x="5540928" y="4743450"/>
            <a:chExt cx="514350" cy="545489"/>
          </a:xfrm>
        </p:grpSpPr>
        <p:sp>
          <p:nvSpPr>
            <p:cNvPr id="44" name="Прямоугольник 43"/>
            <p:cNvSpPr/>
            <p:nvPr/>
          </p:nvSpPr>
          <p:spPr>
            <a:xfrm>
              <a:off x="554092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ru-RU" dirty="0">
                <a:solidFill>
                  <a:schemeClr val="bg1"/>
                </a:solidFill>
              </a:endParaRPr>
            </a:p>
          </p:txBody>
        </p:sp>
        <p:sp>
          <p:nvSpPr>
            <p:cNvPr id="45" name="Прямоугольник 44"/>
            <p:cNvSpPr/>
            <p:nvPr/>
          </p:nvSpPr>
          <p:spPr>
            <a:xfrm>
              <a:off x="5812714" y="4909348"/>
              <a:ext cx="184730" cy="379591"/>
            </a:xfrm>
            <a:prstGeom prst="rect">
              <a:avLst/>
            </a:prstGeom>
          </p:spPr>
          <p:txBody>
            <a:bodyPr wrap="none">
              <a:spAutoFit/>
            </a:bodyPr>
            <a:lstStyle/>
            <a:p>
              <a:pPr algn="r"/>
              <a:endParaRPr lang="en-US" sz="2800" baseline="30000" dirty="0">
                <a:solidFill>
                  <a:schemeClr val="bg1"/>
                </a:solidFill>
                <a:latin typeface="Pe-icon-7-stroke" pitchFamily="2" charset="0"/>
              </a:endParaRPr>
            </a:p>
          </p:txBody>
        </p:sp>
      </p:grpSp>
      <p:sp>
        <p:nvSpPr>
          <p:cNvPr id="46" name="Прямоугольник 45"/>
          <p:cNvSpPr/>
          <p:nvPr/>
        </p:nvSpPr>
        <p:spPr>
          <a:xfrm>
            <a:off x="3737741" y="5343490"/>
            <a:ext cx="1251369" cy="369332"/>
          </a:xfrm>
          <a:prstGeom prst="rect">
            <a:avLst/>
          </a:prstGeom>
        </p:spPr>
        <p:txBody>
          <a:bodyPr wrap="none">
            <a:spAutoFit/>
          </a:bodyPr>
          <a:lstStyle/>
          <a:p>
            <a:pPr algn="ctr"/>
            <a:r>
              <a:rPr lang="en-US" b="1" dirty="0">
                <a:latin typeface="Poppins SemiBold" panose="02000000000000000000" pitchFamily="2" charset="0"/>
                <a:cs typeface="Poppins SemiBold" panose="02000000000000000000" pitchFamily="2" charset="0"/>
              </a:rPr>
              <a:t>Workshops</a:t>
            </a:r>
          </a:p>
        </p:txBody>
      </p:sp>
      <p:sp>
        <p:nvSpPr>
          <p:cNvPr id="13" name="Заголовок 1"/>
          <p:cNvSpPr txBox="1">
            <a:spLocks/>
          </p:cNvSpPr>
          <p:nvPr/>
        </p:nvSpPr>
        <p:spPr>
          <a:xfrm>
            <a:off x="569013" y="1499039"/>
            <a:ext cx="3246668"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WHAT</a:t>
            </a:r>
          </a:p>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WE DO</a:t>
            </a:r>
            <a:endParaRPr lang="en-US" b="1" spc="100" dirty="0">
              <a:solidFill>
                <a:srgbClr val="0000ED"/>
              </a:solidFill>
              <a:latin typeface="Poppins SemiBold" panose="02000000000000000000" pitchFamily="2" charset="0"/>
              <a:ea typeface="Lato" panose="020F0502020204030203" pitchFamily="34" charset="0"/>
              <a:cs typeface="Poppins SemiBold" panose="02000000000000000000" pitchFamily="2" charset="0"/>
            </a:endParaRP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16" name="Подзаголовок 2"/>
          <p:cNvSpPr txBox="1">
            <a:spLocks/>
          </p:cNvSpPr>
          <p:nvPr/>
        </p:nvSpPr>
        <p:spPr>
          <a:xfrm>
            <a:off x="569013" y="3697573"/>
            <a:ext cx="2301187" cy="20313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400" kern="0" dirty="0">
                <a:solidFill>
                  <a:schemeClr val="bg1">
                    <a:lumMod val="50000"/>
                  </a:schemeClr>
                </a:solidFill>
                <a:latin typeface="Poppins" panose="02000000000000000000" pitchFamily="2" charset="0"/>
                <a:ea typeface="Karla" pitchFamily="2" charset="0"/>
                <a:cs typeface="Poppins" panose="02000000000000000000" pitchFamily="2" charset="0"/>
              </a:rPr>
              <a:t>We are a HGSE resource created to help graduate students develop their presentation skills and to provide a space and opportunity for students to cultivate their oral and visual communication skills </a:t>
            </a:r>
            <a:endParaRPr lang="en-US" sz="1400"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
        <p:nvSpPr>
          <p:cNvPr id="27" name="Подзаголовок 2"/>
          <p:cNvSpPr txBox="1">
            <a:spLocks/>
          </p:cNvSpPr>
          <p:nvPr/>
        </p:nvSpPr>
        <p:spPr>
          <a:xfrm>
            <a:off x="588366" y="1184603"/>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accent1">
                    <a:lumMod val="75000"/>
                  </a:schemeClr>
                </a:solidFill>
                <a:latin typeface="Adobe Caslon Pro" panose="0205050205050A020403" pitchFamily="18" charset="0"/>
                <a:ea typeface="Linux Libertine" panose="02000503000000000000" pitchFamily="2" charset="0"/>
                <a:cs typeface="Poppins SemiBold" panose="02000000000000000000" pitchFamily="2" charset="0"/>
              </a:rPr>
              <a:t># </a:t>
            </a:r>
            <a:r>
              <a:rPr lang="en-US" sz="1600" b="1" i="1" dirty="0">
                <a:solidFill>
                  <a:schemeClr val="accent1">
                    <a:lumMod val="75000"/>
                  </a:schemeClr>
                </a:solidFill>
                <a:latin typeface="Adobe Caslon Pro" panose="0205050205050A020403" pitchFamily="18" charset="0"/>
                <a:ea typeface="Linux Libertine" panose="02000503000000000000" pitchFamily="2" charset="0"/>
                <a:cs typeface="Linux Libertine" panose="02000503000000000000" pitchFamily="2" charset="0"/>
              </a:rPr>
              <a:t>About Us</a:t>
            </a: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30" name="Rectangle 29">
            <a:extLst>
              <a:ext uri="{FF2B5EF4-FFF2-40B4-BE49-F238E27FC236}">
                <a16:creationId xmlns:a16="http://schemas.microsoft.com/office/drawing/2014/main" id="{F384B62F-E7E8-4CF5-867C-85F5C988B664}"/>
              </a:ext>
            </a:extLst>
          </p:cNvPr>
          <p:cNvSpPr/>
          <p:nvPr/>
        </p:nvSpPr>
        <p:spPr>
          <a:xfrm>
            <a:off x="8898409" y="1535"/>
            <a:ext cx="3357091" cy="6858000"/>
          </a:xfrm>
          <a:prstGeom prst="rect">
            <a:avLst/>
          </a:prstGeom>
          <a:solidFill>
            <a:schemeClr val="bg1">
              <a:lumMod val="85000"/>
              <a:alpha val="24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8" name="Прямая соединительная линия 27"/>
          <p:cNvCxnSpPr>
            <a:cxnSpLocks/>
          </p:cNvCxnSpPr>
          <p:nvPr/>
        </p:nvCxnSpPr>
        <p:spPr>
          <a:xfrm>
            <a:off x="681405" y="3346540"/>
            <a:ext cx="408977" cy="0"/>
          </a:xfrm>
          <a:prstGeom prst="line">
            <a:avLst/>
          </a:prstGeom>
          <a:ln w="34925">
            <a:solidFill>
              <a:schemeClr val="bg2">
                <a:lumMod val="25000"/>
              </a:schemeClr>
            </a:solidFill>
          </a:ln>
        </p:spPr>
        <p:style>
          <a:lnRef idx="1">
            <a:schemeClr val="dk1"/>
          </a:lnRef>
          <a:fillRef idx="0">
            <a:schemeClr val="dk1"/>
          </a:fillRef>
          <a:effectRef idx="0">
            <a:schemeClr val="dk1"/>
          </a:effectRef>
          <a:fontRef idx="minor">
            <a:schemeClr val="tx1"/>
          </a:fontRef>
        </p:style>
      </p:cxnSp>
      <p:pic>
        <p:nvPicPr>
          <p:cNvPr id="25" name="Picture 24">
            <a:extLst>
              <a:ext uri="{FF2B5EF4-FFF2-40B4-BE49-F238E27FC236}">
                <a16:creationId xmlns:a16="http://schemas.microsoft.com/office/drawing/2014/main" id="{C109CB23-DA44-463F-8E93-424C3CC35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2530" y="1644428"/>
            <a:ext cx="3092423" cy="3072384"/>
          </a:xfrm>
          <a:prstGeom prst="rect">
            <a:avLst/>
          </a:prstGeom>
        </p:spPr>
      </p:pic>
      <p:pic>
        <p:nvPicPr>
          <p:cNvPr id="29" name="Picture 28">
            <a:extLst>
              <a:ext uri="{FF2B5EF4-FFF2-40B4-BE49-F238E27FC236}">
                <a16:creationId xmlns:a16="http://schemas.microsoft.com/office/drawing/2014/main" id="{BE802DA2-BF62-4387-9675-43D03B07C1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5152" y="1648368"/>
            <a:ext cx="3052132" cy="3071643"/>
          </a:xfrm>
          <a:prstGeom prst="rect">
            <a:avLst/>
          </a:prstGeom>
        </p:spPr>
      </p:pic>
      <p:grpSp>
        <p:nvGrpSpPr>
          <p:cNvPr id="40" name="Группа 1">
            <a:extLst>
              <a:ext uri="{FF2B5EF4-FFF2-40B4-BE49-F238E27FC236}">
                <a16:creationId xmlns:a16="http://schemas.microsoft.com/office/drawing/2014/main" id="{EA92474C-7888-4241-9B6A-58F96874FB17}"/>
              </a:ext>
            </a:extLst>
          </p:cNvPr>
          <p:cNvGrpSpPr/>
          <p:nvPr/>
        </p:nvGrpSpPr>
        <p:grpSpPr>
          <a:xfrm>
            <a:off x="7211400" y="4735825"/>
            <a:ext cx="514350" cy="545489"/>
            <a:chOff x="5540928" y="4743450"/>
            <a:chExt cx="514350" cy="545489"/>
          </a:xfrm>
        </p:grpSpPr>
        <p:sp>
          <p:nvSpPr>
            <p:cNvPr id="41" name="Прямоугольник 43">
              <a:extLst>
                <a:ext uri="{FF2B5EF4-FFF2-40B4-BE49-F238E27FC236}">
                  <a16:creationId xmlns:a16="http://schemas.microsoft.com/office/drawing/2014/main" id="{EA15C089-DE25-46CE-BFE0-49CF9AD3231A}"/>
                </a:ext>
              </a:extLst>
            </p:cNvPr>
            <p:cNvSpPr/>
            <p:nvPr/>
          </p:nvSpPr>
          <p:spPr>
            <a:xfrm>
              <a:off x="554092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endParaRPr lang="ru-RU" dirty="0">
                <a:solidFill>
                  <a:schemeClr val="bg1"/>
                </a:solidFill>
              </a:endParaRPr>
            </a:p>
          </p:txBody>
        </p:sp>
        <p:sp>
          <p:nvSpPr>
            <p:cNvPr id="42" name="Прямоугольник 44">
              <a:extLst>
                <a:ext uri="{FF2B5EF4-FFF2-40B4-BE49-F238E27FC236}">
                  <a16:creationId xmlns:a16="http://schemas.microsoft.com/office/drawing/2014/main" id="{5BF258B3-5197-4C6A-9690-B5F80F70160A}"/>
                </a:ext>
              </a:extLst>
            </p:cNvPr>
            <p:cNvSpPr/>
            <p:nvPr/>
          </p:nvSpPr>
          <p:spPr>
            <a:xfrm>
              <a:off x="5812714" y="4909348"/>
              <a:ext cx="184730" cy="379591"/>
            </a:xfrm>
            <a:prstGeom prst="rect">
              <a:avLst/>
            </a:prstGeom>
          </p:spPr>
          <p:txBody>
            <a:bodyPr wrap="none">
              <a:spAutoFit/>
            </a:bodyPr>
            <a:lstStyle/>
            <a:p>
              <a:pPr algn="r"/>
              <a:endParaRPr lang="en-US" sz="2800" baseline="30000" dirty="0">
                <a:solidFill>
                  <a:schemeClr val="bg1"/>
                </a:solidFill>
                <a:latin typeface="Pe-icon-7-stroke" pitchFamily="2" charset="0"/>
              </a:endParaRPr>
            </a:p>
          </p:txBody>
        </p:sp>
      </p:grpSp>
      <p:sp>
        <p:nvSpPr>
          <p:cNvPr id="43" name="Прямоугольник 45">
            <a:extLst>
              <a:ext uri="{FF2B5EF4-FFF2-40B4-BE49-F238E27FC236}">
                <a16:creationId xmlns:a16="http://schemas.microsoft.com/office/drawing/2014/main" id="{092663B5-A386-44C3-8B24-55A4A85026D1}"/>
              </a:ext>
            </a:extLst>
          </p:cNvPr>
          <p:cNvSpPr/>
          <p:nvPr/>
        </p:nvSpPr>
        <p:spPr>
          <a:xfrm>
            <a:off x="6924100" y="5343490"/>
            <a:ext cx="1088952" cy="369332"/>
          </a:xfrm>
          <a:prstGeom prst="rect">
            <a:avLst/>
          </a:prstGeom>
        </p:spPr>
        <p:txBody>
          <a:bodyPr wrap="none">
            <a:spAutoFit/>
          </a:bodyPr>
          <a:lstStyle/>
          <a:p>
            <a:pPr algn="ctr"/>
            <a:r>
              <a:rPr lang="en-US" b="1" dirty="0">
                <a:latin typeface="Poppins SemiBold" panose="02000000000000000000" pitchFamily="2" charset="0"/>
                <a:cs typeface="Poppins SemiBold" panose="02000000000000000000" pitchFamily="2" charset="0"/>
              </a:rPr>
              <a:t>Webinars</a:t>
            </a:r>
          </a:p>
        </p:txBody>
      </p:sp>
      <p:grpSp>
        <p:nvGrpSpPr>
          <p:cNvPr id="50" name="Группа 1">
            <a:extLst>
              <a:ext uri="{FF2B5EF4-FFF2-40B4-BE49-F238E27FC236}">
                <a16:creationId xmlns:a16="http://schemas.microsoft.com/office/drawing/2014/main" id="{6EBAA191-40B2-4401-9882-27152C45D25D}"/>
              </a:ext>
            </a:extLst>
          </p:cNvPr>
          <p:cNvGrpSpPr/>
          <p:nvPr/>
        </p:nvGrpSpPr>
        <p:grpSpPr>
          <a:xfrm>
            <a:off x="10299702" y="4735825"/>
            <a:ext cx="514350" cy="545489"/>
            <a:chOff x="5540928" y="4743450"/>
            <a:chExt cx="514350" cy="545489"/>
          </a:xfrm>
        </p:grpSpPr>
        <p:sp>
          <p:nvSpPr>
            <p:cNvPr id="51" name="Прямоугольник 43">
              <a:extLst>
                <a:ext uri="{FF2B5EF4-FFF2-40B4-BE49-F238E27FC236}">
                  <a16:creationId xmlns:a16="http://schemas.microsoft.com/office/drawing/2014/main" id="{0AE2A2CF-30C9-4441-BB14-436C1BC3BF54}"/>
                </a:ext>
              </a:extLst>
            </p:cNvPr>
            <p:cNvSpPr/>
            <p:nvPr/>
          </p:nvSpPr>
          <p:spPr>
            <a:xfrm>
              <a:off x="554092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endParaRPr lang="ru-RU" dirty="0">
                <a:solidFill>
                  <a:schemeClr val="bg1"/>
                </a:solidFill>
              </a:endParaRPr>
            </a:p>
          </p:txBody>
        </p:sp>
        <p:sp>
          <p:nvSpPr>
            <p:cNvPr id="55" name="Прямоугольник 44">
              <a:extLst>
                <a:ext uri="{FF2B5EF4-FFF2-40B4-BE49-F238E27FC236}">
                  <a16:creationId xmlns:a16="http://schemas.microsoft.com/office/drawing/2014/main" id="{606245BD-D467-4B15-9958-96E2094762B7}"/>
                </a:ext>
              </a:extLst>
            </p:cNvPr>
            <p:cNvSpPr/>
            <p:nvPr/>
          </p:nvSpPr>
          <p:spPr>
            <a:xfrm>
              <a:off x="5812714" y="4909348"/>
              <a:ext cx="184730" cy="379591"/>
            </a:xfrm>
            <a:prstGeom prst="rect">
              <a:avLst/>
            </a:prstGeom>
          </p:spPr>
          <p:txBody>
            <a:bodyPr wrap="none">
              <a:spAutoFit/>
            </a:bodyPr>
            <a:lstStyle/>
            <a:p>
              <a:pPr algn="r"/>
              <a:endParaRPr lang="en-US" sz="2800" baseline="30000" dirty="0">
                <a:solidFill>
                  <a:schemeClr val="bg1"/>
                </a:solidFill>
                <a:latin typeface="Pe-icon-7-stroke" pitchFamily="2" charset="0"/>
              </a:endParaRPr>
            </a:p>
          </p:txBody>
        </p:sp>
      </p:grpSp>
      <p:sp>
        <p:nvSpPr>
          <p:cNvPr id="56" name="Прямоугольник 45">
            <a:extLst>
              <a:ext uri="{FF2B5EF4-FFF2-40B4-BE49-F238E27FC236}">
                <a16:creationId xmlns:a16="http://schemas.microsoft.com/office/drawing/2014/main" id="{612B3978-88F5-4DD9-85C6-679A1D063723}"/>
              </a:ext>
            </a:extLst>
          </p:cNvPr>
          <p:cNvSpPr/>
          <p:nvPr/>
        </p:nvSpPr>
        <p:spPr>
          <a:xfrm>
            <a:off x="9812702" y="5343490"/>
            <a:ext cx="1488356" cy="369332"/>
          </a:xfrm>
          <a:prstGeom prst="rect">
            <a:avLst/>
          </a:prstGeom>
        </p:spPr>
        <p:txBody>
          <a:bodyPr wrap="none">
            <a:spAutoFit/>
          </a:bodyPr>
          <a:lstStyle/>
          <a:p>
            <a:pPr algn="ctr"/>
            <a:r>
              <a:rPr lang="en-US" b="1" dirty="0">
                <a:latin typeface="Poppins SemiBold" panose="02000000000000000000" pitchFamily="2" charset="0"/>
                <a:cs typeface="Poppins SemiBold" panose="02000000000000000000" pitchFamily="2" charset="0"/>
              </a:rPr>
              <a:t>Consultations</a:t>
            </a:r>
          </a:p>
        </p:txBody>
      </p:sp>
      <p:sp>
        <p:nvSpPr>
          <p:cNvPr id="22" name="TextBox 21">
            <a:extLst>
              <a:ext uri="{FF2B5EF4-FFF2-40B4-BE49-F238E27FC236}">
                <a16:creationId xmlns:a16="http://schemas.microsoft.com/office/drawing/2014/main" id="{8A440199-6E11-4807-99A1-08E061D30A69}"/>
              </a:ext>
            </a:extLst>
          </p:cNvPr>
          <p:cNvSpPr txBox="1"/>
          <p:nvPr/>
        </p:nvSpPr>
        <p:spPr>
          <a:xfrm>
            <a:off x="588366" y="6324036"/>
            <a:ext cx="11420922" cy="230832"/>
          </a:xfrm>
          <a:prstGeom prst="rect">
            <a:avLst/>
          </a:prstGeom>
          <a:noFill/>
        </p:spPr>
        <p:txBody>
          <a:bodyPr wrap="square" rtlCol="0">
            <a:spAutoFit/>
          </a:bodyPr>
          <a:lstStyle/>
          <a:p>
            <a:r>
              <a:rPr lang="en-US" sz="900" kern="0" dirty="0">
                <a:solidFill>
                  <a:schemeClr val="bg1">
                    <a:lumMod val="50000"/>
                  </a:schemeClr>
                </a:solidFill>
                <a:latin typeface="Poppins" panose="02000000000000000000" pitchFamily="2" charset="0"/>
              </a:rPr>
              <a:t>Note: all photos included in this presentation are from Unsplash.com, a free online service that provides professional quality photos which can be used for commercial or non-commercial purposes without the need of permission or credit. </a:t>
            </a:r>
          </a:p>
        </p:txBody>
      </p:sp>
    </p:spTree>
    <p:extLst>
      <p:ext uri="{BB962C8B-B14F-4D97-AF65-F5344CB8AC3E}">
        <p14:creationId xmlns:p14="http://schemas.microsoft.com/office/powerpoint/2010/main" val="11372677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Заголовок 1"/>
          <p:cNvSpPr txBox="1">
            <a:spLocks/>
          </p:cNvSpPr>
          <p:nvPr/>
        </p:nvSpPr>
        <p:spPr>
          <a:xfrm>
            <a:off x="552759" y="1182386"/>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SUMMARY</a:t>
            </a:r>
          </a:p>
          <a:p>
            <a:pPr algn="ctr"/>
            <a:r>
              <a:rPr lang="en-US" sz="40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Tips for Success</a:t>
            </a:r>
            <a:endParaRPr lang="en-US" sz="4000" spc="100" dirty="0">
              <a:solidFill>
                <a:schemeClr val="bg2">
                  <a:lumMod val="25000"/>
                </a:schemeClr>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44" name="Подзаголовок 2"/>
          <p:cNvSpPr txBox="1">
            <a:spLocks/>
          </p:cNvSpPr>
          <p:nvPr/>
        </p:nvSpPr>
        <p:spPr>
          <a:xfrm>
            <a:off x="552760" y="2583634"/>
            <a:ext cx="5013852" cy="142305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Center your elevator pitch around these tips and you will be well on your way to winning over your audience and effectively communicating your vision in under 60 seconds. This is not an exhaustive list, but it is a great place to begin as you strive to create a polished and impactful pitch. </a:t>
            </a:r>
          </a:p>
        </p:txBody>
      </p:sp>
      <p:sp>
        <p:nvSpPr>
          <p:cNvPr id="46" name="Подзаголовок 2"/>
          <p:cNvSpPr txBox="1">
            <a:spLocks/>
          </p:cNvSpPr>
          <p:nvPr/>
        </p:nvSpPr>
        <p:spPr>
          <a:xfrm>
            <a:off x="1015791" y="85600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 ELEVATOR PITCH TIPS</a:t>
            </a:r>
          </a:p>
        </p:txBody>
      </p:sp>
      <p:sp>
        <p:nvSpPr>
          <p:cNvPr id="3" name="Рисунок 2"/>
          <p:cNvSpPr>
            <a:spLocks noGrp="1"/>
          </p:cNvSpPr>
          <p:nvPr>
            <p:ph type="pic" sz="quarter" idx="10"/>
          </p:nvPr>
        </p:nvSpPr>
        <p:spPr/>
        <p:style>
          <a:lnRef idx="2">
            <a:schemeClr val="dk1"/>
          </a:lnRef>
          <a:fillRef idx="1">
            <a:schemeClr val="lt1"/>
          </a:fillRef>
          <a:effectRef idx="0">
            <a:schemeClr val="dk1"/>
          </a:effectRef>
          <a:fontRef idx="minor">
            <a:schemeClr val="dk1"/>
          </a:fontRef>
        </p:style>
      </p:sp>
      <p:sp>
        <p:nvSpPr>
          <p:cNvPr id="4" name="Рисунок 3"/>
          <p:cNvSpPr>
            <a:spLocks noGrp="1"/>
          </p:cNvSpPr>
          <p:nvPr>
            <p:ph type="pic" sz="quarter" idx="12"/>
          </p:nvPr>
        </p:nvSpPr>
        <p:spPr/>
        <p:style>
          <a:lnRef idx="2">
            <a:schemeClr val="dk1"/>
          </a:lnRef>
          <a:fillRef idx="1">
            <a:schemeClr val="lt1"/>
          </a:fillRef>
          <a:effectRef idx="0">
            <a:schemeClr val="dk1"/>
          </a:effectRef>
          <a:fontRef idx="minor">
            <a:schemeClr val="dk1"/>
          </a:fontRef>
        </p:style>
      </p:sp>
      <p:sp>
        <p:nvSpPr>
          <p:cNvPr id="5" name="Рисунок 4"/>
          <p:cNvSpPr>
            <a:spLocks noGrp="1"/>
          </p:cNvSpPr>
          <p:nvPr>
            <p:ph type="pic" sz="quarter" idx="13"/>
          </p:nvPr>
        </p:nvSpPr>
        <p:spPr>
          <a:xfrm>
            <a:off x="6112040" y="2751898"/>
            <a:ext cx="3116182" cy="1423059"/>
          </a:xfrm>
        </p:spPr>
        <p:style>
          <a:lnRef idx="2">
            <a:schemeClr val="dk1"/>
          </a:lnRef>
          <a:fillRef idx="1">
            <a:schemeClr val="lt1"/>
          </a:fillRef>
          <a:effectRef idx="0">
            <a:schemeClr val="dk1"/>
          </a:effectRef>
          <a:fontRef idx="minor">
            <a:schemeClr val="dk1"/>
          </a:fontRef>
        </p:style>
      </p:sp>
      <p:sp>
        <p:nvSpPr>
          <p:cNvPr id="6" name="Рисунок 5"/>
          <p:cNvSpPr>
            <a:spLocks noGrp="1"/>
          </p:cNvSpPr>
          <p:nvPr>
            <p:ph type="pic" sz="quarter" idx="14"/>
          </p:nvPr>
        </p:nvSpPr>
        <p:spPr/>
        <p:style>
          <a:lnRef idx="2">
            <a:schemeClr val="dk1"/>
          </a:lnRef>
          <a:fillRef idx="1">
            <a:schemeClr val="lt1"/>
          </a:fillRef>
          <a:effectRef idx="0">
            <a:schemeClr val="dk1"/>
          </a:effectRef>
          <a:fontRef idx="minor">
            <a:schemeClr val="dk1"/>
          </a:fontRef>
        </p:style>
      </p:sp>
      <p:sp>
        <p:nvSpPr>
          <p:cNvPr id="7" name="Рисунок 6"/>
          <p:cNvSpPr>
            <a:spLocks noGrp="1"/>
          </p:cNvSpPr>
          <p:nvPr>
            <p:ph type="pic" sz="quarter" idx="15"/>
          </p:nvPr>
        </p:nvSpPr>
        <p:spPr/>
        <p:style>
          <a:lnRef idx="2">
            <a:schemeClr val="dk1"/>
          </a:lnRef>
          <a:fillRef idx="1">
            <a:schemeClr val="lt1"/>
          </a:fillRef>
          <a:effectRef idx="0">
            <a:schemeClr val="dk1"/>
          </a:effectRef>
          <a:fontRef idx="minor">
            <a:schemeClr val="dk1"/>
          </a:fontRef>
        </p:style>
      </p:sp>
      <p:sp>
        <p:nvSpPr>
          <p:cNvPr id="19" name="TextBox 18">
            <a:extLst>
              <a:ext uri="{FF2B5EF4-FFF2-40B4-BE49-F238E27FC236}">
                <a16:creationId xmlns:a16="http://schemas.microsoft.com/office/drawing/2014/main" id="{2DBE2283-3035-4234-A212-B4518A60A2C4}"/>
              </a:ext>
            </a:extLst>
          </p:cNvPr>
          <p:cNvSpPr txBox="1"/>
          <p:nvPr/>
        </p:nvSpPr>
        <p:spPr>
          <a:xfrm>
            <a:off x="6676316" y="684916"/>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TIP #1</a:t>
            </a:r>
          </a:p>
        </p:txBody>
      </p:sp>
      <p:sp>
        <p:nvSpPr>
          <p:cNvPr id="26" name="TextBox 25">
            <a:extLst>
              <a:ext uri="{FF2B5EF4-FFF2-40B4-BE49-F238E27FC236}">
                <a16:creationId xmlns:a16="http://schemas.microsoft.com/office/drawing/2014/main" id="{DD65C9A2-15FE-43B2-91D5-AF011D1632B6}"/>
              </a:ext>
            </a:extLst>
          </p:cNvPr>
          <p:cNvSpPr txBox="1"/>
          <p:nvPr/>
        </p:nvSpPr>
        <p:spPr>
          <a:xfrm>
            <a:off x="6676316" y="1240912"/>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Be Succinct</a:t>
            </a:r>
          </a:p>
        </p:txBody>
      </p:sp>
      <p:sp>
        <p:nvSpPr>
          <p:cNvPr id="27" name="TextBox 26">
            <a:extLst>
              <a:ext uri="{FF2B5EF4-FFF2-40B4-BE49-F238E27FC236}">
                <a16:creationId xmlns:a16="http://schemas.microsoft.com/office/drawing/2014/main" id="{8A675638-789C-4E04-B6F2-17E19504E9C3}"/>
              </a:ext>
            </a:extLst>
          </p:cNvPr>
          <p:cNvSpPr txBox="1"/>
          <p:nvPr/>
        </p:nvSpPr>
        <p:spPr>
          <a:xfrm>
            <a:off x="9773650" y="684916"/>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TIP #2</a:t>
            </a:r>
          </a:p>
        </p:txBody>
      </p:sp>
      <p:sp>
        <p:nvSpPr>
          <p:cNvPr id="28" name="TextBox 27">
            <a:extLst>
              <a:ext uri="{FF2B5EF4-FFF2-40B4-BE49-F238E27FC236}">
                <a16:creationId xmlns:a16="http://schemas.microsoft.com/office/drawing/2014/main" id="{1EF22533-D146-4D68-8C55-4BBBF9880985}"/>
              </a:ext>
            </a:extLst>
          </p:cNvPr>
          <p:cNvSpPr txBox="1"/>
          <p:nvPr/>
        </p:nvSpPr>
        <p:spPr>
          <a:xfrm>
            <a:off x="9773650" y="1240912"/>
            <a:ext cx="1835223"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Make it Authentic </a:t>
            </a:r>
          </a:p>
        </p:txBody>
      </p:sp>
      <p:sp>
        <p:nvSpPr>
          <p:cNvPr id="29" name="TextBox 28">
            <a:extLst>
              <a:ext uri="{FF2B5EF4-FFF2-40B4-BE49-F238E27FC236}">
                <a16:creationId xmlns:a16="http://schemas.microsoft.com/office/drawing/2014/main" id="{EAFDD420-957C-4DAF-9090-5D58C67A3C88}"/>
              </a:ext>
            </a:extLst>
          </p:cNvPr>
          <p:cNvSpPr txBox="1"/>
          <p:nvPr/>
        </p:nvSpPr>
        <p:spPr>
          <a:xfrm>
            <a:off x="6676316" y="2843382"/>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TIP #3</a:t>
            </a:r>
          </a:p>
        </p:txBody>
      </p:sp>
      <p:sp>
        <p:nvSpPr>
          <p:cNvPr id="30" name="TextBox 29">
            <a:extLst>
              <a:ext uri="{FF2B5EF4-FFF2-40B4-BE49-F238E27FC236}">
                <a16:creationId xmlns:a16="http://schemas.microsoft.com/office/drawing/2014/main" id="{F9EC0DCB-1BBF-40B4-9C31-9FD0955B6409}"/>
              </a:ext>
            </a:extLst>
          </p:cNvPr>
          <p:cNvSpPr txBox="1"/>
          <p:nvPr/>
        </p:nvSpPr>
        <p:spPr>
          <a:xfrm>
            <a:off x="6676316" y="3399378"/>
            <a:ext cx="2316126"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Be Passionate </a:t>
            </a:r>
          </a:p>
        </p:txBody>
      </p:sp>
      <p:sp>
        <p:nvSpPr>
          <p:cNvPr id="31" name="TextBox 30">
            <a:extLst>
              <a:ext uri="{FF2B5EF4-FFF2-40B4-BE49-F238E27FC236}">
                <a16:creationId xmlns:a16="http://schemas.microsoft.com/office/drawing/2014/main" id="{342D5358-70C9-4E68-8A63-A09A5738B716}"/>
              </a:ext>
            </a:extLst>
          </p:cNvPr>
          <p:cNvSpPr txBox="1"/>
          <p:nvPr/>
        </p:nvSpPr>
        <p:spPr>
          <a:xfrm>
            <a:off x="6676316" y="4728381"/>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TIP #4</a:t>
            </a:r>
          </a:p>
        </p:txBody>
      </p:sp>
      <p:sp>
        <p:nvSpPr>
          <p:cNvPr id="32" name="TextBox 31">
            <a:extLst>
              <a:ext uri="{FF2B5EF4-FFF2-40B4-BE49-F238E27FC236}">
                <a16:creationId xmlns:a16="http://schemas.microsoft.com/office/drawing/2014/main" id="{DD24F4F7-0E03-4F6F-A38C-3880D315332E}"/>
              </a:ext>
            </a:extLst>
          </p:cNvPr>
          <p:cNvSpPr txBox="1"/>
          <p:nvPr/>
        </p:nvSpPr>
        <p:spPr>
          <a:xfrm>
            <a:off x="6676316" y="5284377"/>
            <a:ext cx="1835223"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Be Confident</a:t>
            </a:r>
          </a:p>
        </p:txBody>
      </p:sp>
      <p:sp>
        <p:nvSpPr>
          <p:cNvPr id="33" name="TextBox 32">
            <a:extLst>
              <a:ext uri="{FF2B5EF4-FFF2-40B4-BE49-F238E27FC236}">
                <a16:creationId xmlns:a16="http://schemas.microsoft.com/office/drawing/2014/main" id="{1F528F9A-9431-4A4F-A362-C473E2FC4FCF}"/>
              </a:ext>
            </a:extLst>
          </p:cNvPr>
          <p:cNvSpPr txBox="1"/>
          <p:nvPr/>
        </p:nvSpPr>
        <p:spPr>
          <a:xfrm>
            <a:off x="9773650" y="3902997"/>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TIP #5</a:t>
            </a:r>
          </a:p>
        </p:txBody>
      </p:sp>
      <p:sp>
        <p:nvSpPr>
          <p:cNvPr id="34" name="TextBox 33">
            <a:extLst>
              <a:ext uri="{FF2B5EF4-FFF2-40B4-BE49-F238E27FC236}">
                <a16:creationId xmlns:a16="http://schemas.microsoft.com/office/drawing/2014/main" id="{137EE475-6BA9-4D1C-88CB-CB7F77407D36}"/>
              </a:ext>
            </a:extLst>
          </p:cNvPr>
          <p:cNvSpPr txBox="1"/>
          <p:nvPr/>
        </p:nvSpPr>
        <p:spPr>
          <a:xfrm>
            <a:off x="9773650" y="4458993"/>
            <a:ext cx="1835223"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Prepare &amp; Practice </a:t>
            </a:r>
          </a:p>
        </p:txBody>
      </p:sp>
      <p:pic>
        <p:nvPicPr>
          <p:cNvPr id="14" name="Picture Placeholder 13">
            <a:extLst>
              <a:ext uri="{FF2B5EF4-FFF2-40B4-BE49-F238E27FC236}">
                <a16:creationId xmlns:a16="http://schemas.microsoft.com/office/drawing/2014/main" id="{169F702F-5B5F-417B-AE6E-A7757A2D3FBD}"/>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7078" b="17078"/>
          <a:stretch>
            <a:fillRect/>
          </a:stretch>
        </p:blipFill>
        <p:spPr/>
      </p:pic>
    </p:spTree>
    <p:extLst>
      <p:ext uri="{BB962C8B-B14F-4D97-AF65-F5344CB8AC3E}">
        <p14:creationId xmlns:p14="http://schemas.microsoft.com/office/powerpoint/2010/main" val="1721382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P spid="32"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6252084" y="2524196"/>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Текст 11"/>
          <p:cNvSpPr txBox="1">
            <a:spLocks/>
          </p:cNvSpPr>
          <p:nvPr/>
        </p:nvSpPr>
        <p:spPr>
          <a:xfrm>
            <a:off x="6273351" y="2691042"/>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02</a:t>
            </a:r>
          </a:p>
        </p:txBody>
      </p:sp>
      <p:sp>
        <p:nvSpPr>
          <p:cNvPr id="2" name="Прямоугольник 1"/>
          <p:cNvSpPr/>
          <p:nvPr/>
        </p:nvSpPr>
        <p:spPr>
          <a:xfrm>
            <a:off x="2330767" y="2524196"/>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p:cNvSpPr txBox="1">
            <a:spLocks/>
          </p:cNvSpPr>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WORKSHOP AGENDA </a:t>
            </a: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Текст 11"/>
          <p:cNvSpPr txBox="1">
            <a:spLocks/>
          </p:cNvSpPr>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MOTIVATION</a:t>
            </a:r>
          </a:p>
        </p:txBody>
      </p:sp>
      <p:sp>
        <p:nvSpPr>
          <p:cNvPr id="9" name="Текст 11"/>
          <p:cNvSpPr txBox="1">
            <a:spLocks/>
          </p:cNvSpPr>
          <p:nvPr/>
        </p:nvSpPr>
        <p:spPr>
          <a:xfrm>
            <a:off x="2366927" y="2691043"/>
            <a:ext cx="584787" cy="399952"/>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01</a:t>
            </a:r>
          </a:p>
        </p:txBody>
      </p:sp>
      <p:sp>
        <p:nvSpPr>
          <p:cNvPr id="16" name="Текст 11"/>
          <p:cNvSpPr txBox="1">
            <a:spLocks/>
          </p:cNvSpPr>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panose="02000000000000000000" pitchFamily="2" charset="0"/>
              </a:rPr>
              <a:t>INTRO TO ELEVATOR PITCHES </a:t>
            </a:r>
            <a:endParaRPr lang="en-US" sz="2000" b="1" dirty="0">
              <a:solidFill>
                <a:schemeClr val="bg1">
                  <a:lumMod val="65000"/>
                </a:schemeClr>
              </a:solidFill>
              <a:latin typeface="Poppins" panose="02000000000000000000" pitchFamily="2" charset="0"/>
              <a:cs typeface="Poppins" panose="02000000000000000000" pitchFamily="2" charset="0"/>
            </a:endParaRPr>
          </a:p>
        </p:txBody>
      </p:sp>
      <p:sp>
        <p:nvSpPr>
          <p:cNvPr id="28" name="Текст 11"/>
          <p:cNvSpPr txBox="1">
            <a:spLocks/>
          </p:cNvSpPr>
          <p:nvPr/>
        </p:nvSpPr>
        <p:spPr>
          <a:xfrm>
            <a:off x="3271499" y="4618438"/>
            <a:ext cx="2093655"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ELEVATOR PITCH TIPS  </a:t>
            </a:r>
          </a:p>
        </p:txBody>
      </p:sp>
      <p:sp>
        <p:nvSpPr>
          <p:cNvPr id="31" name="Прямоугольник 30"/>
          <p:cNvSpPr/>
          <p:nvPr/>
        </p:nvSpPr>
        <p:spPr>
          <a:xfrm>
            <a:off x="2392326" y="4283512"/>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11"/>
          <p:cNvSpPr txBox="1">
            <a:spLocks/>
          </p:cNvSpPr>
          <p:nvPr/>
        </p:nvSpPr>
        <p:spPr>
          <a:xfrm>
            <a:off x="2424226" y="4450358"/>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03</a:t>
            </a:r>
          </a:p>
        </p:txBody>
      </p:sp>
      <p:sp>
        <p:nvSpPr>
          <p:cNvPr id="24" name="Текст 11"/>
          <p:cNvSpPr txBox="1">
            <a:spLocks/>
          </p:cNvSpPr>
          <p:nvPr/>
        </p:nvSpPr>
        <p:spPr>
          <a:xfrm>
            <a:off x="7121691" y="4618438"/>
            <a:ext cx="3152609"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PRACTICE, PRACTICE, PRACTICE</a:t>
            </a:r>
          </a:p>
        </p:txBody>
      </p:sp>
      <p:sp>
        <p:nvSpPr>
          <p:cNvPr id="27" name="Прямоугольник 26"/>
          <p:cNvSpPr/>
          <p:nvPr/>
        </p:nvSpPr>
        <p:spPr>
          <a:xfrm>
            <a:off x="6294616" y="4283512"/>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Текст 11"/>
          <p:cNvSpPr txBox="1">
            <a:spLocks/>
          </p:cNvSpPr>
          <p:nvPr/>
        </p:nvSpPr>
        <p:spPr>
          <a:xfrm>
            <a:off x="6305250" y="4450358"/>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04</a:t>
            </a:r>
          </a:p>
        </p:txBody>
      </p:sp>
      <p:cxnSp>
        <p:nvCxnSpPr>
          <p:cNvPr id="33" name="Прямая соединительная линия 32"/>
          <p:cNvCxnSpPr/>
          <p:nvPr/>
        </p:nvCxnSpPr>
        <p:spPr>
          <a:xfrm>
            <a:off x="3324176" y="2691042"/>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a:spLocks/>
          </p:cNvSpPr>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b="1" i="1" dirty="0">
                <a:solidFill>
                  <a:schemeClr val="accent1">
                    <a:lumMod val="75000"/>
                  </a:schemeClr>
                </a:solidFill>
                <a:latin typeface="FontAwesome" pitchFamily="2" charset="0"/>
                <a:ea typeface="Linux Libertine" panose="02000503000000000000" pitchFamily="2" charset="0"/>
                <a:cs typeface="Linux Libertine" panose="02000503000000000000" pitchFamily="2" charset="0"/>
              </a:rPr>
              <a:t> </a:t>
            </a:r>
            <a:r>
              <a:rPr lang="en-US" sz="1600" b="1" i="1" dirty="0">
                <a:solidFill>
                  <a:schemeClr val="accent1">
                    <a:lumMod val="75000"/>
                  </a:schemeClr>
                </a:solidFill>
                <a:latin typeface="Adobe Caslon Pro" panose="0205050205050A020403" pitchFamily="18" charset="0"/>
                <a:ea typeface="Linux Libertine" panose="02000503000000000000" pitchFamily="2" charset="0"/>
                <a:cs typeface="Linux Libertine" panose="02000503000000000000" pitchFamily="2" charset="0"/>
              </a:rPr>
              <a:t>EFFECTIVE ELEVATOR PITCHES</a:t>
            </a: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2" name="Rectangle 21">
            <a:extLst>
              <a:ext uri="{FF2B5EF4-FFF2-40B4-BE49-F238E27FC236}">
                <a16:creationId xmlns:a16="http://schemas.microsoft.com/office/drawing/2014/main" id="{E79D4CBC-4C7B-42D5-B7FD-9B82393486F3}"/>
              </a:ext>
            </a:extLst>
          </p:cNvPr>
          <p:cNvSpPr/>
          <p:nvPr/>
        </p:nvSpPr>
        <p:spPr>
          <a:xfrm>
            <a:off x="1687922" y="2203425"/>
            <a:ext cx="8694590"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223BDA9-421E-404E-B525-637363EE2175}"/>
              </a:ext>
            </a:extLst>
          </p:cNvPr>
          <p:cNvSpPr/>
          <p:nvPr/>
        </p:nvSpPr>
        <p:spPr>
          <a:xfrm>
            <a:off x="1427437" y="3914574"/>
            <a:ext cx="4346456"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070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 grpId="0" animBg="1"/>
      <p:bldP spid="8" grpId="0"/>
      <p:bldP spid="9" grpId="0" animBg="1"/>
      <p:bldP spid="16" grpId="0"/>
      <p:bldP spid="28" grpId="0"/>
      <p:bldP spid="31" grpId="0" animBg="1"/>
      <p:bldP spid="30" grpId="0" animBg="1"/>
      <p:bldP spid="24" grpId="0"/>
      <p:bldP spid="27"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593354" y="1103415"/>
            <a:ext cx="5759319" cy="28477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PRACTICE</a:t>
            </a:r>
            <a:r>
              <a:rPr lang="en-US" sz="48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 PROMPT</a:t>
            </a:r>
          </a:p>
        </p:txBody>
      </p:sp>
      <p:sp>
        <p:nvSpPr>
          <p:cNvPr id="9" name="Подзаголовок 2"/>
          <p:cNvSpPr txBox="1">
            <a:spLocks/>
          </p:cNvSpPr>
          <p:nvPr/>
        </p:nvSpPr>
        <p:spPr>
          <a:xfrm>
            <a:off x="593355" y="785813"/>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b="1" i="1" dirty="0">
                <a:solidFill>
                  <a:schemeClr val="accent1">
                    <a:lumMod val="75000"/>
                  </a:schemeClr>
                </a:solidFill>
                <a:latin typeface="FontAwesome" pitchFamily="2" charset="0"/>
                <a:ea typeface="Linux Libertine" panose="02000503000000000000" pitchFamily="2" charset="0"/>
                <a:cs typeface="Linux Libertine" panose="02000503000000000000" pitchFamily="2" charset="0"/>
              </a:rPr>
              <a:t> </a:t>
            </a:r>
            <a:r>
              <a:rPr lang="en-US" sz="1600" b="1" i="1" dirty="0">
                <a:solidFill>
                  <a:schemeClr val="accent1">
                    <a:lumMod val="75000"/>
                  </a:schemeClr>
                </a:solidFill>
                <a:latin typeface="Adobe Caslon Pro" panose="0205050205050A020403" pitchFamily="18" charset="0"/>
                <a:ea typeface="Linux Libertine" panose="02000503000000000000" pitchFamily="2" charset="0"/>
                <a:cs typeface="Linux Libertine" panose="02000503000000000000" pitchFamily="2" charset="0"/>
              </a:rPr>
              <a:t>PRACTICE, PRACTICE, PRACTICE</a:t>
            </a: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11" name="Прямая соединительная линия 10"/>
          <p:cNvCxnSpPr/>
          <p:nvPr/>
        </p:nvCxnSpPr>
        <p:spPr>
          <a:xfrm>
            <a:off x="593353" y="4045075"/>
            <a:ext cx="101063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45034" y="4121508"/>
            <a:ext cx="865839" cy="865839"/>
          </a:xfrm>
          <a:prstGeom prst="ellipse">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ru-RU" b="1" dirty="0">
              <a:solidFill>
                <a:schemeClr val="bg1"/>
              </a:solidFill>
            </a:endParaRPr>
          </a:p>
        </p:txBody>
      </p:sp>
      <p:sp>
        <p:nvSpPr>
          <p:cNvPr id="13" name="Прямоугольник 12"/>
          <p:cNvSpPr/>
          <p:nvPr/>
        </p:nvSpPr>
        <p:spPr>
          <a:xfrm>
            <a:off x="1313360" y="4859960"/>
            <a:ext cx="212323" cy="469387"/>
          </a:xfrm>
          <a:prstGeom prst="rect">
            <a:avLst/>
          </a:prstGeom>
          <a:noFill/>
        </p:spPr>
        <p:txBody>
          <a:bodyPr wrap="square">
            <a:spAutoFit/>
          </a:bodyPr>
          <a:lstStyle/>
          <a:p>
            <a:pPr algn="r"/>
            <a:endParaRPr lang="en-US" sz="3600" baseline="30000" dirty="0">
              <a:solidFill>
                <a:schemeClr val="bg1"/>
              </a:solidFill>
              <a:latin typeface="Pe-icon-7-stroke" pitchFamily="2" charset="0"/>
            </a:endParaRPr>
          </a:p>
        </p:txBody>
      </p:sp>
      <p:sp>
        <p:nvSpPr>
          <p:cNvPr id="14" name="Текст 11"/>
          <p:cNvSpPr txBox="1">
            <a:spLocks/>
          </p:cNvSpPr>
          <p:nvPr/>
        </p:nvSpPr>
        <p:spPr>
          <a:xfrm>
            <a:off x="1317630" y="4388848"/>
            <a:ext cx="1847997" cy="225959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u="sng" dirty="0">
                <a:latin typeface="Poppins SemiBold" panose="02000000000000000000" pitchFamily="2" charset="0"/>
                <a:cs typeface="Poppins SemiBold" panose="02000000000000000000" pitchFamily="2" charset="0"/>
              </a:rPr>
              <a:t>Create groups (2-3)</a:t>
            </a:r>
          </a:p>
          <a:p>
            <a:pPr marL="171450" indent="-171450">
              <a:lnSpc>
                <a:spcPts val="1800"/>
              </a:lnSpc>
              <a:buFont typeface="Courier New" panose="02070309020205020404" pitchFamily="49" charset="0"/>
              <a:buChar char="o"/>
            </a:pPr>
            <a:r>
              <a:rPr lang="en-US" sz="1400" kern="0" dirty="0">
                <a:latin typeface="Poppins" panose="02000000000000000000" pitchFamily="2" charset="0"/>
                <a:cs typeface="Poppins" panose="02000000000000000000" pitchFamily="2" charset="0"/>
              </a:rPr>
              <a:t>Give your elevator pitch without preparation </a:t>
            </a:r>
          </a:p>
          <a:p>
            <a:pPr marL="171450" indent="-171450">
              <a:lnSpc>
                <a:spcPts val="1800"/>
              </a:lnSpc>
              <a:buFont typeface="Courier New" panose="02070309020205020404" pitchFamily="49" charset="0"/>
              <a:buChar char="o"/>
            </a:pPr>
            <a:r>
              <a:rPr lang="en-US" sz="1400" kern="0" dirty="0">
                <a:latin typeface="Poppins" panose="02000000000000000000" pitchFamily="2" charset="0"/>
                <a:cs typeface="Poppins" panose="02000000000000000000" pitchFamily="2" charset="0"/>
              </a:rPr>
              <a:t>Each person (if comfortable) should give this a try </a:t>
            </a:r>
            <a:endParaRPr lang="en-US" sz="1400" dirty="0">
              <a:latin typeface="Poppins" panose="02000000000000000000" pitchFamily="2" charset="0"/>
              <a:cs typeface="Poppins" panose="02000000000000000000" pitchFamily="2" charset="0"/>
            </a:endParaRPr>
          </a:p>
        </p:txBody>
      </p:sp>
      <p:grpSp>
        <p:nvGrpSpPr>
          <p:cNvPr id="3" name="Группа 2"/>
          <p:cNvGrpSpPr/>
          <p:nvPr/>
        </p:nvGrpSpPr>
        <p:grpSpPr>
          <a:xfrm>
            <a:off x="3171971" y="4121508"/>
            <a:ext cx="865839" cy="865839"/>
            <a:chOff x="4372121" y="4566008"/>
            <a:chExt cx="865839" cy="865839"/>
          </a:xfrm>
        </p:grpSpPr>
        <p:sp>
          <p:nvSpPr>
            <p:cNvPr id="21" name="Овал 20"/>
            <p:cNvSpPr/>
            <p:nvPr/>
          </p:nvSpPr>
          <p:spPr>
            <a:xfrm>
              <a:off x="4372121" y="4566008"/>
              <a:ext cx="865839" cy="865839"/>
            </a:xfrm>
            <a:prstGeom prst="ellipse">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ru-RU" b="1" dirty="0">
                <a:solidFill>
                  <a:schemeClr val="bg1"/>
                </a:solidFill>
              </a:endParaRPr>
            </a:p>
          </p:txBody>
        </p:sp>
        <p:sp>
          <p:nvSpPr>
            <p:cNvPr id="22" name="Прямоугольник 21"/>
            <p:cNvSpPr/>
            <p:nvPr/>
          </p:nvSpPr>
          <p:spPr>
            <a:xfrm>
              <a:off x="4892442" y="4894978"/>
              <a:ext cx="184730" cy="461665"/>
            </a:xfrm>
            <a:prstGeom prst="rect">
              <a:avLst/>
            </a:prstGeom>
            <a:noFill/>
          </p:spPr>
          <p:txBody>
            <a:bodyPr wrap="none">
              <a:spAutoFit/>
            </a:bodyPr>
            <a:lstStyle/>
            <a:p>
              <a:pPr algn="r"/>
              <a:endParaRPr lang="en-US" sz="3600" baseline="30000" dirty="0">
                <a:solidFill>
                  <a:schemeClr val="bg1"/>
                </a:solidFill>
                <a:latin typeface="Pe-icon-7-stroke" pitchFamily="2" charset="0"/>
              </a:endParaRPr>
            </a:p>
          </p:txBody>
        </p:sp>
      </p:grpSp>
      <p:sp>
        <p:nvSpPr>
          <p:cNvPr id="23" name="Текст 11"/>
          <p:cNvSpPr txBox="1">
            <a:spLocks/>
          </p:cNvSpPr>
          <p:nvPr/>
        </p:nvSpPr>
        <p:spPr>
          <a:xfrm>
            <a:off x="4144568" y="4375593"/>
            <a:ext cx="1954753" cy="225959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u="sng" dirty="0">
                <a:latin typeface="Poppins SemiBold" panose="02000000000000000000" pitchFamily="2" charset="0"/>
                <a:cs typeface="Poppins SemiBold" panose="02000000000000000000" pitchFamily="2" charset="0"/>
              </a:rPr>
              <a:t>Prepare </a:t>
            </a:r>
          </a:p>
          <a:p>
            <a:pPr marL="171450" indent="-171450">
              <a:lnSpc>
                <a:spcPts val="1800"/>
              </a:lnSpc>
              <a:buFont typeface="Courier New" panose="02070309020205020404" pitchFamily="49" charset="0"/>
              <a:buChar char="o"/>
            </a:pPr>
            <a:r>
              <a:rPr lang="en-US" sz="1400" kern="0" dirty="0">
                <a:latin typeface="Poppins" panose="02000000000000000000" pitchFamily="2" charset="0"/>
                <a:ea typeface="Karla" pitchFamily="2" charset="0"/>
                <a:cs typeface="Poppins" panose="02000000000000000000" pitchFamily="2" charset="0"/>
              </a:rPr>
              <a:t>Using the template we provided prepare each elevator pitch stage</a:t>
            </a:r>
          </a:p>
          <a:p>
            <a:pPr marL="171450" indent="-171450">
              <a:lnSpc>
                <a:spcPts val="1800"/>
              </a:lnSpc>
              <a:buFont typeface="Courier New" panose="02070309020205020404" pitchFamily="49" charset="0"/>
              <a:buChar char="o"/>
            </a:pPr>
            <a:r>
              <a:rPr lang="en-US" sz="1400" kern="0" dirty="0">
                <a:latin typeface="Poppins" panose="02000000000000000000" pitchFamily="2" charset="0"/>
                <a:cs typeface="Poppins" panose="02000000000000000000" pitchFamily="2" charset="0"/>
              </a:rPr>
              <a:t>You can write this down and use script if needed </a:t>
            </a:r>
          </a:p>
          <a:p>
            <a:pPr>
              <a:lnSpc>
                <a:spcPts val="1800"/>
              </a:lnSpc>
            </a:pPr>
            <a:endParaRPr lang="en-US" sz="1400" b="1" dirty="0">
              <a:latin typeface="Poppins" panose="02000000000000000000" pitchFamily="2" charset="0"/>
              <a:cs typeface="Poppins" panose="02000000000000000000" pitchFamily="2" charset="0"/>
            </a:endParaRPr>
          </a:p>
        </p:txBody>
      </p:sp>
      <p:grpSp>
        <p:nvGrpSpPr>
          <p:cNvPr id="4" name="Группа 3"/>
          <p:cNvGrpSpPr/>
          <p:nvPr/>
        </p:nvGrpSpPr>
        <p:grpSpPr>
          <a:xfrm>
            <a:off x="6100508" y="4121508"/>
            <a:ext cx="865839" cy="865839"/>
            <a:chOff x="7910258" y="4566008"/>
            <a:chExt cx="865839" cy="865839"/>
          </a:xfrm>
        </p:grpSpPr>
        <p:sp>
          <p:nvSpPr>
            <p:cNvPr id="25" name="Овал 24"/>
            <p:cNvSpPr/>
            <p:nvPr/>
          </p:nvSpPr>
          <p:spPr>
            <a:xfrm>
              <a:off x="7910258" y="4566008"/>
              <a:ext cx="865839" cy="865839"/>
            </a:xfrm>
            <a:prstGeom prst="ellipse">
              <a:avLst/>
            </a:prstGeom>
            <a:solidFill>
              <a:schemeClr val="tx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ru-RU" b="1" dirty="0">
                <a:solidFill>
                  <a:schemeClr val="bg1"/>
                </a:solidFill>
              </a:endParaRPr>
            </a:p>
          </p:txBody>
        </p:sp>
        <p:sp>
          <p:nvSpPr>
            <p:cNvPr id="26" name="Прямоугольник 25"/>
            <p:cNvSpPr/>
            <p:nvPr/>
          </p:nvSpPr>
          <p:spPr>
            <a:xfrm>
              <a:off x="8362493" y="4881330"/>
              <a:ext cx="239168" cy="379591"/>
            </a:xfrm>
            <a:prstGeom prst="rect">
              <a:avLst/>
            </a:prstGeom>
            <a:noFill/>
          </p:spPr>
          <p:txBody>
            <a:bodyPr wrap="none">
              <a:spAutoFit/>
            </a:bodyPr>
            <a:lstStyle/>
            <a:p>
              <a:pPr algn="r"/>
              <a:r>
                <a:rPr lang="en-US" sz="2800" baseline="30000" dirty="0">
                  <a:solidFill>
                    <a:srgbClr val="0000ED"/>
                  </a:solidFill>
                  <a:latin typeface="FontAwesome" pitchFamily="2" charset="0"/>
                </a:rPr>
                <a:t> </a:t>
              </a:r>
              <a:endParaRPr lang="en-US" sz="3600" baseline="30000" dirty="0">
                <a:solidFill>
                  <a:schemeClr val="bg1"/>
                </a:solidFill>
                <a:latin typeface="Pe-icon-7-stroke" pitchFamily="2" charset="0"/>
              </a:endParaRPr>
            </a:p>
          </p:txBody>
        </p:sp>
      </p:grpSp>
      <p:sp>
        <p:nvSpPr>
          <p:cNvPr id="27" name="Текст 11"/>
          <p:cNvSpPr txBox="1">
            <a:spLocks/>
          </p:cNvSpPr>
          <p:nvPr/>
        </p:nvSpPr>
        <p:spPr>
          <a:xfrm>
            <a:off x="7073104" y="4388848"/>
            <a:ext cx="1954754" cy="225959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u="sng" dirty="0">
                <a:latin typeface="Poppins SemiBold" panose="02000000000000000000" pitchFamily="2" charset="0"/>
                <a:cs typeface="Poppins SemiBold" panose="02000000000000000000" pitchFamily="2" charset="0"/>
              </a:rPr>
              <a:t>Take 2: Elevator Pitch</a:t>
            </a:r>
          </a:p>
          <a:p>
            <a:pPr marL="171450" indent="-171450">
              <a:lnSpc>
                <a:spcPts val="1800"/>
              </a:lnSpc>
              <a:buFont typeface="Courier New" panose="02070309020205020404" pitchFamily="49" charset="0"/>
              <a:buChar char="o"/>
            </a:pPr>
            <a:r>
              <a:rPr lang="en-US" sz="1400" kern="0" dirty="0">
                <a:latin typeface="Poppins" panose="02000000000000000000" pitchFamily="2" charset="0"/>
                <a:ea typeface="Karla" pitchFamily="2" charset="0"/>
                <a:cs typeface="Poppins" panose="02000000000000000000" pitchFamily="2" charset="0"/>
              </a:rPr>
              <a:t>Give your prepared elevator pitch </a:t>
            </a:r>
          </a:p>
          <a:p>
            <a:pPr marL="171450" indent="-171450">
              <a:lnSpc>
                <a:spcPts val="1800"/>
              </a:lnSpc>
              <a:buFont typeface="Courier New" panose="02070309020205020404" pitchFamily="49" charset="0"/>
              <a:buChar char="o"/>
            </a:pPr>
            <a:r>
              <a:rPr lang="en-US" sz="1400" kern="0" dirty="0">
                <a:latin typeface="Poppins" panose="02000000000000000000" pitchFamily="2" charset="0"/>
                <a:cs typeface="Poppins" panose="02000000000000000000" pitchFamily="2" charset="0"/>
              </a:rPr>
              <a:t>Each person (if comfortable) should give this a try </a:t>
            </a:r>
          </a:p>
        </p:txBody>
      </p:sp>
      <p:pic>
        <p:nvPicPr>
          <p:cNvPr id="7" name="Picture Placeholder 6">
            <a:extLst>
              <a:ext uri="{FF2B5EF4-FFF2-40B4-BE49-F238E27FC236}">
                <a16:creationId xmlns:a16="http://schemas.microsoft.com/office/drawing/2014/main" id="{AA761FDB-562E-4B53-986F-D010BFDB006F}"/>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0361" b="30361"/>
          <a:stretch>
            <a:fillRect/>
          </a:stretch>
        </p:blipFill>
        <p:spPr>
          <a:xfrm>
            <a:off x="6561138" y="785812"/>
            <a:ext cx="4672012" cy="2954231"/>
          </a:xfrm>
        </p:spPr>
      </p:pic>
      <p:sp>
        <p:nvSpPr>
          <p:cNvPr id="2" name="Rectangle 1">
            <a:extLst>
              <a:ext uri="{FF2B5EF4-FFF2-40B4-BE49-F238E27FC236}">
                <a16:creationId xmlns:a16="http://schemas.microsoft.com/office/drawing/2014/main" id="{8AC51BA2-C4A6-489C-BD00-F9BBF9F92C63}"/>
              </a:ext>
            </a:extLst>
          </p:cNvPr>
          <p:cNvSpPr/>
          <p:nvPr/>
        </p:nvSpPr>
        <p:spPr>
          <a:xfrm>
            <a:off x="593353" y="1809750"/>
            <a:ext cx="5864597" cy="1930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rPr>
              <a:t>You’re at a conference talk on campus. You find yourself with the opportunity to talk with the headliner after their presentation. Time to put your polished elevator pitch to good use! </a:t>
            </a:r>
          </a:p>
        </p:txBody>
      </p:sp>
      <p:sp>
        <p:nvSpPr>
          <p:cNvPr id="24" name="Овал 24">
            <a:extLst>
              <a:ext uri="{FF2B5EF4-FFF2-40B4-BE49-F238E27FC236}">
                <a16:creationId xmlns:a16="http://schemas.microsoft.com/office/drawing/2014/main" id="{268F0D79-5998-49E6-B7CD-6A64608C19BA}"/>
              </a:ext>
            </a:extLst>
          </p:cNvPr>
          <p:cNvSpPr/>
          <p:nvPr/>
        </p:nvSpPr>
        <p:spPr>
          <a:xfrm>
            <a:off x="9027858" y="4119687"/>
            <a:ext cx="865839" cy="865839"/>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ru-RU" dirty="0">
              <a:solidFill>
                <a:schemeClr val="tx1"/>
              </a:solidFill>
            </a:endParaRPr>
          </a:p>
        </p:txBody>
      </p:sp>
      <p:sp>
        <p:nvSpPr>
          <p:cNvPr id="29" name="Текст 11">
            <a:extLst>
              <a:ext uri="{FF2B5EF4-FFF2-40B4-BE49-F238E27FC236}">
                <a16:creationId xmlns:a16="http://schemas.microsoft.com/office/drawing/2014/main" id="{B5433AEE-2C5B-4965-906E-3A3E953318E0}"/>
              </a:ext>
            </a:extLst>
          </p:cNvPr>
          <p:cNvSpPr txBox="1">
            <a:spLocks/>
          </p:cNvSpPr>
          <p:nvPr/>
        </p:nvSpPr>
        <p:spPr>
          <a:xfrm>
            <a:off x="10000454" y="4388848"/>
            <a:ext cx="2067256" cy="225959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u="sng" dirty="0">
                <a:latin typeface="Poppins SemiBold" panose="02000000000000000000" pitchFamily="2" charset="0"/>
                <a:cs typeface="Poppins SemiBold" panose="02000000000000000000" pitchFamily="2" charset="0"/>
              </a:rPr>
              <a:t>Feedback</a:t>
            </a:r>
          </a:p>
          <a:p>
            <a:pPr marL="171450" indent="-171450">
              <a:lnSpc>
                <a:spcPts val="1800"/>
              </a:lnSpc>
              <a:buFont typeface="Courier New" panose="02070309020205020404" pitchFamily="49" charset="0"/>
              <a:buChar char="o"/>
            </a:pPr>
            <a:r>
              <a:rPr lang="en-US" sz="1400" kern="0" dirty="0">
                <a:latin typeface="Poppins" panose="02000000000000000000" pitchFamily="2" charset="0"/>
                <a:ea typeface="Karla" pitchFamily="2" charset="0"/>
                <a:cs typeface="Poppins" panose="02000000000000000000" pitchFamily="2" charset="0"/>
              </a:rPr>
              <a:t>Provide feedback to your peers</a:t>
            </a:r>
          </a:p>
          <a:p>
            <a:pPr marL="171450" indent="-171450">
              <a:lnSpc>
                <a:spcPts val="1800"/>
              </a:lnSpc>
              <a:buFont typeface="Courier New" panose="02070309020205020404" pitchFamily="49" charset="0"/>
              <a:buChar char="o"/>
            </a:pPr>
            <a:r>
              <a:rPr lang="en-US" sz="1400" kern="0" dirty="0">
                <a:latin typeface="Poppins" panose="02000000000000000000" pitchFamily="2" charset="0"/>
                <a:cs typeface="Poppins" panose="02000000000000000000" pitchFamily="2" charset="0"/>
              </a:rPr>
              <a:t>What worked? </a:t>
            </a:r>
          </a:p>
          <a:p>
            <a:pPr marL="171450" indent="-171450">
              <a:lnSpc>
                <a:spcPts val="1800"/>
              </a:lnSpc>
              <a:buFont typeface="Courier New" panose="02070309020205020404" pitchFamily="49" charset="0"/>
              <a:buChar char="o"/>
            </a:pPr>
            <a:r>
              <a:rPr lang="en-US" sz="1400" kern="0" dirty="0">
                <a:latin typeface="Poppins" panose="02000000000000000000" pitchFamily="2" charset="0"/>
                <a:cs typeface="Poppins" panose="02000000000000000000" pitchFamily="2" charset="0"/>
              </a:rPr>
              <a:t>What didn’t? </a:t>
            </a:r>
          </a:p>
        </p:txBody>
      </p:sp>
    </p:spTree>
    <p:extLst>
      <p:ext uri="{BB962C8B-B14F-4D97-AF65-F5344CB8AC3E}">
        <p14:creationId xmlns:p14="http://schemas.microsoft.com/office/powerpoint/2010/main" val="426210122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араллелограмм 17"/>
          <p:cNvSpPr/>
          <p:nvPr/>
        </p:nvSpPr>
        <p:spPr>
          <a:xfrm>
            <a:off x="-25400" y="-23126"/>
            <a:ext cx="5385192" cy="6872928"/>
          </a:xfrm>
          <a:custGeom>
            <a:avLst/>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 fmla="*/ 5118 w 5385192"/>
              <a:gd name="connsiteY0" fmla="*/ 6844353 h 6858000"/>
              <a:gd name="connsiteX1" fmla="*/ 0 w 5385192"/>
              <a:gd name="connsiteY1" fmla="*/ 0 h 6858000"/>
              <a:gd name="connsiteX2" fmla="*/ 5385192 w 5385192"/>
              <a:gd name="connsiteY2" fmla="*/ 0 h 6858000"/>
              <a:gd name="connsiteX3" fmla="*/ 3670692 w 5385192"/>
              <a:gd name="connsiteY3" fmla="*/ 6858000 h 6858000"/>
              <a:gd name="connsiteX4" fmla="*/ 5118 w 5385192"/>
              <a:gd name="connsiteY4" fmla="*/ 6844353 h 6858000"/>
              <a:gd name="connsiteX0" fmla="*/ 5118 w 5385192"/>
              <a:gd name="connsiteY0" fmla="*/ 6844353 h 6871648"/>
              <a:gd name="connsiteX1" fmla="*/ 0 w 5385192"/>
              <a:gd name="connsiteY1" fmla="*/ 0 h 6871648"/>
              <a:gd name="connsiteX2" fmla="*/ 5385192 w 5385192"/>
              <a:gd name="connsiteY2" fmla="*/ 0 h 6871648"/>
              <a:gd name="connsiteX3" fmla="*/ 2633462 w 5385192"/>
              <a:gd name="connsiteY3" fmla="*/ 6871648 h 6871648"/>
              <a:gd name="connsiteX4" fmla="*/ 5118 w 5385192"/>
              <a:gd name="connsiteY4" fmla="*/ 6844353 h 6871648"/>
              <a:gd name="connsiteX0" fmla="*/ 0 w 5389599"/>
              <a:gd name="connsiteY0" fmla="*/ 6853878 h 6871648"/>
              <a:gd name="connsiteX1" fmla="*/ 4407 w 5389599"/>
              <a:gd name="connsiteY1" fmla="*/ 0 h 6871648"/>
              <a:gd name="connsiteX2" fmla="*/ 5389599 w 5389599"/>
              <a:gd name="connsiteY2" fmla="*/ 0 h 6871648"/>
              <a:gd name="connsiteX3" fmla="*/ 2637869 w 5389599"/>
              <a:gd name="connsiteY3" fmla="*/ 6871648 h 6871648"/>
              <a:gd name="connsiteX4" fmla="*/ 0 w 5389599"/>
              <a:gd name="connsiteY4" fmla="*/ 6853878 h 6871648"/>
              <a:gd name="connsiteX0" fmla="*/ 24168 w 5385192"/>
              <a:gd name="connsiteY0" fmla="*/ 6872928 h 6872928"/>
              <a:gd name="connsiteX1" fmla="*/ 0 w 5385192"/>
              <a:gd name="connsiteY1" fmla="*/ 0 h 6872928"/>
              <a:gd name="connsiteX2" fmla="*/ 5385192 w 5385192"/>
              <a:gd name="connsiteY2" fmla="*/ 0 h 6872928"/>
              <a:gd name="connsiteX3" fmla="*/ 2633462 w 5385192"/>
              <a:gd name="connsiteY3" fmla="*/ 6871648 h 6872928"/>
              <a:gd name="connsiteX4" fmla="*/ 24168 w 5385192"/>
              <a:gd name="connsiteY4" fmla="*/ 6872928 h 687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192" h="6872928">
                <a:moveTo>
                  <a:pt x="24168" y="6872928"/>
                </a:moveTo>
                <a:lnTo>
                  <a:pt x="0" y="0"/>
                </a:lnTo>
                <a:lnTo>
                  <a:pt x="5385192" y="0"/>
                </a:lnTo>
                <a:lnTo>
                  <a:pt x="2633462" y="6871648"/>
                </a:lnTo>
                <a:lnTo>
                  <a:pt x="24168" y="6872928"/>
                </a:lnTo>
                <a:close/>
              </a:path>
            </a:pathLst>
          </a:custGeom>
          <a:solidFill>
            <a:schemeClr val="accent1">
              <a:lumMod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endParaRPr>
          </a:p>
        </p:txBody>
      </p:sp>
      <p:sp>
        <p:nvSpPr>
          <p:cNvPr id="15" name="Заголовок 1">
            <a:extLst>
              <a:ext uri="{FF2B5EF4-FFF2-40B4-BE49-F238E27FC236}">
                <a16:creationId xmlns:a16="http://schemas.microsoft.com/office/drawing/2014/main" id="{75296D94-53C1-4FEB-B4F8-CEFDD4868E43}"/>
              </a:ext>
            </a:extLst>
          </p:cNvPr>
          <p:cNvSpPr txBox="1">
            <a:spLocks/>
          </p:cNvSpPr>
          <p:nvPr/>
        </p:nvSpPr>
        <p:spPr>
          <a:xfrm>
            <a:off x="3216341" y="3259228"/>
            <a:ext cx="5759319" cy="657146"/>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pc="100" dirty="0">
                <a:latin typeface="Poppins SemiBold" panose="02000000000000000000" pitchFamily="2" charset="0"/>
                <a:ea typeface="Lato" panose="020F0502020204030203" pitchFamily="34" charset="0"/>
                <a:cs typeface="Poppins SemiBold" panose="02000000000000000000" pitchFamily="2" charset="0"/>
              </a:rPr>
              <a:t>THANK YOU</a:t>
            </a:r>
            <a:endParaRPr lang="en-US" sz="4800" b="1" spc="100" dirty="0">
              <a:latin typeface="Poppins SemiBold" panose="02000000000000000000" pitchFamily="2" charset="0"/>
              <a:ea typeface="Lato" panose="020F0502020204030203" pitchFamily="34" charset="0"/>
              <a:cs typeface="Poppins SemiBold" panose="02000000000000000000" pitchFamily="2" charset="0"/>
            </a:endParaRPr>
          </a:p>
        </p:txBody>
      </p:sp>
      <p:sp>
        <p:nvSpPr>
          <p:cNvPr id="18" name="Подзаголовок 2">
            <a:extLst>
              <a:ext uri="{FF2B5EF4-FFF2-40B4-BE49-F238E27FC236}">
                <a16:creationId xmlns:a16="http://schemas.microsoft.com/office/drawing/2014/main" id="{2DEFD4EC-7437-4CA7-9682-417225A67F72}"/>
              </a:ext>
            </a:extLst>
          </p:cNvPr>
          <p:cNvSpPr txBox="1">
            <a:spLocks/>
          </p:cNvSpPr>
          <p:nvPr/>
        </p:nvSpPr>
        <p:spPr>
          <a:xfrm>
            <a:off x="4118251" y="382083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b="1" i="1" dirty="0">
                <a:solidFill>
                  <a:schemeClr val="accent1">
                    <a:lumMod val="75000"/>
                  </a:schemeClr>
                </a:solidFill>
                <a:latin typeface="Adobe Caslon Pro" panose="0205050205050A020403" pitchFamily="18" charset="0"/>
                <a:ea typeface="Linux Libertine" panose="02000503000000000000" pitchFamily="2" charset="0"/>
                <a:cs typeface="Linux Libertine" panose="02000503000000000000" pitchFamily="2" charset="0"/>
              </a:rPr>
              <a:t>#HGSE COMMUNICATIONS LAB</a:t>
            </a: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nvGrpSpPr>
          <p:cNvPr id="6" name="Группа 1">
            <a:extLst>
              <a:ext uri="{FF2B5EF4-FFF2-40B4-BE49-F238E27FC236}">
                <a16:creationId xmlns:a16="http://schemas.microsoft.com/office/drawing/2014/main" id="{632CC8C4-9CB6-4007-A27B-93ED8F32584C}"/>
              </a:ext>
            </a:extLst>
          </p:cNvPr>
          <p:cNvGrpSpPr/>
          <p:nvPr/>
        </p:nvGrpSpPr>
        <p:grpSpPr>
          <a:xfrm>
            <a:off x="-25400" y="-23126"/>
            <a:ext cx="6476064" cy="6881126"/>
            <a:chOff x="-17818" y="-9527"/>
            <a:chExt cx="6476064" cy="6881126"/>
          </a:xfrm>
        </p:grpSpPr>
        <p:sp>
          <p:nvSpPr>
            <p:cNvPr id="7" name="Прямоугольный треугольник 11">
              <a:extLst>
                <a:ext uri="{FF2B5EF4-FFF2-40B4-BE49-F238E27FC236}">
                  <a16:creationId xmlns:a16="http://schemas.microsoft.com/office/drawing/2014/main" id="{1BBD8DB9-BE12-4ACB-A0FC-490E617E04A3}"/>
                </a:ext>
              </a:extLst>
            </p:cNvPr>
            <p:cNvSpPr/>
            <p:nvPr/>
          </p:nvSpPr>
          <p:spPr>
            <a:xfrm>
              <a:off x="0" y="1160011"/>
              <a:ext cx="6458246" cy="5711588"/>
            </a:xfrm>
            <a:custGeom>
              <a:avLst/>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 fmla="*/ 0 w 5380074"/>
                <a:gd name="connsiteY0" fmla="*/ 5697940 h 6858000"/>
                <a:gd name="connsiteX1" fmla="*/ 0 w 5380074"/>
                <a:gd name="connsiteY1" fmla="*/ 0 h 6858000"/>
                <a:gd name="connsiteX2" fmla="*/ 5380074 w 5380074"/>
                <a:gd name="connsiteY2" fmla="*/ 6858000 h 6858000"/>
                <a:gd name="connsiteX3" fmla="*/ 0 w 5380074"/>
                <a:gd name="connsiteY3" fmla="*/ 5697940 h 6858000"/>
                <a:gd name="connsiteX0" fmla="*/ 0 w 4902402"/>
                <a:gd name="connsiteY0" fmla="*/ 5697940 h 5725236"/>
                <a:gd name="connsiteX1" fmla="*/ 0 w 4902402"/>
                <a:gd name="connsiteY1" fmla="*/ 0 h 5725236"/>
                <a:gd name="connsiteX2" fmla="*/ 4902402 w 4902402"/>
                <a:gd name="connsiteY2" fmla="*/ 5725236 h 5725236"/>
                <a:gd name="connsiteX3" fmla="*/ 0 w 4902402"/>
                <a:gd name="connsiteY3" fmla="*/ 5697940 h 5725236"/>
                <a:gd name="connsiteX0" fmla="*/ 0 w 6458246"/>
                <a:gd name="connsiteY0" fmla="*/ 5697940 h 5711588"/>
                <a:gd name="connsiteX1" fmla="*/ 0 w 6458246"/>
                <a:gd name="connsiteY1" fmla="*/ 0 h 5711588"/>
                <a:gd name="connsiteX2" fmla="*/ 6458246 w 6458246"/>
                <a:gd name="connsiteY2" fmla="*/ 5711588 h 5711588"/>
                <a:gd name="connsiteX3" fmla="*/ 0 w 6458246"/>
                <a:gd name="connsiteY3" fmla="*/ 5697940 h 5711588"/>
              </a:gdLst>
              <a:ahLst/>
              <a:cxnLst>
                <a:cxn ang="0">
                  <a:pos x="connsiteX0" y="connsiteY0"/>
                </a:cxn>
                <a:cxn ang="0">
                  <a:pos x="connsiteX1" y="connsiteY1"/>
                </a:cxn>
                <a:cxn ang="0">
                  <a:pos x="connsiteX2" y="connsiteY2"/>
                </a:cxn>
                <a:cxn ang="0">
                  <a:pos x="connsiteX3" y="connsiteY3"/>
                </a:cxn>
              </a:cxnLst>
              <a:rect l="l" t="t" r="r" b="b"/>
              <a:pathLst>
                <a:path w="6458246" h="5711588">
                  <a:moveTo>
                    <a:pt x="0" y="5697940"/>
                  </a:moveTo>
                  <a:lnTo>
                    <a:pt x="0" y="0"/>
                  </a:lnTo>
                  <a:lnTo>
                    <a:pt x="6458246" y="5711588"/>
                  </a:lnTo>
                  <a:lnTo>
                    <a:pt x="0" y="5697940"/>
                  </a:lnTo>
                  <a:close/>
                </a:path>
              </a:pathLst>
            </a:cu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араллелограмм 17">
              <a:extLst>
                <a:ext uri="{FF2B5EF4-FFF2-40B4-BE49-F238E27FC236}">
                  <a16:creationId xmlns:a16="http://schemas.microsoft.com/office/drawing/2014/main" id="{6A368223-DB88-49BE-BA6D-8EB37B289626}"/>
                </a:ext>
              </a:extLst>
            </p:cNvPr>
            <p:cNvSpPr/>
            <p:nvPr/>
          </p:nvSpPr>
          <p:spPr>
            <a:xfrm>
              <a:off x="-17818" y="-9527"/>
              <a:ext cx="5385192" cy="6872928"/>
            </a:xfrm>
            <a:custGeom>
              <a:avLst/>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 fmla="*/ 5118 w 5385192"/>
                <a:gd name="connsiteY0" fmla="*/ 6844353 h 6858000"/>
                <a:gd name="connsiteX1" fmla="*/ 0 w 5385192"/>
                <a:gd name="connsiteY1" fmla="*/ 0 h 6858000"/>
                <a:gd name="connsiteX2" fmla="*/ 5385192 w 5385192"/>
                <a:gd name="connsiteY2" fmla="*/ 0 h 6858000"/>
                <a:gd name="connsiteX3" fmla="*/ 3670692 w 5385192"/>
                <a:gd name="connsiteY3" fmla="*/ 6858000 h 6858000"/>
                <a:gd name="connsiteX4" fmla="*/ 5118 w 5385192"/>
                <a:gd name="connsiteY4" fmla="*/ 6844353 h 6858000"/>
                <a:gd name="connsiteX0" fmla="*/ 5118 w 5385192"/>
                <a:gd name="connsiteY0" fmla="*/ 6844353 h 6871648"/>
                <a:gd name="connsiteX1" fmla="*/ 0 w 5385192"/>
                <a:gd name="connsiteY1" fmla="*/ 0 h 6871648"/>
                <a:gd name="connsiteX2" fmla="*/ 5385192 w 5385192"/>
                <a:gd name="connsiteY2" fmla="*/ 0 h 6871648"/>
                <a:gd name="connsiteX3" fmla="*/ 2633462 w 5385192"/>
                <a:gd name="connsiteY3" fmla="*/ 6871648 h 6871648"/>
                <a:gd name="connsiteX4" fmla="*/ 5118 w 5385192"/>
                <a:gd name="connsiteY4" fmla="*/ 6844353 h 6871648"/>
                <a:gd name="connsiteX0" fmla="*/ 0 w 5389599"/>
                <a:gd name="connsiteY0" fmla="*/ 6853878 h 6871648"/>
                <a:gd name="connsiteX1" fmla="*/ 4407 w 5389599"/>
                <a:gd name="connsiteY1" fmla="*/ 0 h 6871648"/>
                <a:gd name="connsiteX2" fmla="*/ 5389599 w 5389599"/>
                <a:gd name="connsiteY2" fmla="*/ 0 h 6871648"/>
                <a:gd name="connsiteX3" fmla="*/ 2637869 w 5389599"/>
                <a:gd name="connsiteY3" fmla="*/ 6871648 h 6871648"/>
                <a:gd name="connsiteX4" fmla="*/ 0 w 5389599"/>
                <a:gd name="connsiteY4" fmla="*/ 6853878 h 6871648"/>
                <a:gd name="connsiteX0" fmla="*/ 24168 w 5385192"/>
                <a:gd name="connsiteY0" fmla="*/ 6872928 h 6872928"/>
                <a:gd name="connsiteX1" fmla="*/ 0 w 5385192"/>
                <a:gd name="connsiteY1" fmla="*/ 0 h 6872928"/>
                <a:gd name="connsiteX2" fmla="*/ 5385192 w 5385192"/>
                <a:gd name="connsiteY2" fmla="*/ 0 h 6872928"/>
                <a:gd name="connsiteX3" fmla="*/ 2633462 w 5385192"/>
                <a:gd name="connsiteY3" fmla="*/ 6871648 h 6872928"/>
                <a:gd name="connsiteX4" fmla="*/ 24168 w 5385192"/>
                <a:gd name="connsiteY4" fmla="*/ 6872928 h 687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192" h="6872928">
                  <a:moveTo>
                    <a:pt x="24168" y="6872928"/>
                  </a:moveTo>
                  <a:lnTo>
                    <a:pt x="0" y="0"/>
                  </a:lnTo>
                  <a:lnTo>
                    <a:pt x="5385192" y="0"/>
                  </a:lnTo>
                  <a:lnTo>
                    <a:pt x="2633462" y="6871648"/>
                  </a:lnTo>
                  <a:lnTo>
                    <a:pt x="24168" y="6872928"/>
                  </a:lnTo>
                  <a:close/>
                </a:path>
              </a:pathLst>
            </a:custGeom>
            <a:solidFill>
              <a:schemeClr val="accent1">
                <a:lumMod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endParaRPr>
            </a:p>
          </p:txBody>
        </p:sp>
      </p:grpSp>
      <p:sp>
        <p:nvSpPr>
          <p:cNvPr id="19" name="Rectangle 18">
            <a:extLst>
              <a:ext uri="{FF2B5EF4-FFF2-40B4-BE49-F238E27FC236}">
                <a16:creationId xmlns:a16="http://schemas.microsoft.com/office/drawing/2014/main" id="{6172CD14-0B89-4D1E-926A-327215265009}"/>
              </a:ext>
            </a:extLst>
          </p:cNvPr>
          <p:cNvSpPr/>
          <p:nvPr/>
        </p:nvSpPr>
        <p:spPr>
          <a:xfrm>
            <a:off x="1857035" y="4153414"/>
            <a:ext cx="8366779" cy="395173"/>
          </a:xfrm>
          <a:prstGeom prst="rect">
            <a:avLst/>
          </a:prstGeom>
        </p:spPr>
        <p:txBody>
          <a:bodyPr wrap="none">
            <a:spAutoFit/>
          </a:bodyPr>
          <a:lstStyle/>
          <a:p>
            <a:pPr algn="ctr">
              <a:lnSpc>
                <a:spcPct val="80000"/>
              </a:lnSpc>
              <a:spcBef>
                <a:spcPct val="0"/>
              </a:spcBef>
            </a:pPr>
            <a:r>
              <a:rPr lang="en-US" sz="2400" b="1" i="1" spc="100" dirty="0">
                <a:solidFill>
                  <a:schemeClr val="bg1"/>
                </a:solidFill>
                <a:latin typeface="Poppins SemiBold" panose="02000000000000000000" pitchFamily="2" charset="0"/>
              </a:rPr>
              <a:t>https://com</a:t>
            </a:r>
            <a:r>
              <a:rPr lang="en-US" sz="2400" b="1" i="1" spc="100" dirty="0">
                <a:latin typeface="Poppins SemiBold" panose="02000000000000000000" pitchFamily="2" charset="0"/>
              </a:rPr>
              <a:t>municate.gse.harvard.edu/communicationslab</a:t>
            </a:r>
          </a:p>
        </p:txBody>
      </p:sp>
    </p:spTree>
    <p:extLst>
      <p:ext uri="{BB962C8B-B14F-4D97-AF65-F5344CB8AC3E}">
        <p14:creationId xmlns:p14="http://schemas.microsoft.com/office/powerpoint/2010/main" val="188042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id="{75296D94-53C1-4FEB-B4F8-CEFDD4868E43}"/>
              </a:ext>
            </a:extLst>
          </p:cNvPr>
          <p:cNvSpPr txBox="1">
            <a:spLocks/>
          </p:cNvSpPr>
          <p:nvPr/>
        </p:nvSpPr>
        <p:spPr>
          <a:xfrm>
            <a:off x="3216341" y="484278"/>
            <a:ext cx="5759319" cy="657146"/>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00" dirty="0">
                <a:latin typeface="Poppins SemiBold" panose="02000000000000000000" pitchFamily="2" charset="0"/>
                <a:ea typeface="Lato" panose="020F0502020204030203" pitchFamily="34" charset="0"/>
                <a:cs typeface="Poppins SemiBold" panose="02000000000000000000" pitchFamily="2" charset="0"/>
              </a:rPr>
              <a:t>References</a:t>
            </a:r>
          </a:p>
        </p:txBody>
      </p:sp>
      <p:sp>
        <p:nvSpPr>
          <p:cNvPr id="6" name="Rectangle 5">
            <a:extLst>
              <a:ext uri="{FF2B5EF4-FFF2-40B4-BE49-F238E27FC236}">
                <a16:creationId xmlns:a16="http://schemas.microsoft.com/office/drawing/2014/main" id="{CF094CF8-D49E-4A29-8F6D-453752E59F2F}"/>
              </a:ext>
            </a:extLst>
          </p:cNvPr>
          <p:cNvSpPr/>
          <p:nvPr/>
        </p:nvSpPr>
        <p:spPr>
          <a:xfrm>
            <a:off x="552451" y="1186892"/>
            <a:ext cx="11106150" cy="510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200" dirty="0">
                <a:solidFill>
                  <a:schemeClr val="tx1"/>
                </a:solidFill>
              </a:rPr>
              <a:t>Gallo, Carmine. (2018). “The art of the elevator pitch”. Accessed from: </a:t>
            </a:r>
            <a:r>
              <a:rPr lang="en-US" sz="2200" dirty="0">
                <a:hlinkClick r:id="rId3"/>
              </a:rPr>
              <a:t>https://hbr.org/2018/10/the-art-of-the-elevator-pitch</a:t>
            </a:r>
            <a:endParaRPr lang="en-US" sz="2200" dirty="0"/>
          </a:p>
          <a:p>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Harvard Business School. (2020). “HBS Elevator Pitch Builder”. Accessed from: </a:t>
            </a:r>
            <a:r>
              <a:rPr lang="en-US" sz="2200" dirty="0">
                <a:solidFill>
                  <a:schemeClr val="tx1"/>
                </a:solidFill>
                <a:hlinkClick r:id="rId4"/>
              </a:rPr>
              <a:t>http://about.mjumbepoe.com/elevator-pitch-builder/</a:t>
            </a: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Neely, Joe. (2017). “Top 7 Killer Elevator Pitch Examples”. Access from: </a:t>
            </a:r>
            <a:r>
              <a:rPr lang="en-US" sz="2400" dirty="0">
                <a:hlinkClick r:id="rId5"/>
              </a:rPr>
              <a:t>https://blog.toggl.com/elevator-pitch-examples/</a:t>
            </a:r>
            <a:endParaRPr lang="en-US" sz="2200"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UC-Davis. (Undated) “The 30 Second Elevator Speech”. Accessed from: </a:t>
            </a:r>
            <a:r>
              <a:rPr lang="en-US" sz="2200" dirty="0">
                <a:hlinkClick r:id="rId6"/>
              </a:rPr>
              <a:t>http://sfp.ucdavis.edu/files/163926.pdf</a:t>
            </a:r>
            <a:endParaRPr lang="en-US" sz="2200" dirty="0"/>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r>
              <a:rPr lang="en-US" sz="2200" dirty="0" err="1">
                <a:solidFill>
                  <a:schemeClr val="tx1"/>
                </a:solidFill>
              </a:rPr>
              <a:t>Wezowski</a:t>
            </a:r>
            <a:r>
              <a:rPr lang="en-US" sz="2200" dirty="0">
                <a:solidFill>
                  <a:schemeClr val="tx1"/>
                </a:solidFill>
              </a:rPr>
              <a:t>, Kasia. (2017). “6 ways to look more confident during a presentation”. </a:t>
            </a:r>
            <a:r>
              <a:rPr lang="en-US" sz="2200" i="1" dirty="0">
                <a:solidFill>
                  <a:schemeClr val="tx1"/>
                </a:solidFill>
              </a:rPr>
              <a:t>Harvard Business Review</a:t>
            </a:r>
            <a:r>
              <a:rPr lang="en-US" sz="2200" dirty="0">
                <a:solidFill>
                  <a:schemeClr val="tx1"/>
                </a:solidFill>
              </a:rPr>
              <a:t>. Accessed from: </a:t>
            </a:r>
            <a:r>
              <a:rPr lang="en-US" sz="2200" dirty="0">
                <a:hlinkClick r:id="rId7"/>
              </a:rPr>
              <a:t>https://hbr.org/2017/04/6-ways-to-look-more-confident-during-a-presentation</a:t>
            </a:r>
            <a:endParaRPr lang="en-US" sz="2200" i="1" dirty="0">
              <a:solidFill>
                <a:schemeClr val="tx1"/>
              </a:solidFill>
            </a:endParaRPr>
          </a:p>
          <a:p>
            <a:pPr marL="342900" indent="-342900">
              <a:buFont typeface="Arial" panose="020B0604020202020204" pitchFamily="34" charset="0"/>
              <a:buChar char="•"/>
            </a:pPr>
            <a:endParaRPr lang="en-US" sz="2200" i="1" dirty="0">
              <a:solidFill>
                <a:schemeClr val="tx1"/>
              </a:solidFill>
            </a:endParaRPr>
          </a:p>
          <a:p>
            <a:pPr marL="342900" indent="-342900">
              <a:buFont typeface="Arial" panose="020B0604020202020204" pitchFamily="34" charset="0"/>
              <a:buChar char="•"/>
            </a:pPr>
            <a:endParaRPr lang="en-US" sz="2200" i="1" dirty="0">
              <a:solidFill>
                <a:schemeClr val="tx1"/>
              </a:solidFill>
            </a:endParaRPr>
          </a:p>
          <a:p>
            <a:pPr marL="342900" indent="-342900">
              <a:buFont typeface="Arial" panose="020B0604020202020204" pitchFamily="34" charset="0"/>
              <a:buChar char="•"/>
            </a:pPr>
            <a:endParaRPr lang="en-US" sz="2200" i="1" dirty="0">
              <a:solidFill>
                <a:schemeClr val="tx1"/>
              </a:solidFill>
            </a:endParaRPr>
          </a:p>
        </p:txBody>
      </p:sp>
    </p:spTree>
    <p:extLst>
      <p:ext uri="{BB962C8B-B14F-4D97-AF65-F5344CB8AC3E}">
        <p14:creationId xmlns:p14="http://schemas.microsoft.com/office/powerpoint/2010/main" val="71338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1"/>
          <p:cNvSpPr txBox="1">
            <a:spLocks/>
          </p:cNvSpPr>
          <p:nvPr/>
        </p:nvSpPr>
        <p:spPr>
          <a:xfrm>
            <a:off x="2261937" y="1189751"/>
            <a:ext cx="7928809" cy="8163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WHO WE ARE</a:t>
            </a:r>
          </a:p>
          <a:p>
            <a:pPr algn="ctr"/>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21" name="Текст 11"/>
          <p:cNvSpPr txBox="1">
            <a:spLocks/>
          </p:cNvSpPr>
          <p:nvPr/>
        </p:nvSpPr>
        <p:spPr>
          <a:xfrm>
            <a:off x="967561" y="4447680"/>
            <a:ext cx="3232298" cy="157157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200" kern="0" dirty="0">
                <a:solidFill>
                  <a:schemeClr val="bg1">
                    <a:lumMod val="50000"/>
                  </a:schemeClr>
                </a:solidFill>
                <a:latin typeface="Poppins" panose="02000000000000000000" pitchFamily="2" charset="0"/>
                <a:ea typeface="Karla" pitchFamily="2" charset="0"/>
                <a:cs typeface="Poppins" panose="02000000000000000000" pitchFamily="2" charset="0"/>
              </a:rPr>
              <a:t>Associate Director for Student Academic Services &amp; Learning Design and a research librarian. She oversees Gutman Library's Writing Services and the Communications Lab in addition to providing research consultations and leading the library's learning design projects</a:t>
            </a:r>
            <a:endParaRPr lang="en-US" sz="1200" b="1" dirty="0">
              <a:solidFill>
                <a:schemeClr val="bg1">
                  <a:lumMod val="50000"/>
                </a:schemeClr>
              </a:solidFill>
              <a:latin typeface="Poppins" panose="02000000000000000000" pitchFamily="2" charset="0"/>
              <a:cs typeface="Poppins" panose="02000000000000000000" pitchFamily="2" charset="0"/>
            </a:endParaRPr>
          </a:p>
        </p:txBody>
      </p:sp>
      <p:cxnSp>
        <p:nvCxnSpPr>
          <p:cNvPr id="27" name="Прямая соединительная линия 26"/>
          <p:cNvCxnSpPr/>
          <p:nvPr/>
        </p:nvCxnSpPr>
        <p:spPr>
          <a:xfrm>
            <a:off x="4284922" y="3269926"/>
            <a:ext cx="0" cy="229565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7740501" y="3269926"/>
            <a:ext cx="0" cy="229565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Подзаголовок 2"/>
          <p:cNvSpPr txBox="1">
            <a:spLocks/>
          </p:cNvSpPr>
          <p:nvPr/>
        </p:nvSpPr>
        <p:spPr>
          <a:xfrm>
            <a:off x="4248592" y="882723"/>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b="1" i="1" dirty="0">
                <a:solidFill>
                  <a:schemeClr val="accent1">
                    <a:lumMod val="75000"/>
                  </a:schemeClr>
                </a:solidFill>
                <a:latin typeface="FontAwesome" pitchFamily="2" charset="0"/>
                <a:ea typeface="Linux Libertine" panose="02000503000000000000" pitchFamily="2" charset="0"/>
                <a:cs typeface="Linux Libertine" panose="02000503000000000000" pitchFamily="2" charset="0"/>
              </a:rPr>
              <a:t> </a:t>
            </a:r>
            <a:r>
              <a:rPr lang="en-US" sz="1600" b="1" i="1" dirty="0">
                <a:solidFill>
                  <a:schemeClr val="accent1">
                    <a:lumMod val="75000"/>
                  </a:schemeClr>
                </a:solidFill>
                <a:latin typeface="Adobe Caslon Pro" panose="0205050205050A020403" pitchFamily="18" charset="0"/>
                <a:ea typeface="Linux Libertine" panose="02000503000000000000" pitchFamily="2" charset="0"/>
                <a:cs typeface="Linux Libertine" panose="02000503000000000000" pitchFamily="2" charset="0"/>
              </a:rPr>
              <a:t>About Us</a:t>
            </a: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32" name="Текст 11">
            <a:extLst>
              <a:ext uri="{FF2B5EF4-FFF2-40B4-BE49-F238E27FC236}">
                <a16:creationId xmlns:a16="http://schemas.microsoft.com/office/drawing/2014/main" id="{CE3FE7D8-37E7-47D8-9729-C7811DB20DCD}"/>
              </a:ext>
            </a:extLst>
          </p:cNvPr>
          <p:cNvSpPr txBox="1">
            <a:spLocks/>
          </p:cNvSpPr>
          <p:nvPr/>
        </p:nvSpPr>
        <p:spPr>
          <a:xfrm>
            <a:off x="878515" y="2270715"/>
            <a:ext cx="3232298" cy="50270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chemeClr val="bg2">
                    <a:lumMod val="25000"/>
                  </a:schemeClr>
                </a:solidFill>
                <a:latin typeface="Poppins SemiBold" panose="02000000000000000000" pitchFamily="2" charset="0"/>
                <a:cs typeface="Poppins SemiBold" panose="02000000000000000000" pitchFamily="2" charset="0"/>
              </a:rPr>
              <a:t>Ning Zou</a:t>
            </a:r>
          </a:p>
        </p:txBody>
      </p:sp>
      <p:sp>
        <p:nvSpPr>
          <p:cNvPr id="33" name="Текст 11">
            <a:extLst>
              <a:ext uri="{FF2B5EF4-FFF2-40B4-BE49-F238E27FC236}">
                <a16:creationId xmlns:a16="http://schemas.microsoft.com/office/drawing/2014/main" id="{308415BC-A2E6-4B44-8B2C-F1CC20159B61}"/>
              </a:ext>
            </a:extLst>
          </p:cNvPr>
          <p:cNvSpPr txBox="1">
            <a:spLocks/>
          </p:cNvSpPr>
          <p:nvPr/>
        </p:nvSpPr>
        <p:spPr>
          <a:xfrm>
            <a:off x="4348717" y="2270714"/>
            <a:ext cx="3359888" cy="50270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chemeClr val="bg2">
                    <a:lumMod val="25000"/>
                  </a:schemeClr>
                </a:solidFill>
                <a:latin typeface="Poppins SemiBold" panose="02000000000000000000" pitchFamily="2" charset="0"/>
                <a:cs typeface="Poppins SemiBold" panose="02000000000000000000" pitchFamily="2" charset="0"/>
              </a:rPr>
              <a:t>MG Prezioso </a:t>
            </a:r>
          </a:p>
        </p:txBody>
      </p:sp>
      <p:sp>
        <p:nvSpPr>
          <p:cNvPr id="34" name="Текст 11">
            <a:extLst>
              <a:ext uri="{FF2B5EF4-FFF2-40B4-BE49-F238E27FC236}">
                <a16:creationId xmlns:a16="http://schemas.microsoft.com/office/drawing/2014/main" id="{4DB6346B-650B-4BBC-808C-A7F56CE9F928}"/>
              </a:ext>
            </a:extLst>
          </p:cNvPr>
          <p:cNvSpPr txBox="1">
            <a:spLocks/>
          </p:cNvSpPr>
          <p:nvPr/>
        </p:nvSpPr>
        <p:spPr>
          <a:xfrm>
            <a:off x="7921109" y="2270714"/>
            <a:ext cx="3211032" cy="50270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chemeClr val="bg2">
                    <a:lumMod val="25000"/>
                  </a:schemeClr>
                </a:solidFill>
                <a:latin typeface="Poppins SemiBold" panose="02000000000000000000" pitchFamily="2" charset="0"/>
                <a:cs typeface="Poppins SemiBold" panose="02000000000000000000" pitchFamily="2" charset="0"/>
              </a:rPr>
              <a:t>Dylan J. Lukes</a:t>
            </a:r>
          </a:p>
        </p:txBody>
      </p:sp>
      <p:sp>
        <p:nvSpPr>
          <p:cNvPr id="35" name="Текст 11">
            <a:extLst>
              <a:ext uri="{FF2B5EF4-FFF2-40B4-BE49-F238E27FC236}">
                <a16:creationId xmlns:a16="http://schemas.microsoft.com/office/drawing/2014/main" id="{45FBD5CE-F595-4CE0-B23A-C457022BA19E}"/>
              </a:ext>
            </a:extLst>
          </p:cNvPr>
          <p:cNvSpPr txBox="1">
            <a:spLocks/>
          </p:cNvSpPr>
          <p:nvPr/>
        </p:nvSpPr>
        <p:spPr>
          <a:xfrm>
            <a:off x="4396563" y="4447680"/>
            <a:ext cx="3232298" cy="157157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200" kern="0" dirty="0">
                <a:solidFill>
                  <a:schemeClr val="bg1">
                    <a:lumMod val="50000"/>
                  </a:schemeClr>
                </a:solidFill>
                <a:latin typeface="Poppins" panose="02000000000000000000" pitchFamily="2" charset="0"/>
              </a:rPr>
              <a:t>Doctoral candidate at Harvard University and HGSE. MG studies the intersection of psychology and literature. Specifically, she is interested in the process of children's narrative absorption, as well as how literature contributes to students' moral development and identity formation.</a:t>
            </a:r>
          </a:p>
        </p:txBody>
      </p:sp>
      <p:sp>
        <p:nvSpPr>
          <p:cNvPr id="36" name="Текст 11">
            <a:extLst>
              <a:ext uri="{FF2B5EF4-FFF2-40B4-BE49-F238E27FC236}">
                <a16:creationId xmlns:a16="http://schemas.microsoft.com/office/drawing/2014/main" id="{35A082BF-EE1A-4794-B294-6CD4F420B903}"/>
              </a:ext>
            </a:extLst>
          </p:cNvPr>
          <p:cNvSpPr txBox="1">
            <a:spLocks/>
          </p:cNvSpPr>
          <p:nvPr/>
        </p:nvSpPr>
        <p:spPr>
          <a:xfrm>
            <a:off x="7912536" y="4447680"/>
            <a:ext cx="3232298" cy="157157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kern="0" dirty="0">
                <a:solidFill>
                  <a:schemeClr val="bg1">
                    <a:lumMod val="50000"/>
                  </a:schemeClr>
                </a:solidFill>
                <a:latin typeface="Poppins" panose="02000000000000000000" pitchFamily="2" charset="0"/>
                <a:ea typeface="Karla" pitchFamily="2" charset="0"/>
                <a:cs typeface="Poppins" panose="02000000000000000000" pitchFamily="2" charset="0"/>
              </a:rPr>
              <a:t>Doctoral candidate and Presidential Scholar at Harvard University and HGSE. He studies the economics of education with a focus on technology and learning.</a:t>
            </a:r>
          </a:p>
        </p:txBody>
      </p:sp>
      <p:pic>
        <p:nvPicPr>
          <p:cNvPr id="7" name="Picture 6">
            <a:extLst>
              <a:ext uri="{FF2B5EF4-FFF2-40B4-BE49-F238E27FC236}">
                <a16:creationId xmlns:a16="http://schemas.microsoft.com/office/drawing/2014/main" id="{8E9CA0BA-65E6-46CE-BC97-40EA2E4A4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5092" y="2622330"/>
            <a:ext cx="1303020" cy="1737360"/>
          </a:xfrm>
          <a:prstGeom prst="rect">
            <a:avLst/>
          </a:prstGeom>
        </p:spPr>
      </p:pic>
      <p:pic>
        <p:nvPicPr>
          <p:cNvPr id="12" name="Picture 11">
            <a:extLst>
              <a:ext uri="{FF2B5EF4-FFF2-40B4-BE49-F238E27FC236}">
                <a16:creationId xmlns:a16="http://schemas.microsoft.com/office/drawing/2014/main" id="{91F7E346-3728-4957-BFAE-57A5DB1E7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154" y="2622330"/>
            <a:ext cx="1303020" cy="1737360"/>
          </a:xfrm>
          <a:prstGeom prst="rect">
            <a:avLst/>
          </a:prstGeom>
        </p:spPr>
      </p:pic>
      <p:cxnSp>
        <p:nvCxnSpPr>
          <p:cNvPr id="15" name="Прямая соединительная линия 32">
            <a:extLst>
              <a:ext uri="{FF2B5EF4-FFF2-40B4-BE49-F238E27FC236}">
                <a16:creationId xmlns:a16="http://schemas.microsoft.com/office/drawing/2014/main" id="{3E971A99-0C61-4FED-A17F-387908672A0D}"/>
              </a:ext>
            </a:extLst>
          </p:cNvPr>
          <p:cNvCxnSpPr>
            <a:cxnSpLocks/>
          </p:cNvCxnSpPr>
          <p:nvPr/>
        </p:nvCxnSpPr>
        <p:spPr>
          <a:xfrm>
            <a:off x="2513453" y="1953967"/>
            <a:ext cx="7155949"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2A8D23B-4982-4021-926D-4B87D8378F64}"/>
              </a:ext>
            </a:extLst>
          </p:cNvPr>
          <p:cNvSpPr/>
          <p:nvPr/>
        </p:nvSpPr>
        <p:spPr>
          <a:xfrm>
            <a:off x="1912607" y="6074369"/>
            <a:ext cx="8366779" cy="395173"/>
          </a:xfrm>
          <a:prstGeom prst="rect">
            <a:avLst/>
          </a:prstGeom>
        </p:spPr>
        <p:txBody>
          <a:bodyPr wrap="none">
            <a:spAutoFit/>
          </a:bodyPr>
          <a:lstStyle/>
          <a:p>
            <a:pPr algn="ctr">
              <a:lnSpc>
                <a:spcPct val="80000"/>
              </a:lnSpc>
              <a:spcBef>
                <a:spcPct val="0"/>
              </a:spcBef>
            </a:pPr>
            <a:r>
              <a:rPr lang="en-US" sz="2400" b="1" i="1" spc="100" dirty="0">
                <a:latin typeface="Poppins SemiBold" panose="02000000000000000000" pitchFamily="2" charset="0"/>
              </a:rPr>
              <a:t>https://communicate.gse.harvard.edu/communicationslab</a:t>
            </a:r>
          </a:p>
        </p:txBody>
      </p:sp>
      <p:pic>
        <p:nvPicPr>
          <p:cNvPr id="3" name="Picture 2">
            <a:extLst>
              <a:ext uri="{FF2B5EF4-FFF2-40B4-BE49-F238E27FC236}">
                <a16:creationId xmlns:a16="http://schemas.microsoft.com/office/drawing/2014/main" id="{1CA31EE1-B8DA-400F-951F-B4A17C9A2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2102" y="2612271"/>
            <a:ext cx="1303020" cy="1737360"/>
          </a:xfrm>
          <a:prstGeom prst="rect">
            <a:avLst/>
          </a:prstGeom>
        </p:spPr>
      </p:pic>
    </p:spTree>
    <p:extLst>
      <p:ext uri="{BB962C8B-B14F-4D97-AF65-F5344CB8AC3E}">
        <p14:creationId xmlns:p14="http://schemas.microsoft.com/office/powerpoint/2010/main" val="2411014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6252084" y="2524196"/>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Текст 11"/>
          <p:cNvSpPr txBox="1">
            <a:spLocks/>
          </p:cNvSpPr>
          <p:nvPr/>
        </p:nvSpPr>
        <p:spPr>
          <a:xfrm>
            <a:off x="6273351" y="2691042"/>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02</a:t>
            </a:r>
          </a:p>
        </p:txBody>
      </p:sp>
      <p:sp>
        <p:nvSpPr>
          <p:cNvPr id="2" name="Прямоугольник 1"/>
          <p:cNvSpPr/>
          <p:nvPr/>
        </p:nvSpPr>
        <p:spPr>
          <a:xfrm>
            <a:off x="2330767" y="2524196"/>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p:cNvSpPr txBox="1">
            <a:spLocks/>
          </p:cNvSpPr>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WORKSHOP AGENDA </a:t>
            </a: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Текст 11"/>
          <p:cNvSpPr txBox="1">
            <a:spLocks/>
          </p:cNvSpPr>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MOTIVATION</a:t>
            </a:r>
          </a:p>
        </p:txBody>
      </p:sp>
      <p:sp>
        <p:nvSpPr>
          <p:cNvPr id="9" name="Текст 11"/>
          <p:cNvSpPr txBox="1">
            <a:spLocks/>
          </p:cNvSpPr>
          <p:nvPr/>
        </p:nvSpPr>
        <p:spPr>
          <a:xfrm>
            <a:off x="2366927" y="2691043"/>
            <a:ext cx="584787" cy="399952"/>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01</a:t>
            </a:r>
          </a:p>
        </p:txBody>
      </p:sp>
      <p:sp>
        <p:nvSpPr>
          <p:cNvPr id="16" name="Текст 11"/>
          <p:cNvSpPr txBox="1">
            <a:spLocks/>
          </p:cNvSpPr>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panose="02000000000000000000" pitchFamily="2" charset="0"/>
              </a:rPr>
              <a:t>INTRO TO ELEVATOR PITCHES </a:t>
            </a:r>
            <a:endParaRPr lang="en-US" sz="2000" b="1" dirty="0">
              <a:solidFill>
                <a:schemeClr val="bg1">
                  <a:lumMod val="65000"/>
                </a:schemeClr>
              </a:solidFill>
              <a:latin typeface="Poppins" panose="02000000000000000000" pitchFamily="2" charset="0"/>
              <a:cs typeface="Poppins" panose="02000000000000000000" pitchFamily="2" charset="0"/>
            </a:endParaRPr>
          </a:p>
        </p:txBody>
      </p:sp>
      <p:sp>
        <p:nvSpPr>
          <p:cNvPr id="28" name="Текст 11"/>
          <p:cNvSpPr txBox="1">
            <a:spLocks/>
          </p:cNvSpPr>
          <p:nvPr/>
        </p:nvSpPr>
        <p:spPr>
          <a:xfrm>
            <a:off x="3271499" y="4618438"/>
            <a:ext cx="2093655"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ELEVATOR PITCH TIPS  </a:t>
            </a:r>
          </a:p>
        </p:txBody>
      </p:sp>
      <p:sp>
        <p:nvSpPr>
          <p:cNvPr id="31" name="Прямоугольник 30"/>
          <p:cNvSpPr/>
          <p:nvPr/>
        </p:nvSpPr>
        <p:spPr>
          <a:xfrm>
            <a:off x="2392326" y="4283512"/>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11"/>
          <p:cNvSpPr txBox="1">
            <a:spLocks/>
          </p:cNvSpPr>
          <p:nvPr/>
        </p:nvSpPr>
        <p:spPr>
          <a:xfrm>
            <a:off x="2424226" y="4450358"/>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03</a:t>
            </a:r>
          </a:p>
        </p:txBody>
      </p:sp>
      <p:sp>
        <p:nvSpPr>
          <p:cNvPr id="24" name="Текст 11"/>
          <p:cNvSpPr txBox="1">
            <a:spLocks/>
          </p:cNvSpPr>
          <p:nvPr/>
        </p:nvSpPr>
        <p:spPr>
          <a:xfrm>
            <a:off x="7121691" y="4618438"/>
            <a:ext cx="3152609"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PRACTICE, PRACTICE, PRACTICE</a:t>
            </a:r>
          </a:p>
        </p:txBody>
      </p:sp>
      <p:sp>
        <p:nvSpPr>
          <p:cNvPr id="27" name="Прямоугольник 26"/>
          <p:cNvSpPr/>
          <p:nvPr/>
        </p:nvSpPr>
        <p:spPr>
          <a:xfrm>
            <a:off x="6294616" y="4283512"/>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Текст 11"/>
          <p:cNvSpPr txBox="1">
            <a:spLocks/>
          </p:cNvSpPr>
          <p:nvPr/>
        </p:nvSpPr>
        <p:spPr>
          <a:xfrm>
            <a:off x="6305250" y="4450358"/>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04</a:t>
            </a:r>
          </a:p>
        </p:txBody>
      </p:sp>
      <p:cxnSp>
        <p:nvCxnSpPr>
          <p:cNvPr id="33" name="Прямая соединительная линия 32"/>
          <p:cNvCxnSpPr/>
          <p:nvPr/>
        </p:nvCxnSpPr>
        <p:spPr>
          <a:xfrm>
            <a:off x="3324176" y="2691042"/>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a:spLocks/>
          </p:cNvSpPr>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b="1" i="1" dirty="0">
                <a:solidFill>
                  <a:schemeClr val="accent1">
                    <a:lumMod val="75000"/>
                  </a:schemeClr>
                </a:solidFill>
                <a:latin typeface="FontAwesome" pitchFamily="2" charset="0"/>
                <a:ea typeface="Linux Libertine" panose="02000503000000000000" pitchFamily="2" charset="0"/>
                <a:cs typeface="Linux Libertine" panose="02000503000000000000" pitchFamily="2" charset="0"/>
              </a:rPr>
              <a:t> </a:t>
            </a:r>
            <a:r>
              <a:rPr lang="en-US" sz="1600" b="1" i="1" dirty="0">
                <a:solidFill>
                  <a:schemeClr val="accent1">
                    <a:lumMod val="75000"/>
                  </a:schemeClr>
                </a:solidFill>
                <a:latin typeface="Adobe Caslon Pro" panose="0205050205050A020403" pitchFamily="18" charset="0"/>
                <a:ea typeface="Linux Libertine" panose="02000503000000000000" pitchFamily="2" charset="0"/>
                <a:cs typeface="Linux Libertine" panose="02000503000000000000" pitchFamily="2" charset="0"/>
              </a:rPr>
              <a:t>EFFECTIVE ELEVATOR PITCHES</a:t>
            </a: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Tree>
    <p:extLst>
      <p:ext uri="{BB962C8B-B14F-4D97-AF65-F5344CB8AC3E}">
        <p14:creationId xmlns:p14="http://schemas.microsoft.com/office/powerpoint/2010/main" val="1941669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 grpId="0" animBg="1"/>
      <p:bldP spid="8" grpId="0"/>
      <p:bldP spid="9" grpId="0" animBg="1"/>
      <p:bldP spid="16" grpId="0"/>
      <p:bldP spid="28" grpId="0"/>
      <p:bldP spid="31" grpId="0" animBg="1"/>
      <p:bldP spid="30" grpId="0" animBg="1"/>
      <p:bldP spid="24" grpId="0"/>
      <p:bldP spid="27"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6252084" y="2524196"/>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Текст 11"/>
          <p:cNvSpPr txBox="1">
            <a:spLocks/>
          </p:cNvSpPr>
          <p:nvPr/>
        </p:nvSpPr>
        <p:spPr>
          <a:xfrm>
            <a:off x="6273351" y="2691042"/>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02</a:t>
            </a:r>
          </a:p>
        </p:txBody>
      </p:sp>
      <p:sp>
        <p:nvSpPr>
          <p:cNvPr id="2" name="Прямоугольник 1"/>
          <p:cNvSpPr/>
          <p:nvPr/>
        </p:nvSpPr>
        <p:spPr>
          <a:xfrm>
            <a:off x="2330767" y="2524196"/>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p:cNvSpPr txBox="1">
            <a:spLocks/>
          </p:cNvSpPr>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WORKSHOP AGENDA </a:t>
            </a: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Текст 11"/>
          <p:cNvSpPr txBox="1">
            <a:spLocks/>
          </p:cNvSpPr>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MOTIVATION</a:t>
            </a:r>
          </a:p>
        </p:txBody>
      </p:sp>
      <p:sp>
        <p:nvSpPr>
          <p:cNvPr id="9" name="Текст 11"/>
          <p:cNvSpPr txBox="1">
            <a:spLocks/>
          </p:cNvSpPr>
          <p:nvPr/>
        </p:nvSpPr>
        <p:spPr>
          <a:xfrm>
            <a:off x="2366927" y="2691043"/>
            <a:ext cx="584787" cy="399952"/>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01</a:t>
            </a:r>
          </a:p>
        </p:txBody>
      </p:sp>
      <p:sp>
        <p:nvSpPr>
          <p:cNvPr id="16" name="Текст 11"/>
          <p:cNvSpPr txBox="1">
            <a:spLocks/>
          </p:cNvSpPr>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panose="02000000000000000000" pitchFamily="2" charset="0"/>
              </a:rPr>
              <a:t>INTRO TO ELEVATOR PITCHES </a:t>
            </a:r>
            <a:endParaRPr lang="en-US" sz="2000" b="1" dirty="0">
              <a:solidFill>
                <a:schemeClr val="bg1">
                  <a:lumMod val="65000"/>
                </a:schemeClr>
              </a:solidFill>
              <a:latin typeface="Poppins" panose="02000000000000000000" pitchFamily="2" charset="0"/>
              <a:cs typeface="Poppins" panose="02000000000000000000" pitchFamily="2" charset="0"/>
            </a:endParaRPr>
          </a:p>
        </p:txBody>
      </p:sp>
      <p:sp>
        <p:nvSpPr>
          <p:cNvPr id="28" name="Текст 11"/>
          <p:cNvSpPr txBox="1">
            <a:spLocks/>
          </p:cNvSpPr>
          <p:nvPr/>
        </p:nvSpPr>
        <p:spPr>
          <a:xfrm>
            <a:off x="3271499" y="4618438"/>
            <a:ext cx="2093655"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ELEVATOR PITCH TIPS  </a:t>
            </a:r>
          </a:p>
        </p:txBody>
      </p:sp>
      <p:sp>
        <p:nvSpPr>
          <p:cNvPr id="31" name="Прямоугольник 30"/>
          <p:cNvSpPr/>
          <p:nvPr/>
        </p:nvSpPr>
        <p:spPr>
          <a:xfrm>
            <a:off x="2392326" y="4283512"/>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11"/>
          <p:cNvSpPr txBox="1">
            <a:spLocks/>
          </p:cNvSpPr>
          <p:nvPr/>
        </p:nvSpPr>
        <p:spPr>
          <a:xfrm>
            <a:off x="2424226" y="4450358"/>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03</a:t>
            </a:r>
          </a:p>
        </p:txBody>
      </p:sp>
      <p:sp>
        <p:nvSpPr>
          <p:cNvPr id="24" name="Текст 11"/>
          <p:cNvSpPr txBox="1">
            <a:spLocks/>
          </p:cNvSpPr>
          <p:nvPr/>
        </p:nvSpPr>
        <p:spPr>
          <a:xfrm>
            <a:off x="7121691" y="4618438"/>
            <a:ext cx="3152609"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PRACTICE, PRACTICE, PRACTICE</a:t>
            </a:r>
          </a:p>
        </p:txBody>
      </p:sp>
      <p:sp>
        <p:nvSpPr>
          <p:cNvPr id="27" name="Прямоугольник 26"/>
          <p:cNvSpPr/>
          <p:nvPr/>
        </p:nvSpPr>
        <p:spPr>
          <a:xfrm>
            <a:off x="6294616" y="4283512"/>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Текст 11"/>
          <p:cNvSpPr txBox="1">
            <a:spLocks/>
          </p:cNvSpPr>
          <p:nvPr/>
        </p:nvSpPr>
        <p:spPr>
          <a:xfrm>
            <a:off x="6305250" y="4450358"/>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04</a:t>
            </a:r>
          </a:p>
        </p:txBody>
      </p:sp>
      <p:cxnSp>
        <p:nvCxnSpPr>
          <p:cNvPr id="33" name="Прямая соединительная линия 32"/>
          <p:cNvCxnSpPr/>
          <p:nvPr/>
        </p:nvCxnSpPr>
        <p:spPr>
          <a:xfrm>
            <a:off x="3324176" y="2691042"/>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a:spLocks/>
          </p:cNvSpPr>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b="1" i="1" dirty="0">
                <a:solidFill>
                  <a:schemeClr val="accent1">
                    <a:lumMod val="75000"/>
                  </a:schemeClr>
                </a:solidFill>
                <a:latin typeface="FontAwesome" pitchFamily="2" charset="0"/>
                <a:ea typeface="Linux Libertine" panose="02000503000000000000" pitchFamily="2" charset="0"/>
                <a:cs typeface="Linux Libertine" panose="02000503000000000000" pitchFamily="2" charset="0"/>
              </a:rPr>
              <a:t> </a:t>
            </a:r>
            <a:r>
              <a:rPr lang="en-US" sz="1600" b="1" i="1" dirty="0">
                <a:solidFill>
                  <a:schemeClr val="accent1">
                    <a:lumMod val="75000"/>
                  </a:schemeClr>
                </a:solidFill>
                <a:latin typeface="Adobe Caslon Pro" panose="0205050205050A020403" pitchFamily="18" charset="0"/>
                <a:ea typeface="Linux Libertine" panose="02000503000000000000" pitchFamily="2" charset="0"/>
                <a:cs typeface="Linux Libertine" panose="02000503000000000000" pitchFamily="2" charset="0"/>
              </a:rPr>
              <a:t>EFFECTIVE ELEVATOR PITCHES</a:t>
            </a: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0" name="Rectangle 19">
            <a:extLst>
              <a:ext uri="{FF2B5EF4-FFF2-40B4-BE49-F238E27FC236}">
                <a16:creationId xmlns:a16="http://schemas.microsoft.com/office/drawing/2014/main" id="{FE0FE926-D90A-4B95-A7D3-21260972754B}"/>
              </a:ext>
            </a:extLst>
          </p:cNvPr>
          <p:cNvSpPr/>
          <p:nvPr/>
        </p:nvSpPr>
        <p:spPr>
          <a:xfrm>
            <a:off x="1579710" y="3836168"/>
            <a:ext cx="8694590"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F18C7DA-0315-4519-A7CB-589D421A57EF}"/>
              </a:ext>
            </a:extLst>
          </p:cNvPr>
          <p:cNvSpPr/>
          <p:nvPr/>
        </p:nvSpPr>
        <p:spPr>
          <a:xfrm>
            <a:off x="5593546" y="2064109"/>
            <a:ext cx="4346456"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507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 grpId="0" animBg="1"/>
      <p:bldP spid="8" grpId="0"/>
      <p:bldP spid="9" grpId="0" animBg="1"/>
      <p:bldP spid="16" grpId="0"/>
      <p:bldP spid="28" grpId="0"/>
      <p:bldP spid="31" grpId="0" animBg="1"/>
      <p:bldP spid="30" grpId="0" animBg="1"/>
      <p:bldP spid="24" grpId="0"/>
      <p:bldP spid="27"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1"/>
          <p:cNvSpPr txBox="1">
            <a:spLocks/>
          </p:cNvSpPr>
          <p:nvPr/>
        </p:nvSpPr>
        <p:spPr>
          <a:xfrm>
            <a:off x="3363468" y="264491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Poppins SemiBold" panose="02000000000000000000" pitchFamily="2" charset="0"/>
                <a:cs typeface="Poppins" panose="02000000000000000000" pitchFamily="2" charset="0"/>
              </a:rPr>
              <a:t>PLANNING</a:t>
            </a:r>
            <a:endParaRPr lang="en-US" sz="1100" b="1" dirty="0">
              <a:solidFill>
                <a:schemeClr val="bg1"/>
              </a:solidFill>
              <a:latin typeface="Poppins" panose="02000000000000000000" pitchFamily="2" charset="0"/>
              <a:cs typeface="Poppins" panose="02000000000000000000" pitchFamily="2" charset="0"/>
            </a:endParaRPr>
          </a:p>
        </p:txBody>
      </p:sp>
      <p:sp>
        <p:nvSpPr>
          <p:cNvPr id="15" name="Текст 11"/>
          <p:cNvSpPr txBox="1">
            <a:spLocks/>
          </p:cNvSpPr>
          <p:nvPr/>
        </p:nvSpPr>
        <p:spPr>
          <a:xfrm>
            <a:off x="3363471" y="449799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Poppins SemiBold" panose="02000000000000000000" pitchFamily="2" charset="0"/>
                <a:cs typeface="Poppins SemiBold" panose="02000000000000000000" pitchFamily="2" charset="0"/>
              </a:rPr>
              <a:t>UX ENGENEER</a:t>
            </a:r>
            <a:br>
              <a:rPr lang="en-US" sz="1100" b="1" dirty="0">
                <a:solidFill>
                  <a:schemeClr val="bg1"/>
                </a:solidFill>
                <a:latin typeface="Poppins SemiBold" panose="02000000000000000000" pitchFamily="2" charset="0"/>
                <a:cs typeface="Poppins SemiBold" panose="02000000000000000000" pitchFamily="2" charset="0"/>
              </a:rPr>
            </a:br>
            <a:r>
              <a:rPr lang="en-US" sz="1100" kern="0" dirty="0">
                <a:solidFill>
                  <a:schemeClr val="bg1"/>
                </a:solidFill>
                <a:latin typeface="Poppins" panose="02000000000000000000" pitchFamily="2" charset="0"/>
                <a:ea typeface="Karla" pitchFamily="2" charset="0"/>
                <a:cs typeface="Poppins" panose="02000000000000000000" pitchFamily="2" charset="0"/>
              </a:rPr>
              <a:t>Ut et pulvinar odio. Nam condimentum nisl</a:t>
            </a:r>
            <a:endParaRPr lang="en-US" sz="1100" b="1" dirty="0">
              <a:solidFill>
                <a:schemeClr val="bg1"/>
              </a:solidFill>
              <a:latin typeface="Poppins" panose="02000000000000000000" pitchFamily="2" charset="0"/>
              <a:cs typeface="Poppins" panose="02000000000000000000" pitchFamily="2" charset="0"/>
            </a:endParaRPr>
          </a:p>
        </p:txBody>
      </p:sp>
      <p:sp>
        <p:nvSpPr>
          <p:cNvPr id="19" name="Прямоугольник 18"/>
          <p:cNvSpPr/>
          <p:nvPr/>
        </p:nvSpPr>
        <p:spPr>
          <a:xfrm>
            <a:off x="6353723" y="1846212"/>
            <a:ext cx="6096000" cy="1446550"/>
          </a:xfrm>
          <a:prstGeom prst="rect">
            <a:avLst/>
          </a:prstGeom>
        </p:spPr>
        <p:txBody>
          <a:bodyPr>
            <a:spAutoFit/>
          </a:bodyPr>
          <a:lstStyle/>
          <a:p>
            <a:r>
              <a:rPr lang="en-US" sz="44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AN ELEVATOR PITCH </a:t>
            </a:r>
          </a:p>
          <a:p>
            <a:r>
              <a:rPr lang="en-US" sz="44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WHY SHOULD I CARE? </a:t>
            </a:r>
            <a:endParaRPr lang="en-US" sz="8000"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24" name="Подзаголовок 2"/>
          <p:cNvSpPr txBox="1">
            <a:spLocks/>
          </p:cNvSpPr>
          <p:nvPr/>
        </p:nvSpPr>
        <p:spPr>
          <a:xfrm>
            <a:off x="6361318" y="158103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b="1" i="1" dirty="0">
                <a:solidFill>
                  <a:schemeClr val="accent1">
                    <a:lumMod val="75000"/>
                  </a:schemeClr>
                </a:solidFill>
                <a:latin typeface="FontAwesome" pitchFamily="2" charset="0"/>
                <a:ea typeface="Linux Libertine" panose="02000503000000000000" pitchFamily="2" charset="0"/>
                <a:cs typeface="Linux Libertine" panose="02000503000000000000" pitchFamily="2" charset="0"/>
              </a:rPr>
              <a:t> </a:t>
            </a:r>
            <a:r>
              <a:rPr lang="en-US" sz="1600" b="1" i="1" dirty="0">
                <a:solidFill>
                  <a:schemeClr val="accent1">
                    <a:lumMod val="75000"/>
                  </a:schemeClr>
                </a:solidFill>
                <a:latin typeface="Adobe Caslon Pro" panose="0205050205050A020403" pitchFamily="18" charset="0"/>
                <a:ea typeface="Linux Libertine" panose="02000503000000000000" pitchFamily="2" charset="0"/>
                <a:cs typeface="Linux Libertine" panose="02000503000000000000" pitchFamily="2" charset="0"/>
              </a:rPr>
              <a:t>MOTIVATION </a:t>
            </a: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1" name="Прямоугольник 6">
            <a:extLst>
              <a:ext uri="{FF2B5EF4-FFF2-40B4-BE49-F238E27FC236}">
                <a16:creationId xmlns:a16="http://schemas.microsoft.com/office/drawing/2014/main" id="{D05E26A8-0282-46E3-B71F-45E8F7D49ECC}"/>
              </a:ext>
            </a:extLst>
          </p:cNvPr>
          <p:cNvSpPr/>
          <p:nvPr/>
        </p:nvSpPr>
        <p:spPr>
          <a:xfrm>
            <a:off x="4425494" y="0"/>
            <a:ext cx="1033606"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Picture Placeholder 4">
            <a:extLst>
              <a:ext uri="{FF2B5EF4-FFF2-40B4-BE49-F238E27FC236}">
                <a16:creationId xmlns:a16="http://schemas.microsoft.com/office/drawing/2014/main" id="{45D2DCF6-E3BF-4C18-99D5-8993B8A4B30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5008" r="35008"/>
          <a:stretch>
            <a:fillRect/>
          </a:stretch>
        </p:blipFill>
        <p:spPr>
          <a:xfrm>
            <a:off x="0" y="0"/>
            <a:ext cx="4425494" cy="6858000"/>
          </a:xfrm>
        </p:spPr>
      </p:pic>
      <p:sp>
        <p:nvSpPr>
          <p:cNvPr id="13" name="Текст 11">
            <a:extLst>
              <a:ext uri="{FF2B5EF4-FFF2-40B4-BE49-F238E27FC236}">
                <a16:creationId xmlns:a16="http://schemas.microsoft.com/office/drawing/2014/main" id="{4E7B8E24-C6E2-4437-9561-8319CBE9A3DC}"/>
              </a:ext>
            </a:extLst>
          </p:cNvPr>
          <p:cNvSpPr txBox="1">
            <a:spLocks/>
          </p:cNvSpPr>
          <p:nvPr/>
        </p:nvSpPr>
        <p:spPr>
          <a:xfrm>
            <a:off x="5623976" y="3568836"/>
            <a:ext cx="5278974" cy="2892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accent1">
                    <a:lumMod val="75000"/>
                  </a:schemeClr>
                </a:solidFill>
                <a:latin typeface="Poppins SemiBold" panose="02000000000000000000" pitchFamily="2" charset="0"/>
                <a:cs typeface="Poppins SemiBold" panose="02000000000000000000" pitchFamily="2" charset="0"/>
              </a:rPr>
              <a:t>YOU NEED TO CLEARLY …</a:t>
            </a:r>
          </a:p>
        </p:txBody>
      </p:sp>
      <p:cxnSp>
        <p:nvCxnSpPr>
          <p:cNvPr id="14" name="Прямая соединительная линия 32">
            <a:extLst>
              <a:ext uri="{FF2B5EF4-FFF2-40B4-BE49-F238E27FC236}">
                <a16:creationId xmlns:a16="http://schemas.microsoft.com/office/drawing/2014/main" id="{E909DE94-A545-4DDD-BDD4-A9F2B9BF9627}"/>
              </a:ext>
            </a:extLst>
          </p:cNvPr>
          <p:cNvCxnSpPr>
            <a:cxnSpLocks/>
          </p:cNvCxnSpPr>
          <p:nvPr/>
        </p:nvCxnSpPr>
        <p:spPr>
          <a:xfrm>
            <a:off x="5623976" y="4040355"/>
            <a:ext cx="457412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1535B011-873E-4FC6-85FE-BD0BA2FA09AF}"/>
              </a:ext>
            </a:extLst>
          </p:cNvPr>
          <p:cNvSpPr/>
          <p:nvPr/>
        </p:nvSpPr>
        <p:spPr>
          <a:xfrm>
            <a:off x="6008586" y="4322888"/>
            <a:ext cx="1413297" cy="393699"/>
          </a:xfrm>
          <a:prstGeom prst="round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t> </a:t>
            </a:r>
          </a:p>
        </p:txBody>
      </p:sp>
      <p:sp>
        <p:nvSpPr>
          <p:cNvPr id="23" name="Rectangle: Rounded Corners 22">
            <a:extLst>
              <a:ext uri="{FF2B5EF4-FFF2-40B4-BE49-F238E27FC236}">
                <a16:creationId xmlns:a16="http://schemas.microsoft.com/office/drawing/2014/main" id="{5485075C-DFF9-4311-AED0-A99E244B8E4E}"/>
              </a:ext>
            </a:extLst>
          </p:cNvPr>
          <p:cNvSpPr/>
          <p:nvPr/>
        </p:nvSpPr>
        <p:spPr>
          <a:xfrm>
            <a:off x="7618733" y="4222657"/>
            <a:ext cx="4065267" cy="551078"/>
          </a:xfrm>
          <a:prstGeom prst="round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2400" b="1" dirty="0"/>
              <a:t>“Promote Yourself” </a:t>
            </a:r>
          </a:p>
        </p:txBody>
      </p:sp>
      <p:sp>
        <p:nvSpPr>
          <p:cNvPr id="25" name="Oval 24">
            <a:extLst>
              <a:ext uri="{FF2B5EF4-FFF2-40B4-BE49-F238E27FC236}">
                <a16:creationId xmlns:a16="http://schemas.microsoft.com/office/drawing/2014/main" id="{C65798AE-1485-4024-BD96-EAF1050CEEC3}"/>
              </a:ext>
            </a:extLst>
          </p:cNvPr>
          <p:cNvSpPr/>
          <p:nvPr/>
        </p:nvSpPr>
        <p:spPr>
          <a:xfrm>
            <a:off x="7037872" y="428916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1</a:t>
            </a:r>
          </a:p>
        </p:txBody>
      </p:sp>
      <p:sp>
        <p:nvSpPr>
          <p:cNvPr id="33" name="Текст 11">
            <a:extLst>
              <a:ext uri="{FF2B5EF4-FFF2-40B4-BE49-F238E27FC236}">
                <a16:creationId xmlns:a16="http://schemas.microsoft.com/office/drawing/2014/main" id="{70D20C05-A59A-4D0E-818E-04DB1C7E6F14}"/>
              </a:ext>
            </a:extLst>
          </p:cNvPr>
          <p:cNvSpPr txBox="1">
            <a:spLocks/>
          </p:cNvSpPr>
          <p:nvPr/>
        </p:nvSpPr>
        <p:spPr>
          <a:xfrm>
            <a:off x="8850988" y="6037702"/>
            <a:ext cx="3209581" cy="469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accent1">
                    <a:lumMod val="75000"/>
                  </a:schemeClr>
                </a:solidFill>
                <a:latin typeface="Poppins SemiBold" panose="02000000000000000000" pitchFamily="2" charset="0"/>
                <a:cs typeface="Poppins SemiBold" panose="02000000000000000000" pitchFamily="2" charset="0"/>
              </a:rPr>
              <a:t>…IN 60 SECONDS </a:t>
            </a:r>
          </a:p>
        </p:txBody>
      </p:sp>
      <p:cxnSp>
        <p:nvCxnSpPr>
          <p:cNvPr id="34" name="Прямая соединительная линия 32">
            <a:extLst>
              <a:ext uri="{FF2B5EF4-FFF2-40B4-BE49-F238E27FC236}">
                <a16:creationId xmlns:a16="http://schemas.microsoft.com/office/drawing/2014/main" id="{4E7146C6-14BF-4CFA-BA4F-62902F0CF024}"/>
              </a:ext>
            </a:extLst>
          </p:cNvPr>
          <p:cNvCxnSpPr>
            <a:cxnSpLocks/>
          </p:cNvCxnSpPr>
          <p:nvPr/>
        </p:nvCxnSpPr>
        <p:spPr>
          <a:xfrm>
            <a:off x="7421883" y="5968669"/>
            <a:ext cx="457412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6DD8E019-C93C-493B-AF48-F4AB045040E3}"/>
              </a:ext>
            </a:extLst>
          </p:cNvPr>
          <p:cNvSpPr/>
          <p:nvPr/>
        </p:nvSpPr>
        <p:spPr>
          <a:xfrm>
            <a:off x="6008586" y="4835551"/>
            <a:ext cx="1413297" cy="393699"/>
          </a:xfrm>
          <a:prstGeom prst="round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t> </a:t>
            </a:r>
          </a:p>
        </p:txBody>
      </p:sp>
      <p:sp>
        <p:nvSpPr>
          <p:cNvPr id="36" name="Rectangle: Rounded Corners 35">
            <a:extLst>
              <a:ext uri="{FF2B5EF4-FFF2-40B4-BE49-F238E27FC236}">
                <a16:creationId xmlns:a16="http://schemas.microsoft.com/office/drawing/2014/main" id="{5B9FEFF7-1E26-405D-ACEF-9EF509E6B61F}"/>
              </a:ext>
            </a:extLst>
          </p:cNvPr>
          <p:cNvSpPr/>
          <p:nvPr/>
        </p:nvSpPr>
        <p:spPr>
          <a:xfrm>
            <a:off x="7618733" y="4735320"/>
            <a:ext cx="4065267" cy="551078"/>
          </a:xfrm>
          <a:prstGeom prst="round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2400" b="1" dirty="0"/>
              <a:t>“Promote Your Idea” </a:t>
            </a:r>
          </a:p>
        </p:txBody>
      </p:sp>
      <p:sp>
        <p:nvSpPr>
          <p:cNvPr id="37" name="Oval 36">
            <a:extLst>
              <a:ext uri="{FF2B5EF4-FFF2-40B4-BE49-F238E27FC236}">
                <a16:creationId xmlns:a16="http://schemas.microsoft.com/office/drawing/2014/main" id="{1EF1A09E-28A6-4D26-875E-97EE46AD0A80}"/>
              </a:ext>
            </a:extLst>
          </p:cNvPr>
          <p:cNvSpPr/>
          <p:nvPr/>
        </p:nvSpPr>
        <p:spPr>
          <a:xfrm>
            <a:off x="7037872" y="4801823"/>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2</a:t>
            </a:r>
          </a:p>
        </p:txBody>
      </p:sp>
      <p:sp>
        <p:nvSpPr>
          <p:cNvPr id="38" name="Rectangle: Rounded Corners 37">
            <a:extLst>
              <a:ext uri="{FF2B5EF4-FFF2-40B4-BE49-F238E27FC236}">
                <a16:creationId xmlns:a16="http://schemas.microsoft.com/office/drawing/2014/main" id="{EA8ECB3E-577C-41B2-8AF5-81ABA88618D9}"/>
              </a:ext>
            </a:extLst>
          </p:cNvPr>
          <p:cNvSpPr/>
          <p:nvPr/>
        </p:nvSpPr>
        <p:spPr>
          <a:xfrm>
            <a:off x="6008586" y="5355430"/>
            <a:ext cx="1413297" cy="393699"/>
          </a:xfrm>
          <a:prstGeom prst="round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t> </a:t>
            </a:r>
          </a:p>
        </p:txBody>
      </p:sp>
      <p:sp>
        <p:nvSpPr>
          <p:cNvPr id="39" name="Rectangle: Rounded Corners 38">
            <a:extLst>
              <a:ext uri="{FF2B5EF4-FFF2-40B4-BE49-F238E27FC236}">
                <a16:creationId xmlns:a16="http://schemas.microsoft.com/office/drawing/2014/main" id="{60DEFA73-249A-4E05-AF10-E32F6188A14F}"/>
              </a:ext>
            </a:extLst>
          </p:cNvPr>
          <p:cNvSpPr/>
          <p:nvPr/>
        </p:nvSpPr>
        <p:spPr>
          <a:xfrm>
            <a:off x="7618733" y="5255199"/>
            <a:ext cx="4065267" cy="551078"/>
          </a:xfrm>
          <a:prstGeom prst="round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lang="en-US" sz="2400" b="1" dirty="0"/>
              <a:t>“Promote Your Research” </a:t>
            </a:r>
          </a:p>
        </p:txBody>
      </p:sp>
      <p:sp>
        <p:nvSpPr>
          <p:cNvPr id="40" name="Oval 39">
            <a:extLst>
              <a:ext uri="{FF2B5EF4-FFF2-40B4-BE49-F238E27FC236}">
                <a16:creationId xmlns:a16="http://schemas.microsoft.com/office/drawing/2014/main" id="{673D7AC9-0B3E-4159-886D-569545BA3EE8}"/>
              </a:ext>
            </a:extLst>
          </p:cNvPr>
          <p:cNvSpPr/>
          <p:nvPr/>
        </p:nvSpPr>
        <p:spPr>
          <a:xfrm>
            <a:off x="7037872" y="5321702"/>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3</a:t>
            </a:r>
          </a:p>
        </p:txBody>
      </p:sp>
    </p:spTree>
    <p:extLst>
      <p:ext uri="{BB962C8B-B14F-4D97-AF65-F5344CB8AC3E}">
        <p14:creationId xmlns:p14="http://schemas.microsoft.com/office/powerpoint/2010/main" val="1528294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6252084" y="2524196"/>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Текст 11"/>
          <p:cNvSpPr txBox="1">
            <a:spLocks/>
          </p:cNvSpPr>
          <p:nvPr/>
        </p:nvSpPr>
        <p:spPr>
          <a:xfrm>
            <a:off x="6273351" y="2691042"/>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02</a:t>
            </a:r>
          </a:p>
        </p:txBody>
      </p:sp>
      <p:sp>
        <p:nvSpPr>
          <p:cNvPr id="2" name="Прямоугольник 1"/>
          <p:cNvSpPr/>
          <p:nvPr/>
        </p:nvSpPr>
        <p:spPr>
          <a:xfrm>
            <a:off x="2330767" y="2524196"/>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p:cNvSpPr txBox="1">
            <a:spLocks/>
          </p:cNvSpPr>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WORKSHOP AGENDA </a:t>
            </a: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Текст 11"/>
          <p:cNvSpPr txBox="1">
            <a:spLocks/>
          </p:cNvSpPr>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MOTIVATION</a:t>
            </a:r>
          </a:p>
        </p:txBody>
      </p:sp>
      <p:sp>
        <p:nvSpPr>
          <p:cNvPr id="9" name="Текст 11"/>
          <p:cNvSpPr txBox="1">
            <a:spLocks/>
          </p:cNvSpPr>
          <p:nvPr/>
        </p:nvSpPr>
        <p:spPr>
          <a:xfrm>
            <a:off x="2366927" y="2691043"/>
            <a:ext cx="584787" cy="399952"/>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01</a:t>
            </a:r>
          </a:p>
        </p:txBody>
      </p:sp>
      <p:sp>
        <p:nvSpPr>
          <p:cNvPr id="16" name="Текст 11"/>
          <p:cNvSpPr txBox="1">
            <a:spLocks/>
          </p:cNvSpPr>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panose="02000000000000000000" pitchFamily="2" charset="0"/>
              </a:rPr>
              <a:t>INTRO TO ELEVATOR PITCHES </a:t>
            </a:r>
            <a:endParaRPr lang="en-US" sz="2000" b="1" dirty="0">
              <a:solidFill>
                <a:schemeClr val="bg1">
                  <a:lumMod val="65000"/>
                </a:schemeClr>
              </a:solidFill>
              <a:latin typeface="Poppins" panose="02000000000000000000" pitchFamily="2" charset="0"/>
              <a:cs typeface="Poppins" panose="02000000000000000000" pitchFamily="2" charset="0"/>
            </a:endParaRPr>
          </a:p>
        </p:txBody>
      </p:sp>
      <p:sp>
        <p:nvSpPr>
          <p:cNvPr id="28" name="Текст 11"/>
          <p:cNvSpPr txBox="1">
            <a:spLocks/>
          </p:cNvSpPr>
          <p:nvPr/>
        </p:nvSpPr>
        <p:spPr>
          <a:xfrm>
            <a:off x="3271499" y="4618438"/>
            <a:ext cx="2093655"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ELEVATOR PITCH TIPS  </a:t>
            </a:r>
          </a:p>
        </p:txBody>
      </p:sp>
      <p:sp>
        <p:nvSpPr>
          <p:cNvPr id="31" name="Прямоугольник 30"/>
          <p:cNvSpPr/>
          <p:nvPr/>
        </p:nvSpPr>
        <p:spPr>
          <a:xfrm>
            <a:off x="2392326" y="4283512"/>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11"/>
          <p:cNvSpPr txBox="1">
            <a:spLocks/>
          </p:cNvSpPr>
          <p:nvPr/>
        </p:nvSpPr>
        <p:spPr>
          <a:xfrm>
            <a:off x="2424226" y="4450358"/>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03</a:t>
            </a:r>
          </a:p>
        </p:txBody>
      </p:sp>
      <p:sp>
        <p:nvSpPr>
          <p:cNvPr id="24" name="Текст 11"/>
          <p:cNvSpPr txBox="1">
            <a:spLocks/>
          </p:cNvSpPr>
          <p:nvPr/>
        </p:nvSpPr>
        <p:spPr>
          <a:xfrm>
            <a:off x="7121691" y="4618438"/>
            <a:ext cx="3152609"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PRACTICE, PRACTICE, PRACTICE</a:t>
            </a:r>
          </a:p>
        </p:txBody>
      </p:sp>
      <p:sp>
        <p:nvSpPr>
          <p:cNvPr id="27" name="Прямоугольник 26"/>
          <p:cNvSpPr/>
          <p:nvPr/>
        </p:nvSpPr>
        <p:spPr>
          <a:xfrm>
            <a:off x="6294616" y="4283512"/>
            <a:ext cx="822960" cy="822960"/>
          </a:xfrm>
          <a:prstGeom prst="rect">
            <a:avLst/>
          </a:prstGeom>
          <a:solidFill>
            <a:schemeClr val="accent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Текст 11"/>
          <p:cNvSpPr txBox="1">
            <a:spLocks/>
          </p:cNvSpPr>
          <p:nvPr/>
        </p:nvSpPr>
        <p:spPr>
          <a:xfrm>
            <a:off x="6305250" y="4450358"/>
            <a:ext cx="548640" cy="399957"/>
          </a:xfrm>
          <a:prstGeom prst="rect">
            <a:avLst/>
          </a:prstGeom>
          <a:solidFill>
            <a:schemeClr val="accent1">
              <a:lumMod val="75000"/>
            </a:schemeClr>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04</a:t>
            </a:r>
          </a:p>
        </p:txBody>
      </p:sp>
      <p:cxnSp>
        <p:nvCxnSpPr>
          <p:cNvPr id="33" name="Прямая соединительная линия 32"/>
          <p:cNvCxnSpPr/>
          <p:nvPr/>
        </p:nvCxnSpPr>
        <p:spPr>
          <a:xfrm>
            <a:off x="3324176" y="2691042"/>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a:spLocks/>
          </p:cNvSpPr>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b="1" i="1" dirty="0">
                <a:solidFill>
                  <a:schemeClr val="accent1">
                    <a:lumMod val="75000"/>
                  </a:schemeClr>
                </a:solidFill>
                <a:latin typeface="FontAwesome" pitchFamily="2" charset="0"/>
                <a:ea typeface="Linux Libertine" panose="02000503000000000000" pitchFamily="2" charset="0"/>
                <a:cs typeface="Linux Libertine" panose="02000503000000000000" pitchFamily="2" charset="0"/>
              </a:rPr>
              <a:t> </a:t>
            </a:r>
            <a:r>
              <a:rPr lang="en-US" sz="1600" b="1" i="1" dirty="0">
                <a:solidFill>
                  <a:schemeClr val="accent1">
                    <a:lumMod val="75000"/>
                  </a:schemeClr>
                </a:solidFill>
                <a:latin typeface="Adobe Caslon Pro" panose="0205050205050A020403" pitchFamily="18" charset="0"/>
                <a:ea typeface="Linux Libertine" panose="02000503000000000000" pitchFamily="2" charset="0"/>
                <a:cs typeface="Linux Libertine" panose="02000503000000000000" pitchFamily="2" charset="0"/>
              </a:rPr>
              <a:t>EFFECTIVE ELEVATOR PITCHES</a:t>
            </a: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2" name="Rectangle 21">
            <a:extLst>
              <a:ext uri="{FF2B5EF4-FFF2-40B4-BE49-F238E27FC236}">
                <a16:creationId xmlns:a16="http://schemas.microsoft.com/office/drawing/2014/main" id="{F28C37CB-99AB-493B-9961-627320D87156}"/>
              </a:ext>
            </a:extLst>
          </p:cNvPr>
          <p:cNvSpPr/>
          <p:nvPr/>
        </p:nvSpPr>
        <p:spPr>
          <a:xfrm>
            <a:off x="1579710" y="3836168"/>
            <a:ext cx="8694590"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82DF0B-69BF-462C-92C4-4E2DF4C5C468}"/>
              </a:ext>
            </a:extLst>
          </p:cNvPr>
          <p:cNvSpPr/>
          <p:nvPr/>
        </p:nvSpPr>
        <p:spPr>
          <a:xfrm>
            <a:off x="1580549" y="1946905"/>
            <a:ext cx="4346456"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217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 grpId="0" animBg="1"/>
      <p:bldP spid="8" grpId="0"/>
      <p:bldP spid="9" grpId="0" animBg="1"/>
      <p:bldP spid="16" grpId="0"/>
      <p:bldP spid="28" grpId="0"/>
      <p:bldP spid="31" grpId="0" animBg="1"/>
      <p:bldP spid="30" grpId="0" animBg="1"/>
      <p:bldP spid="24" grpId="0"/>
      <p:bldP spid="27"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1"/>
          <p:cNvSpPr txBox="1">
            <a:spLocks/>
          </p:cNvSpPr>
          <p:nvPr/>
        </p:nvSpPr>
        <p:spPr>
          <a:xfrm>
            <a:off x="3363468" y="264491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Poppins SemiBold" panose="02000000000000000000" pitchFamily="2" charset="0"/>
                <a:cs typeface="Poppins" panose="02000000000000000000" pitchFamily="2" charset="0"/>
              </a:rPr>
              <a:t>PLANNING</a:t>
            </a:r>
            <a:endParaRPr lang="en-US" sz="1100" b="1" dirty="0">
              <a:solidFill>
                <a:schemeClr val="bg1"/>
              </a:solidFill>
              <a:latin typeface="Poppins" panose="02000000000000000000" pitchFamily="2" charset="0"/>
              <a:cs typeface="Poppins" panose="02000000000000000000" pitchFamily="2" charset="0"/>
            </a:endParaRPr>
          </a:p>
        </p:txBody>
      </p:sp>
      <p:sp>
        <p:nvSpPr>
          <p:cNvPr id="15" name="Текст 11"/>
          <p:cNvSpPr txBox="1">
            <a:spLocks/>
          </p:cNvSpPr>
          <p:nvPr/>
        </p:nvSpPr>
        <p:spPr>
          <a:xfrm>
            <a:off x="3363471" y="449799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Poppins SemiBold" panose="02000000000000000000" pitchFamily="2" charset="0"/>
                <a:cs typeface="Poppins SemiBold" panose="02000000000000000000" pitchFamily="2" charset="0"/>
              </a:rPr>
              <a:t>UX ENGENEER</a:t>
            </a:r>
            <a:br>
              <a:rPr lang="en-US" sz="1100" b="1" dirty="0">
                <a:solidFill>
                  <a:schemeClr val="bg1"/>
                </a:solidFill>
                <a:latin typeface="Poppins SemiBold" panose="02000000000000000000" pitchFamily="2" charset="0"/>
                <a:cs typeface="Poppins SemiBold" panose="02000000000000000000" pitchFamily="2" charset="0"/>
              </a:rPr>
            </a:br>
            <a:r>
              <a:rPr lang="en-US" sz="1100" kern="0" dirty="0">
                <a:solidFill>
                  <a:schemeClr val="bg1"/>
                </a:solidFill>
                <a:latin typeface="Poppins" panose="02000000000000000000" pitchFamily="2" charset="0"/>
                <a:ea typeface="Karla" pitchFamily="2" charset="0"/>
                <a:cs typeface="Poppins" panose="02000000000000000000" pitchFamily="2" charset="0"/>
              </a:rPr>
              <a:t>Ut et pulvinar odio. Nam condimentum nisl</a:t>
            </a:r>
            <a:endParaRPr lang="en-US" sz="1100" b="1" dirty="0">
              <a:solidFill>
                <a:schemeClr val="bg1"/>
              </a:solidFill>
              <a:latin typeface="Poppins" panose="02000000000000000000" pitchFamily="2" charset="0"/>
              <a:cs typeface="Poppins" panose="02000000000000000000" pitchFamily="2" charset="0"/>
            </a:endParaRPr>
          </a:p>
        </p:txBody>
      </p:sp>
      <p:sp>
        <p:nvSpPr>
          <p:cNvPr id="19" name="Прямоугольник 18"/>
          <p:cNvSpPr/>
          <p:nvPr/>
        </p:nvSpPr>
        <p:spPr>
          <a:xfrm>
            <a:off x="6353723" y="2178462"/>
            <a:ext cx="6096000" cy="1446550"/>
          </a:xfrm>
          <a:prstGeom prst="rect">
            <a:avLst/>
          </a:prstGeom>
        </p:spPr>
        <p:txBody>
          <a:bodyPr>
            <a:spAutoFit/>
          </a:bodyPr>
          <a:lstStyle/>
          <a:p>
            <a:r>
              <a:rPr lang="en-US" sz="44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AN ELEVATOR PITCH </a:t>
            </a:r>
          </a:p>
          <a:p>
            <a:r>
              <a:rPr lang="en-US" sz="44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WHAT IS IT?</a:t>
            </a:r>
            <a:endParaRPr lang="en-US" sz="8000"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24" name="Подзаголовок 2"/>
          <p:cNvSpPr txBox="1">
            <a:spLocks/>
          </p:cNvSpPr>
          <p:nvPr/>
        </p:nvSpPr>
        <p:spPr>
          <a:xfrm>
            <a:off x="6361318" y="195079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i="1" dirty="0">
                <a:solidFill>
                  <a:schemeClr val="accent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b="1" i="1" dirty="0">
                <a:solidFill>
                  <a:schemeClr val="accent1">
                    <a:lumMod val="75000"/>
                  </a:schemeClr>
                </a:solidFill>
                <a:latin typeface="FontAwesome" pitchFamily="2" charset="0"/>
                <a:ea typeface="Linux Libertine" panose="02000503000000000000" pitchFamily="2" charset="0"/>
                <a:cs typeface="Linux Libertine" panose="02000503000000000000" pitchFamily="2" charset="0"/>
              </a:rPr>
              <a:t> </a:t>
            </a:r>
            <a:r>
              <a:rPr lang="en-US" sz="1600" b="1" i="1" dirty="0">
                <a:solidFill>
                  <a:schemeClr val="accent1">
                    <a:lumMod val="75000"/>
                  </a:schemeClr>
                </a:solidFill>
                <a:latin typeface="Adobe Caslon Pro" panose="0205050205050A020403" pitchFamily="18" charset="0"/>
                <a:ea typeface="Linux Libertine" panose="02000503000000000000" pitchFamily="2" charset="0"/>
                <a:cs typeface="Linux Libertine" panose="02000503000000000000" pitchFamily="2" charset="0"/>
              </a:rPr>
              <a:t>INTRO TO ELEVATOR PITCHES</a:t>
            </a:r>
            <a:endParaRPr lang="ru-RU" sz="1600" b="1" i="1" dirty="0">
              <a:solidFill>
                <a:schemeClr val="accent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1" name="Прямоугольник 6">
            <a:extLst>
              <a:ext uri="{FF2B5EF4-FFF2-40B4-BE49-F238E27FC236}">
                <a16:creationId xmlns:a16="http://schemas.microsoft.com/office/drawing/2014/main" id="{D05E26A8-0282-46E3-B71F-45E8F7D49ECC}"/>
              </a:ext>
            </a:extLst>
          </p:cNvPr>
          <p:cNvSpPr/>
          <p:nvPr/>
        </p:nvSpPr>
        <p:spPr>
          <a:xfrm>
            <a:off x="4425494" y="0"/>
            <a:ext cx="1033606"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одзаголовок 2">
            <a:extLst>
              <a:ext uri="{FF2B5EF4-FFF2-40B4-BE49-F238E27FC236}">
                <a16:creationId xmlns:a16="http://schemas.microsoft.com/office/drawing/2014/main" id="{71F461A2-FE57-45C7-ADEC-0F7D899C9009}"/>
              </a:ext>
            </a:extLst>
          </p:cNvPr>
          <p:cNvSpPr txBox="1">
            <a:spLocks/>
          </p:cNvSpPr>
          <p:nvPr/>
        </p:nvSpPr>
        <p:spPr>
          <a:xfrm>
            <a:off x="6259314" y="3701575"/>
            <a:ext cx="5612730"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A 60 second high-level overview of your story that effectively details who you are, your impact, your uniqueness and goals</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May need to deliver it under pressure and without warning </a:t>
            </a:r>
          </a:p>
          <a:p>
            <a:pPr>
              <a:lnSpc>
                <a:spcPts val="1800"/>
              </a:lnSpc>
              <a:spcBef>
                <a:spcPts val="1200"/>
              </a:spcBef>
            </a:pPr>
            <a:r>
              <a:rPr lang="en-US" sz="1600" b="1" dirty="0">
                <a:solidFill>
                  <a:schemeClr val="bg1">
                    <a:lumMod val="50000"/>
                  </a:schemeClr>
                </a:solidFill>
                <a:latin typeface="Poppins" panose="02000000000000000000" pitchFamily="2" charset="0"/>
                <a:cs typeface="Poppins" panose="02000000000000000000" pitchFamily="2" charset="0"/>
              </a:rPr>
              <a:t>Contexts vary far and wide. Some include: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Job Recruiting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Connecting with new colleagues</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Recruiting stakeholders (for business, for a cause, etc.)</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Promoting your research at a conference </a:t>
            </a:r>
          </a:p>
          <a:p>
            <a:pPr lvl="1">
              <a:lnSpc>
                <a:spcPts val="1800"/>
              </a:lnSpc>
              <a:spcBef>
                <a:spcPts val="1200"/>
              </a:spcBef>
              <a:buFont typeface="Courier New" panose="02070309020205020404" pitchFamily="49" charset="0"/>
              <a:buChar char="o"/>
            </a:pPr>
            <a:endParaRPr lang="en-US" sz="1600" dirty="0">
              <a:solidFill>
                <a:schemeClr val="bg1">
                  <a:lumMod val="50000"/>
                </a:schemeClr>
              </a:solidFill>
              <a:latin typeface="Poppins" panose="02000000000000000000" pitchFamily="2" charset="0"/>
              <a:cs typeface="Poppins" panose="02000000000000000000" pitchFamily="2" charset="0"/>
            </a:endParaRPr>
          </a:p>
          <a:p>
            <a:pPr lvl="1">
              <a:lnSpc>
                <a:spcPts val="1800"/>
              </a:lnSpc>
              <a:spcBef>
                <a:spcPts val="1200"/>
              </a:spcBef>
              <a:buFont typeface="Courier New" panose="02070309020205020404" pitchFamily="49" charset="0"/>
              <a:buChar char="o"/>
            </a:pPr>
            <a:endParaRPr lang="en-US" sz="1600" dirty="0">
              <a:solidFill>
                <a:schemeClr val="bg1">
                  <a:lumMod val="50000"/>
                </a:schemeClr>
              </a:solidFill>
              <a:latin typeface="Poppins" panose="02000000000000000000" pitchFamily="2" charset="0"/>
              <a:cs typeface="Poppins" panose="02000000000000000000" pitchFamily="2" charset="0"/>
            </a:endParaRPr>
          </a:p>
          <a:p>
            <a:pPr lvl="1">
              <a:lnSpc>
                <a:spcPts val="1800"/>
              </a:lnSpc>
              <a:spcBef>
                <a:spcPts val="1200"/>
              </a:spcBef>
            </a:pPr>
            <a:endParaRPr lang="en-US" sz="1200" b="1"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pic>
        <p:nvPicPr>
          <p:cNvPr id="5" name="Picture Placeholder 4">
            <a:extLst>
              <a:ext uri="{FF2B5EF4-FFF2-40B4-BE49-F238E27FC236}">
                <a16:creationId xmlns:a16="http://schemas.microsoft.com/office/drawing/2014/main" id="{45D2DCF6-E3BF-4C18-99D5-8993B8A4B30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5008" r="35008"/>
          <a:stretch>
            <a:fillRect/>
          </a:stretch>
        </p:blipFill>
        <p:spPr>
          <a:xfrm>
            <a:off x="0" y="0"/>
            <a:ext cx="4425494" cy="6858000"/>
          </a:xfrm>
        </p:spPr>
      </p:pic>
    </p:spTree>
    <p:extLst>
      <p:ext uri="{BB962C8B-B14F-4D97-AF65-F5344CB8AC3E}">
        <p14:creationId xmlns:p14="http://schemas.microsoft.com/office/powerpoint/2010/main" val="2838673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Прямая соединительная линия 60"/>
          <p:cNvCxnSpPr>
            <a:cxnSpLocks/>
          </p:cNvCxnSpPr>
          <p:nvPr/>
        </p:nvCxnSpPr>
        <p:spPr>
          <a:xfrm>
            <a:off x="-55571" y="3430716"/>
            <a:ext cx="1246312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7" name="Подзаголовок 2"/>
          <p:cNvSpPr txBox="1">
            <a:spLocks/>
          </p:cNvSpPr>
          <p:nvPr/>
        </p:nvSpPr>
        <p:spPr>
          <a:xfrm>
            <a:off x="3881713" y="44031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b="1" i="1" dirty="0">
                <a:solidFill>
                  <a:schemeClr val="bg1"/>
                </a:solidFill>
                <a:latin typeface="Poppins SemiBold" panose="02000000000000000000" pitchFamily="2" charset="0"/>
                <a:ea typeface="Linux Libertine" panose="02000503000000000000" pitchFamily="2" charset="0"/>
                <a:cs typeface="Poppins SemiBold" panose="02000000000000000000" pitchFamily="2" charset="0"/>
              </a:rPr>
              <a:t># INTRO TO ELEVATOR PITCHES</a:t>
            </a:r>
          </a:p>
        </p:txBody>
      </p:sp>
      <p:sp>
        <p:nvSpPr>
          <p:cNvPr id="58" name="Заголовок 1"/>
          <p:cNvSpPr txBox="1">
            <a:spLocks/>
          </p:cNvSpPr>
          <p:nvPr/>
        </p:nvSpPr>
        <p:spPr>
          <a:xfrm>
            <a:off x="1909631" y="773424"/>
            <a:ext cx="8492299" cy="10393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AN ELEVATOR PITCH IN 4 STEPS</a:t>
            </a:r>
            <a:endParaRPr lang="ru-RU" b="1" spc="100" dirty="0">
              <a:solidFill>
                <a:schemeClr val="bg1"/>
              </a:solidFill>
              <a:latin typeface="Nixie"/>
              <a:ea typeface="Lato" panose="020F0502020204030203" pitchFamily="34" charset="0"/>
              <a:cs typeface="Poppins SemiBold" panose="02000000000000000000" pitchFamily="2" charset="0"/>
            </a:endParaRPr>
          </a:p>
        </p:txBody>
      </p:sp>
      <p:sp>
        <p:nvSpPr>
          <p:cNvPr id="45" name="Текст 11">
            <a:extLst>
              <a:ext uri="{FF2B5EF4-FFF2-40B4-BE49-F238E27FC236}">
                <a16:creationId xmlns:a16="http://schemas.microsoft.com/office/drawing/2014/main" id="{EBCECACE-60BD-4876-9497-CAC90A3CAC46}"/>
              </a:ext>
            </a:extLst>
          </p:cNvPr>
          <p:cNvSpPr txBox="1">
            <a:spLocks/>
          </p:cNvSpPr>
          <p:nvPr/>
        </p:nvSpPr>
        <p:spPr>
          <a:xfrm>
            <a:off x="2829522" y="4081028"/>
            <a:ext cx="3496701" cy="3148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1">
                    <a:lumMod val="75000"/>
                  </a:schemeClr>
                </a:solidFill>
                <a:latin typeface="Poppins SemiBold" panose="02000000000000000000" pitchFamily="2" charset="0"/>
                <a:cs typeface="Poppins SemiBold" panose="02000000000000000000" pitchFamily="2" charset="0"/>
              </a:rPr>
              <a:t>WHAT YOU DO</a:t>
            </a:r>
          </a:p>
        </p:txBody>
      </p:sp>
      <p:sp>
        <p:nvSpPr>
          <p:cNvPr id="47" name="Текст 11">
            <a:extLst>
              <a:ext uri="{FF2B5EF4-FFF2-40B4-BE49-F238E27FC236}">
                <a16:creationId xmlns:a16="http://schemas.microsoft.com/office/drawing/2014/main" id="{DF21653B-EE29-4615-9A17-9EFBD9382FC7}"/>
              </a:ext>
            </a:extLst>
          </p:cNvPr>
          <p:cNvSpPr txBox="1">
            <a:spLocks/>
          </p:cNvSpPr>
          <p:nvPr/>
        </p:nvSpPr>
        <p:spPr>
          <a:xfrm>
            <a:off x="41720" y="4081028"/>
            <a:ext cx="3186315" cy="3148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1">
                    <a:lumMod val="75000"/>
                  </a:schemeClr>
                </a:solidFill>
                <a:latin typeface="Poppins SemiBold" panose="02000000000000000000" pitchFamily="2" charset="0"/>
                <a:cs typeface="Poppins SemiBold" panose="02000000000000000000" pitchFamily="2" charset="0"/>
              </a:rPr>
              <a:t>WHO YOU ARE</a:t>
            </a:r>
          </a:p>
        </p:txBody>
      </p:sp>
      <p:sp>
        <p:nvSpPr>
          <p:cNvPr id="33" name="Текст 11">
            <a:extLst>
              <a:ext uri="{FF2B5EF4-FFF2-40B4-BE49-F238E27FC236}">
                <a16:creationId xmlns:a16="http://schemas.microsoft.com/office/drawing/2014/main" id="{8A5F7149-56B6-4D06-9575-6AE9F5359A22}"/>
              </a:ext>
            </a:extLst>
          </p:cNvPr>
          <p:cNvSpPr txBox="1">
            <a:spLocks/>
          </p:cNvSpPr>
          <p:nvPr/>
        </p:nvSpPr>
        <p:spPr>
          <a:xfrm>
            <a:off x="5741551" y="4081028"/>
            <a:ext cx="3496701" cy="3148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1">
                    <a:lumMod val="75000"/>
                  </a:schemeClr>
                </a:solidFill>
                <a:latin typeface="Poppins SemiBold" panose="02000000000000000000" pitchFamily="2" charset="0"/>
                <a:cs typeface="Poppins SemiBold" panose="02000000000000000000" pitchFamily="2" charset="0"/>
              </a:rPr>
              <a:t>WHY YOU ARE UNIQUE</a:t>
            </a:r>
          </a:p>
        </p:txBody>
      </p:sp>
      <p:sp>
        <p:nvSpPr>
          <p:cNvPr id="34" name="Текст 11">
            <a:extLst>
              <a:ext uri="{FF2B5EF4-FFF2-40B4-BE49-F238E27FC236}">
                <a16:creationId xmlns:a16="http://schemas.microsoft.com/office/drawing/2014/main" id="{A954C582-0221-40DE-AB63-C6D82FDD850F}"/>
              </a:ext>
            </a:extLst>
          </p:cNvPr>
          <p:cNvSpPr txBox="1">
            <a:spLocks/>
          </p:cNvSpPr>
          <p:nvPr/>
        </p:nvSpPr>
        <p:spPr>
          <a:xfrm>
            <a:off x="8673355" y="4081028"/>
            <a:ext cx="3496701" cy="3148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1">
                    <a:lumMod val="75000"/>
                  </a:schemeClr>
                </a:solidFill>
                <a:latin typeface="Poppins SemiBold" panose="02000000000000000000" pitchFamily="2" charset="0"/>
                <a:cs typeface="Poppins SemiBold" panose="02000000000000000000" pitchFamily="2" charset="0"/>
              </a:rPr>
              <a:t>GOAL FOR PITCH</a:t>
            </a:r>
          </a:p>
        </p:txBody>
      </p:sp>
      <p:sp>
        <p:nvSpPr>
          <p:cNvPr id="35" name="Подзаголовок 2">
            <a:extLst>
              <a:ext uri="{FF2B5EF4-FFF2-40B4-BE49-F238E27FC236}">
                <a16:creationId xmlns:a16="http://schemas.microsoft.com/office/drawing/2014/main" id="{A5A417D3-47C9-4D7E-BB7D-6865BBE99FE2}"/>
              </a:ext>
            </a:extLst>
          </p:cNvPr>
          <p:cNvSpPr txBox="1">
            <a:spLocks/>
          </p:cNvSpPr>
          <p:nvPr/>
        </p:nvSpPr>
        <p:spPr>
          <a:xfrm>
            <a:off x="178283" y="4580135"/>
            <a:ext cx="2857930" cy="2028682"/>
          </a:xfrm>
          <a:prstGeom prst="rect">
            <a:avLst/>
          </a:prstGeom>
          <a:ln>
            <a:solidFill>
              <a:schemeClr val="bg1">
                <a:lumMod val="5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Keep it short and sweet </a:t>
            </a:r>
          </a:p>
        </p:txBody>
      </p:sp>
      <p:sp>
        <p:nvSpPr>
          <p:cNvPr id="36" name="Подзаголовок 2">
            <a:extLst>
              <a:ext uri="{FF2B5EF4-FFF2-40B4-BE49-F238E27FC236}">
                <a16:creationId xmlns:a16="http://schemas.microsoft.com/office/drawing/2014/main" id="{763A9926-0665-4FC8-9417-AAD0D2D24594}"/>
              </a:ext>
            </a:extLst>
          </p:cNvPr>
          <p:cNvSpPr txBox="1">
            <a:spLocks/>
          </p:cNvSpPr>
          <p:nvPr/>
        </p:nvSpPr>
        <p:spPr>
          <a:xfrm>
            <a:off x="3111753" y="4580135"/>
            <a:ext cx="2857930" cy="2028682"/>
          </a:xfrm>
          <a:prstGeom prst="rect">
            <a:avLst/>
          </a:prstGeom>
          <a:ln>
            <a:solidFill>
              <a:schemeClr val="bg1">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Go beyond describing or listing tasks </a:t>
            </a:r>
          </a:p>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State your value through the results or impact of what you do </a:t>
            </a:r>
          </a:p>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Another opportunity to showcase your value-add</a:t>
            </a:r>
          </a:p>
          <a:p>
            <a:pPr>
              <a:lnSpc>
                <a:spcPts val="1800"/>
              </a:lnSpc>
              <a:spcBef>
                <a:spcPts val="1200"/>
              </a:spcBef>
            </a:pPr>
            <a:endParaRPr lang="en-US" sz="1600"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
        <p:nvSpPr>
          <p:cNvPr id="37" name="Подзаголовок 2">
            <a:extLst>
              <a:ext uri="{FF2B5EF4-FFF2-40B4-BE49-F238E27FC236}">
                <a16:creationId xmlns:a16="http://schemas.microsoft.com/office/drawing/2014/main" id="{64EF6185-2A43-4125-B1AC-B95404D7DDA1}"/>
              </a:ext>
            </a:extLst>
          </p:cNvPr>
          <p:cNvSpPr txBox="1">
            <a:spLocks/>
          </p:cNvSpPr>
          <p:nvPr/>
        </p:nvSpPr>
        <p:spPr>
          <a:xfrm>
            <a:off x="6045223" y="4580135"/>
            <a:ext cx="2857930" cy="2028682"/>
          </a:xfrm>
          <a:prstGeom prst="rect">
            <a:avLst/>
          </a:prstGeom>
          <a:ln>
            <a:solidFill>
              <a:schemeClr val="bg1">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Put a pause on being humble or self-deprecating and show the unique benefits you bring </a:t>
            </a:r>
          </a:p>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Your opportunity to highlight how you are different or better (context dependent) </a:t>
            </a:r>
          </a:p>
        </p:txBody>
      </p:sp>
      <p:sp>
        <p:nvSpPr>
          <p:cNvPr id="38" name="Подзаголовок 2">
            <a:extLst>
              <a:ext uri="{FF2B5EF4-FFF2-40B4-BE49-F238E27FC236}">
                <a16:creationId xmlns:a16="http://schemas.microsoft.com/office/drawing/2014/main" id="{1CB06D52-D803-4DF3-A193-DE9971EDA03B}"/>
              </a:ext>
            </a:extLst>
          </p:cNvPr>
          <p:cNvSpPr txBox="1">
            <a:spLocks/>
          </p:cNvSpPr>
          <p:nvPr/>
        </p:nvSpPr>
        <p:spPr>
          <a:xfrm>
            <a:off x="8992741" y="4580135"/>
            <a:ext cx="2857930" cy="2028682"/>
          </a:xfrm>
          <a:prstGeom prst="rect">
            <a:avLst/>
          </a:prstGeom>
          <a:ln>
            <a:solidFill>
              <a:schemeClr val="bg1">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What is the goal of your elevator pitch? </a:t>
            </a:r>
          </a:p>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Who is your pitch for and why are you giving it?</a:t>
            </a:r>
          </a:p>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Personal vs. Professional Elevator Pitches </a:t>
            </a:r>
            <a:endParaRPr lang="en-US" sz="800" dirty="0">
              <a:solidFill>
                <a:schemeClr val="bg1">
                  <a:lumMod val="50000"/>
                </a:schemeClr>
              </a:solidFill>
              <a:latin typeface="Poppins" panose="02000000000000000000" pitchFamily="2" charset="0"/>
              <a:ea typeface="Karla" pitchFamily="2" charset="0"/>
              <a:cs typeface="Poppins" panose="02000000000000000000" pitchFamily="2" charset="0"/>
            </a:endParaRPr>
          </a:p>
          <a:p>
            <a:pPr lvl="1">
              <a:lnSpc>
                <a:spcPts val="1800"/>
              </a:lnSpc>
              <a:spcBef>
                <a:spcPts val="1200"/>
              </a:spcBef>
            </a:pPr>
            <a:endParaRPr lang="en-US" sz="1200"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pic>
        <p:nvPicPr>
          <p:cNvPr id="6" name="Picture Placeholder 5">
            <a:extLst>
              <a:ext uri="{FF2B5EF4-FFF2-40B4-BE49-F238E27FC236}">
                <a16:creationId xmlns:a16="http://schemas.microsoft.com/office/drawing/2014/main" id="{D7A99E47-CC32-41E1-8B9B-7A0CE85BE0A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8574" b="38574"/>
          <a:stretch>
            <a:fillRect/>
          </a:stretch>
        </p:blipFill>
        <p:spPr/>
      </p:pic>
      <p:grpSp>
        <p:nvGrpSpPr>
          <p:cNvPr id="24" name="Группа 1">
            <a:extLst>
              <a:ext uri="{FF2B5EF4-FFF2-40B4-BE49-F238E27FC236}">
                <a16:creationId xmlns:a16="http://schemas.microsoft.com/office/drawing/2014/main" id="{CBAC564B-2374-42D0-871B-5F192AB45EB4}"/>
              </a:ext>
            </a:extLst>
          </p:cNvPr>
          <p:cNvGrpSpPr/>
          <p:nvPr/>
        </p:nvGrpSpPr>
        <p:grpSpPr>
          <a:xfrm>
            <a:off x="3939838" y="2772076"/>
            <a:ext cx="1246310" cy="1246310"/>
            <a:chOff x="2152220" y="3984546"/>
            <a:chExt cx="1246310" cy="1246310"/>
          </a:xfrm>
        </p:grpSpPr>
        <p:sp>
          <p:nvSpPr>
            <p:cNvPr id="25" name="Овал 61">
              <a:extLst>
                <a:ext uri="{FF2B5EF4-FFF2-40B4-BE49-F238E27FC236}">
                  <a16:creationId xmlns:a16="http://schemas.microsoft.com/office/drawing/2014/main" id="{F13C8708-C7B5-4D29-B256-70997637A1E5}"/>
                </a:ext>
              </a:extLst>
            </p:cNvPr>
            <p:cNvSpPr/>
            <p:nvPr/>
          </p:nvSpPr>
          <p:spPr>
            <a:xfrm>
              <a:off x="2152220" y="3984546"/>
              <a:ext cx="1246310" cy="1246310"/>
            </a:xfrm>
            <a:prstGeom prst="ellipse">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40">
              <a:extLst>
                <a:ext uri="{FF2B5EF4-FFF2-40B4-BE49-F238E27FC236}">
                  <a16:creationId xmlns:a16="http://schemas.microsoft.com/office/drawing/2014/main" id="{2A771806-1B3A-404F-B412-3D804B5B5C6B}"/>
                </a:ext>
              </a:extLst>
            </p:cNvPr>
            <p:cNvSpPr/>
            <p:nvPr/>
          </p:nvSpPr>
          <p:spPr>
            <a:xfrm>
              <a:off x="2299905" y="4132231"/>
              <a:ext cx="950940" cy="950940"/>
            </a:xfrm>
            <a:prstGeom prst="ellipse">
              <a:avLst/>
            </a:prstGeom>
            <a:solidFill>
              <a:schemeClr val="bg1"/>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ru-RU" sz="2000" b="1" dirty="0">
                <a:solidFill>
                  <a:schemeClr val="tx1"/>
                </a:solidFill>
              </a:endParaRPr>
            </a:p>
          </p:txBody>
        </p:sp>
      </p:grpSp>
      <p:grpSp>
        <p:nvGrpSpPr>
          <p:cNvPr id="27" name="Группа 1">
            <a:extLst>
              <a:ext uri="{FF2B5EF4-FFF2-40B4-BE49-F238E27FC236}">
                <a16:creationId xmlns:a16="http://schemas.microsoft.com/office/drawing/2014/main" id="{DF4D3A69-3252-44AD-9046-ABEE07F76FAC}"/>
              </a:ext>
            </a:extLst>
          </p:cNvPr>
          <p:cNvGrpSpPr/>
          <p:nvPr/>
        </p:nvGrpSpPr>
        <p:grpSpPr>
          <a:xfrm>
            <a:off x="6869195" y="2772076"/>
            <a:ext cx="1246310" cy="1246310"/>
            <a:chOff x="2152220" y="3984546"/>
            <a:chExt cx="1246310" cy="1246310"/>
          </a:xfrm>
        </p:grpSpPr>
        <p:sp>
          <p:nvSpPr>
            <p:cNvPr id="28" name="Овал 61">
              <a:extLst>
                <a:ext uri="{FF2B5EF4-FFF2-40B4-BE49-F238E27FC236}">
                  <a16:creationId xmlns:a16="http://schemas.microsoft.com/office/drawing/2014/main" id="{198A7666-CBB0-4162-80AC-9522A61937D5}"/>
                </a:ext>
              </a:extLst>
            </p:cNvPr>
            <p:cNvSpPr/>
            <p:nvPr/>
          </p:nvSpPr>
          <p:spPr>
            <a:xfrm>
              <a:off x="215222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Овал 40">
              <a:extLst>
                <a:ext uri="{FF2B5EF4-FFF2-40B4-BE49-F238E27FC236}">
                  <a16:creationId xmlns:a16="http://schemas.microsoft.com/office/drawing/2014/main" id="{406B9617-BDB1-4504-BB41-0FEF9164ECDF}"/>
                </a:ext>
              </a:extLst>
            </p:cNvPr>
            <p:cNvSpPr/>
            <p:nvPr/>
          </p:nvSpPr>
          <p:spPr>
            <a:xfrm>
              <a:off x="2299905" y="4132231"/>
              <a:ext cx="950940" cy="950940"/>
            </a:xfrm>
            <a:prstGeom prst="ellipse">
              <a:avLst/>
            </a:prstGeom>
            <a:solidFill>
              <a:schemeClr val="tx1"/>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3</a:t>
              </a:r>
              <a:endParaRPr lang="ru-RU" sz="2000" b="1" dirty="0">
                <a:solidFill>
                  <a:schemeClr val="bg1"/>
                </a:solidFill>
              </a:endParaRPr>
            </a:p>
          </p:txBody>
        </p:sp>
      </p:grpSp>
      <p:grpSp>
        <p:nvGrpSpPr>
          <p:cNvPr id="30" name="Группа 1">
            <a:extLst>
              <a:ext uri="{FF2B5EF4-FFF2-40B4-BE49-F238E27FC236}">
                <a16:creationId xmlns:a16="http://schemas.microsoft.com/office/drawing/2014/main" id="{88629099-9005-4398-8311-461641AC70B4}"/>
              </a:ext>
            </a:extLst>
          </p:cNvPr>
          <p:cNvGrpSpPr/>
          <p:nvPr/>
        </p:nvGrpSpPr>
        <p:grpSpPr>
          <a:xfrm>
            <a:off x="9798551" y="2772076"/>
            <a:ext cx="1246310" cy="1246310"/>
            <a:chOff x="2152220" y="3984546"/>
            <a:chExt cx="1246310" cy="1246310"/>
          </a:xfrm>
        </p:grpSpPr>
        <p:sp>
          <p:nvSpPr>
            <p:cNvPr id="31" name="Овал 61">
              <a:extLst>
                <a:ext uri="{FF2B5EF4-FFF2-40B4-BE49-F238E27FC236}">
                  <a16:creationId xmlns:a16="http://schemas.microsoft.com/office/drawing/2014/main" id="{ADF40DE3-E183-4F05-83EF-C296E388FE34}"/>
                </a:ext>
              </a:extLst>
            </p:cNvPr>
            <p:cNvSpPr/>
            <p:nvPr/>
          </p:nvSpPr>
          <p:spPr>
            <a:xfrm>
              <a:off x="2152220" y="3984546"/>
              <a:ext cx="1246310" cy="1246310"/>
            </a:xfrm>
            <a:prstGeom prst="ellipse">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Овал 40">
              <a:extLst>
                <a:ext uri="{FF2B5EF4-FFF2-40B4-BE49-F238E27FC236}">
                  <a16:creationId xmlns:a16="http://schemas.microsoft.com/office/drawing/2014/main" id="{B095FBED-1074-4F30-A34C-AE5F7343F7B0}"/>
                </a:ext>
              </a:extLst>
            </p:cNvPr>
            <p:cNvSpPr/>
            <p:nvPr/>
          </p:nvSpPr>
          <p:spPr>
            <a:xfrm>
              <a:off x="2299905" y="4132231"/>
              <a:ext cx="950940" cy="950940"/>
            </a:xfrm>
            <a:prstGeom prst="ellipse">
              <a:avLst/>
            </a:prstGeom>
            <a:solidFill>
              <a:schemeClr val="tx1"/>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4</a:t>
              </a:r>
              <a:endParaRPr lang="ru-RU" sz="2000" b="1" dirty="0">
                <a:solidFill>
                  <a:schemeClr val="bg1"/>
                </a:solidFill>
              </a:endParaRPr>
            </a:p>
          </p:txBody>
        </p:sp>
      </p:grpSp>
      <p:grpSp>
        <p:nvGrpSpPr>
          <p:cNvPr id="2" name="Группа 1"/>
          <p:cNvGrpSpPr/>
          <p:nvPr/>
        </p:nvGrpSpPr>
        <p:grpSpPr>
          <a:xfrm>
            <a:off x="1010481" y="2772076"/>
            <a:ext cx="1246310" cy="1246310"/>
            <a:chOff x="2152220" y="3984546"/>
            <a:chExt cx="1246310" cy="1246310"/>
          </a:xfrm>
        </p:grpSpPr>
        <p:sp>
          <p:nvSpPr>
            <p:cNvPr id="62" name="Овал 61"/>
            <p:cNvSpPr/>
            <p:nvPr/>
          </p:nvSpPr>
          <p:spPr>
            <a:xfrm>
              <a:off x="215222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Овал 40"/>
            <p:cNvSpPr/>
            <p:nvPr/>
          </p:nvSpPr>
          <p:spPr>
            <a:xfrm>
              <a:off x="2299905" y="4132231"/>
              <a:ext cx="950940" cy="950940"/>
            </a:xfrm>
            <a:prstGeom prst="ellipse">
              <a:avLst/>
            </a:prstGeom>
            <a:solidFill>
              <a:schemeClr val="bg1"/>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ru-RU" sz="2000" b="1" dirty="0">
                <a:solidFill>
                  <a:schemeClr val="tx1"/>
                </a:solidFill>
              </a:endParaRPr>
            </a:p>
          </p:txBody>
        </p:sp>
      </p:grpSp>
    </p:spTree>
    <p:extLst>
      <p:ext uri="{BB962C8B-B14F-4D97-AF65-F5344CB8AC3E}">
        <p14:creationId xmlns:p14="http://schemas.microsoft.com/office/powerpoint/2010/main" val="3476926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33" grpId="0"/>
      <p:bldP spid="34" grpId="0"/>
      <p:bldP spid="35" grpId="0" animBg="1"/>
      <p:bldP spid="36" grpId="0" animBg="1"/>
      <p:bldP spid="37" grpId="0" animBg="1"/>
      <p:bldP spid="38" grpId="0" animBg="1"/>
    </p:bldLst>
  </p:timing>
</p:sld>
</file>

<file path=ppt/theme/theme1.xml><?xml version="1.0" encoding="utf-8"?>
<a:theme xmlns:a="http://schemas.openxmlformats.org/drawingml/2006/main" name="Специальное оформление">
  <a:themeElements>
    <a:clrScheme name="abili">
      <a:dk1>
        <a:srgbClr val="000000"/>
      </a:dk1>
      <a:lt1>
        <a:srgbClr val="FFFFFF"/>
      </a:lt1>
      <a:dk2>
        <a:srgbClr val="000000"/>
      </a:dk2>
      <a:lt2>
        <a:srgbClr val="FFFFFF"/>
      </a:lt2>
      <a:accent1>
        <a:srgbClr val="B0381C"/>
      </a:accent1>
      <a:accent2>
        <a:srgbClr val="2B759D"/>
      </a:accent2>
      <a:accent3>
        <a:srgbClr val="D9782E"/>
      </a:accent3>
      <a:accent4>
        <a:srgbClr val="538D32"/>
      </a:accent4>
      <a:accent5>
        <a:srgbClr val="724271"/>
      </a:accent5>
      <a:accent6>
        <a:srgbClr val="DCB330"/>
      </a:accent6>
      <a:hlink>
        <a:srgbClr val="2B759D"/>
      </a:hlink>
      <a:folHlink>
        <a:srgbClr val="724271"/>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14498</TotalTime>
  <Words>2035</Words>
  <Application>Microsoft Office PowerPoint</Application>
  <PresentationFormat>Widescreen</PresentationFormat>
  <Paragraphs>286</Paragraphs>
  <Slides>24</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Adobe Caslon Pro</vt:lpstr>
      <vt:lpstr>Arial</vt:lpstr>
      <vt:lpstr>Calibri</vt:lpstr>
      <vt:lpstr>Calibri Light</vt:lpstr>
      <vt:lpstr>Courier New</vt:lpstr>
      <vt:lpstr>FontAwesome</vt:lpstr>
      <vt:lpstr>Lato</vt:lpstr>
      <vt:lpstr>Linux Libertine</vt:lpstr>
      <vt:lpstr>Nixie</vt:lpstr>
      <vt:lpstr>Pe-icon-7-stroke</vt:lpstr>
      <vt:lpstr>Poppins</vt:lpstr>
      <vt:lpstr>Poppins SemiBold</vt:lpstr>
      <vt:lpstr>Специальное оформление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Lukes, Dylan</cp:lastModifiedBy>
  <cp:revision>830</cp:revision>
  <dcterms:created xsi:type="dcterms:W3CDTF">2016-05-17T07:43:39Z</dcterms:created>
  <dcterms:modified xsi:type="dcterms:W3CDTF">2020-10-23T21:09:11Z</dcterms:modified>
</cp:coreProperties>
</file>