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08" r:id="rId2"/>
    <p:sldId id="260" r:id="rId3"/>
    <p:sldId id="286" r:id="rId4"/>
    <p:sldId id="284" r:id="rId5"/>
    <p:sldId id="435" r:id="rId6"/>
    <p:sldId id="406" r:id="rId7"/>
    <p:sldId id="430" r:id="rId8"/>
    <p:sldId id="434" r:id="rId9"/>
    <p:sldId id="419" r:id="rId10"/>
    <p:sldId id="375" r:id="rId11"/>
    <p:sldId id="376" r:id="rId12"/>
    <p:sldId id="417" r:id="rId13"/>
    <p:sldId id="428" r:id="rId14"/>
    <p:sldId id="429" r:id="rId15"/>
    <p:sldId id="433" r:id="rId16"/>
    <p:sldId id="420" r:id="rId17"/>
    <p:sldId id="357" r:id="rId18"/>
    <p:sldId id="423" r:id="rId19"/>
    <p:sldId id="422" r:id="rId20"/>
    <p:sldId id="424" r:id="rId21"/>
    <p:sldId id="431" r:id="rId22"/>
    <p:sldId id="391" r:id="rId23"/>
    <p:sldId id="426" r:id="rId24"/>
    <p:sldId id="427" r:id="rId25"/>
    <p:sldId id="425" r:id="rId26"/>
    <p:sldId id="432" r:id="rId27"/>
    <p:sldId id="421" r:id="rId28"/>
    <p:sldId id="436" r:id="rId29"/>
    <p:sldId id="438" r:id="rId30"/>
    <p:sldId id="415" r:id="rId31"/>
    <p:sldId id="399" r:id="rId32"/>
    <p:sldId id="4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306419-7420-3547-A33B-9056C88CFAD5}">
          <p14:sldIdLst>
            <p14:sldId id="308"/>
            <p14:sldId id="260"/>
            <p14:sldId id="286"/>
            <p14:sldId id="284"/>
            <p14:sldId id="435"/>
            <p14:sldId id="406"/>
            <p14:sldId id="430"/>
            <p14:sldId id="434"/>
            <p14:sldId id="419"/>
            <p14:sldId id="375"/>
            <p14:sldId id="376"/>
            <p14:sldId id="417"/>
            <p14:sldId id="428"/>
            <p14:sldId id="429"/>
            <p14:sldId id="433"/>
            <p14:sldId id="420"/>
            <p14:sldId id="357"/>
            <p14:sldId id="423"/>
            <p14:sldId id="422"/>
            <p14:sldId id="424"/>
            <p14:sldId id="431"/>
            <p14:sldId id="391"/>
            <p14:sldId id="426"/>
            <p14:sldId id="427"/>
            <p14:sldId id="425"/>
            <p14:sldId id="432"/>
            <p14:sldId id="421"/>
            <p14:sldId id="436"/>
            <p14:sldId id="438"/>
            <p14:sldId id="415"/>
            <p14:sldId id="399"/>
            <p14:sldId id="4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82"/>
    <p:restoredTop sz="81843" autoAdjust="0"/>
  </p:normalViewPr>
  <p:slideViewPr>
    <p:cSldViewPr snapToGrid="0" snapToObjects="1">
      <p:cViewPr varScale="1">
        <p:scale>
          <a:sx n="64" d="100"/>
          <a:sy n="64" d="100"/>
        </p:scale>
        <p:origin x="-96"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2B4E0-FA19-9648-8CB0-FF502A1F0604}" type="datetimeFigureOut">
              <a:rPr lang="en-US" smtClean="0"/>
              <a:t>3/2/22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6D39E-BE1E-D041-B15F-3D55F2EB20A9}" type="slidenum">
              <a:rPr lang="en-US" smtClean="0"/>
              <a:t>‹#›</a:t>
            </a:fld>
            <a:endParaRPr lang="en-US"/>
          </a:p>
        </p:txBody>
      </p:sp>
    </p:spTree>
    <p:extLst>
      <p:ext uri="{BB962C8B-B14F-4D97-AF65-F5344CB8AC3E}">
        <p14:creationId xmlns:p14="http://schemas.microsoft.com/office/powerpoint/2010/main" val="180104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If webinar, try and do a poll of students before starting: </a:t>
            </a:r>
          </a:p>
          <a:p>
            <a:endParaRPr lang="en-US" dirty="0"/>
          </a:p>
          <a:p>
            <a:pPr marL="228600" indent="-228600">
              <a:buAutoNum type="arabicParenR"/>
            </a:pPr>
            <a:r>
              <a:rPr lang="en-US" dirty="0"/>
              <a:t>What’s your concentration? </a:t>
            </a:r>
          </a:p>
          <a:p>
            <a:pPr marL="228600" indent="-228600">
              <a:buAutoNum type="arabicParenR"/>
            </a:pPr>
            <a:r>
              <a:rPr lang="en-US" dirty="0"/>
              <a:t>Why did you attend?</a:t>
            </a:r>
          </a:p>
        </p:txBody>
      </p:sp>
      <p:sp>
        <p:nvSpPr>
          <p:cNvPr id="4" name="Номер слайда 3"/>
          <p:cNvSpPr>
            <a:spLocks noGrp="1"/>
          </p:cNvSpPr>
          <p:nvPr>
            <p:ph type="sldNum" sz="quarter" idx="10"/>
          </p:nvPr>
        </p:nvSpPr>
        <p:spPr/>
        <p:txBody>
          <a:bodyPr/>
          <a:lstStyle/>
          <a:p>
            <a:fld id="{5E284C95-AC36-47D7-BA46-D13F2CF6C509}" type="slidenum">
              <a:rPr lang="ru-RU" smtClean="0"/>
              <a:t>1</a:t>
            </a:fld>
            <a:endParaRPr lang="ru-RU" dirty="0"/>
          </a:p>
        </p:txBody>
      </p:sp>
    </p:spTree>
    <p:extLst>
      <p:ext uri="{BB962C8B-B14F-4D97-AF65-F5344CB8AC3E}">
        <p14:creationId xmlns:p14="http://schemas.microsoft.com/office/powerpoint/2010/main" val="3535754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24</a:t>
            </a:fld>
            <a:endParaRPr lang="ru-RU" dirty="0"/>
          </a:p>
        </p:txBody>
      </p:sp>
    </p:spTree>
    <p:extLst>
      <p:ext uri="{BB962C8B-B14F-4D97-AF65-F5344CB8AC3E}">
        <p14:creationId xmlns:p14="http://schemas.microsoft.com/office/powerpoint/2010/main" val="3602392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25</a:t>
            </a:fld>
            <a:endParaRPr lang="ru-RU" dirty="0"/>
          </a:p>
        </p:txBody>
      </p:sp>
    </p:spTree>
    <p:extLst>
      <p:ext uri="{BB962C8B-B14F-4D97-AF65-F5344CB8AC3E}">
        <p14:creationId xmlns:p14="http://schemas.microsoft.com/office/powerpoint/2010/main" val="387481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26</a:t>
            </a:fld>
            <a:endParaRPr lang="ru-RU" dirty="0"/>
          </a:p>
        </p:txBody>
      </p:sp>
    </p:spTree>
    <p:extLst>
      <p:ext uri="{BB962C8B-B14F-4D97-AF65-F5344CB8AC3E}">
        <p14:creationId xmlns:p14="http://schemas.microsoft.com/office/powerpoint/2010/main" val="2068947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1) Harvard Shields – contact someone to get GSE shield; simply use university shield </a:t>
            </a:r>
          </a:p>
          <a:p>
            <a:r>
              <a:rPr lang="en-US" dirty="0"/>
              <a:t>2) Printing – Lamont or Molecular Biology; </a:t>
            </a:r>
          </a:p>
          <a:p>
            <a:r>
              <a:rPr lang="en-US" dirty="0"/>
              <a:t>3) Type: cloth (fold up – does crease, could possibly steam/iron) vs. roll-up </a:t>
            </a:r>
          </a:p>
          <a:p>
            <a:r>
              <a:rPr lang="en-US" dirty="0"/>
              <a:t>4) Programs: .pptx -&gt; save to pdf; </a:t>
            </a:r>
            <a:r>
              <a:rPr lang="en-US" dirty="0" err="1"/>
              <a:t>LaTex</a:t>
            </a:r>
            <a:r>
              <a:rPr lang="en-US" dirty="0"/>
              <a:t> </a:t>
            </a:r>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30</a:t>
            </a:fld>
            <a:endParaRPr lang="ru-RU" dirty="0"/>
          </a:p>
        </p:txBody>
      </p:sp>
    </p:spTree>
    <p:extLst>
      <p:ext uri="{BB962C8B-B14F-4D97-AF65-F5344CB8AC3E}">
        <p14:creationId xmlns:p14="http://schemas.microsoft.com/office/powerpoint/2010/main" val="2103237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31</a:t>
            </a:fld>
            <a:endParaRPr lang="ru-RU" dirty="0"/>
          </a:p>
        </p:txBody>
      </p:sp>
    </p:spTree>
    <p:extLst>
      <p:ext uri="{BB962C8B-B14F-4D97-AF65-F5344CB8AC3E}">
        <p14:creationId xmlns:p14="http://schemas.microsoft.com/office/powerpoint/2010/main" val="2667585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32</a:t>
            </a:fld>
            <a:endParaRPr lang="ru-RU" dirty="0"/>
          </a:p>
        </p:txBody>
      </p:sp>
    </p:spTree>
    <p:extLst>
      <p:ext uri="{BB962C8B-B14F-4D97-AF65-F5344CB8AC3E}">
        <p14:creationId xmlns:p14="http://schemas.microsoft.com/office/powerpoint/2010/main" val="305992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basics </a:t>
            </a:r>
          </a:p>
        </p:txBody>
      </p:sp>
      <p:sp>
        <p:nvSpPr>
          <p:cNvPr id="4" name="Slide Number Placeholder 3"/>
          <p:cNvSpPr>
            <a:spLocks noGrp="1"/>
          </p:cNvSpPr>
          <p:nvPr>
            <p:ph type="sldNum" sz="quarter" idx="5"/>
          </p:nvPr>
        </p:nvSpPr>
        <p:spPr/>
        <p:txBody>
          <a:bodyPr/>
          <a:lstStyle/>
          <a:p>
            <a:fld id="{E996D39E-BE1E-D041-B15F-3D55F2EB20A9}" type="slidenum">
              <a:rPr lang="en-US" smtClean="0"/>
              <a:t>6</a:t>
            </a:fld>
            <a:endParaRPr lang="en-US"/>
          </a:p>
        </p:txBody>
      </p:sp>
    </p:spTree>
    <p:extLst>
      <p:ext uri="{BB962C8B-B14F-4D97-AF65-F5344CB8AC3E}">
        <p14:creationId xmlns:p14="http://schemas.microsoft.com/office/powerpoint/2010/main" val="4102872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Poster Design </a:t>
            </a:r>
          </a:p>
        </p:txBody>
      </p:sp>
      <p:sp>
        <p:nvSpPr>
          <p:cNvPr id="4" name="Slide Number Placeholder 3"/>
          <p:cNvSpPr>
            <a:spLocks noGrp="1"/>
          </p:cNvSpPr>
          <p:nvPr>
            <p:ph type="sldNum" sz="quarter" idx="5"/>
          </p:nvPr>
        </p:nvSpPr>
        <p:spPr/>
        <p:txBody>
          <a:bodyPr/>
          <a:lstStyle/>
          <a:p>
            <a:fld id="{E996D39E-BE1E-D041-B15F-3D55F2EB20A9}" type="slidenum">
              <a:rPr lang="en-US" smtClean="0"/>
              <a:t>10</a:t>
            </a:fld>
            <a:endParaRPr lang="en-US"/>
          </a:p>
        </p:txBody>
      </p:sp>
    </p:spTree>
    <p:extLst>
      <p:ext uri="{BB962C8B-B14F-4D97-AF65-F5344CB8AC3E}">
        <p14:creationId xmlns:p14="http://schemas.microsoft.com/office/powerpoint/2010/main" val="236119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Harvard Shields – contact someone to get GSE shield; simply use university shield </a:t>
            </a:r>
          </a:p>
          <a:p>
            <a:endParaRPr lang="en-US" dirty="0"/>
          </a:p>
        </p:txBody>
      </p:sp>
      <p:sp>
        <p:nvSpPr>
          <p:cNvPr id="4" name="Slide Number Placeholder 3"/>
          <p:cNvSpPr>
            <a:spLocks noGrp="1"/>
          </p:cNvSpPr>
          <p:nvPr>
            <p:ph type="sldNum" sz="quarter" idx="5"/>
          </p:nvPr>
        </p:nvSpPr>
        <p:spPr/>
        <p:txBody>
          <a:bodyPr/>
          <a:lstStyle/>
          <a:p>
            <a:fld id="{E996D39E-BE1E-D041-B15F-3D55F2EB20A9}" type="slidenum">
              <a:rPr lang="en-US" smtClean="0"/>
              <a:t>12</a:t>
            </a:fld>
            <a:endParaRPr lang="en-US"/>
          </a:p>
        </p:txBody>
      </p:sp>
    </p:spTree>
    <p:extLst>
      <p:ext uri="{BB962C8B-B14F-4D97-AF65-F5344CB8AC3E}">
        <p14:creationId xmlns:p14="http://schemas.microsoft.com/office/powerpoint/2010/main" val="1581134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 .pptx -&gt; save to pdf; </a:t>
            </a:r>
            <a:r>
              <a:rPr lang="en-US" dirty="0" err="1"/>
              <a:t>LaTex</a:t>
            </a:r>
            <a:r>
              <a:rPr lang="en-US" dirty="0"/>
              <a:t> </a:t>
            </a:r>
            <a:endParaRPr lang="ru-RU" dirty="0"/>
          </a:p>
          <a:p>
            <a:endParaRPr lang="en-US" dirty="0"/>
          </a:p>
        </p:txBody>
      </p:sp>
      <p:sp>
        <p:nvSpPr>
          <p:cNvPr id="4" name="Slide Number Placeholder 3"/>
          <p:cNvSpPr>
            <a:spLocks noGrp="1"/>
          </p:cNvSpPr>
          <p:nvPr>
            <p:ph type="sldNum" sz="quarter" idx="5"/>
          </p:nvPr>
        </p:nvSpPr>
        <p:spPr/>
        <p:txBody>
          <a:bodyPr/>
          <a:lstStyle/>
          <a:p>
            <a:fld id="{E996D39E-BE1E-D041-B15F-3D55F2EB20A9}" type="slidenum">
              <a:rPr lang="en-US" smtClean="0"/>
              <a:t>14</a:t>
            </a:fld>
            <a:endParaRPr lang="en-US"/>
          </a:p>
        </p:txBody>
      </p:sp>
    </p:spTree>
    <p:extLst>
      <p:ext uri="{BB962C8B-B14F-4D97-AF65-F5344CB8AC3E}">
        <p14:creationId xmlns:p14="http://schemas.microsoft.com/office/powerpoint/2010/main" val="2324019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Trifold – best for less formal class requirements – save $ </a:t>
            </a:r>
          </a:p>
          <a:p>
            <a:r>
              <a:rPr lang="en-US" dirty="0"/>
              <a:t>Printing – Lamont or Molecular Biology;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Type: cloth (fold up – does crease, could possibly steam/iron) vs. roll-up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996D39E-BE1E-D041-B15F-3D55F2EB20A9}" type="slidenum">
              <a:rPr lang="en-US" smtClean="0"/>
              <a:t>15</a:t>
            </a:fld>
            <a:endParaRPr lang="en-US"/>
          </a:p>
        </p:txBody>
      </p:sp>
    </p:spTree>
    <p:extLst>
      <p:ext uri="{BB962C8B-B14F-4D97-AF65-F5344CB8AC3E}">
        <p14:creationId xmlns:p14="http://schemas.microsoft.com/office/powerpoint/2010/main" val="3211797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Presentation dos/don’t </a:t>
            </a:r>
          </a:p>
          <a:p>
            <a:r>
              <a:rPr lang="en-US" dirty="0"/>
              <a:t>* More about presentation of poster, less about design </a:t>
            </a:r>
          </a:p>
        </p:txBody>
      </p:sp>
      <p:sp>
        <p:nvSpPr>
          <p:cNvPr id="4" name="Slide Number Placeholder 3"/>
          <p:cNvSpPr>
            <a:spLocks noGrp="1"/>
          </p:cNvSpPr>
          <p:nvPr>
            <p:ph type="sldNum" sz="quarter" idx="5"/>
          </p:nvPr>
        </p:nvSpPr>
        <p:spPr/>
        <p:txBody>
          <a:bodyPr/>
          <a:lstStyle/>
          <a:p>
            <a:fld id="{E996D39E-BE1E-D041-B15F-3D55F2EB20A9}" type="slidenum">
              <a:rPr lang="en-US" smtClean="0"/>
              <a:t>17</a:t>
            </a:fld>
            <a:endParaRPr lang="en-US"/>
          </a:p>
        </p:txBody>
      </p:sp>
    </p:spTree>
    <p:extLst>
      <p:ext uri="{BB962C8B-B14F-4D97-AF65-F5344CB8AC3E}">
        <p14:creationId xmlns:p14="http://schemas.microsoft.com/office/powerpoint/2010/main" val="3004691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22</a:t>
            </a:fld>
            <a:endParaRPr lang="ru-RU" dirty="0"/>
          </a:p>
        </p:txBody>
      </p:sp>
    </p:spTree>
    <p:extLst>
      <p:ext uri="{BB962C8B-B14F-4D97-AF65-F5344CB8AC3E}">
        <p14:creationId xmlns:p14="http://schemas.microsoft.com/office/powerpoint/2010/main" val="2502653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23</a:t>
            </a:fld>
            <a:endParaRPr lang="ru-RU" dirty="0"/>
          </a:p>
        </p:txBody>
      </p:sp>
    </p:spTree>
    <p:extLst>
      <p:ext uri="{BB962C8B-B14F-4D97-AF65-F5344CB8AC3E}">
        <p14:creationId xmlns:p14="http://schemas.microsoft.com/office/powerpoint/2010/main" val="234887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6BA1-98D9-E44C-BA3A-BE2F34CF4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B43D36-C4EA-BE49-880D-EF100EDB5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8188DE-5D50-814E-8CA7-2F1082C6ACB4}"/>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5" name="Footer Placeholder 4">
            <a:extLst>
              <a:ext uri="{FF2B5EF4-FFF2-40B4-BE49-F238E27FC236}">
                <a16:creationId xmlns:a16="http://schemas.microsoft.com/office/drawing/2014/main" id="{357A1450-FF54-AD49-86D9-B70D82BC6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78716-4385-A74D-997D-AB33460700C8}"/>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764629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6976-A8D4-374F-93A6-3B51C46BA6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8DB9C5-C097-C74A-90E1-3C7BF0EB6F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AC893-8D57-4E4B-A57B-29C81B178EF3}"/>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5" name="Footer Placeholder 4">
            <a:extLst>
              <a:ext uri="{FF2B5EF4-FFF2-40B4-BE49-F238E27FC236}">
                <a16:creationId xmlns:a16="http://schemas.microsoft.com/office/drawing/2014/main" id="{339EFDFA-44EA-874A-ABC7-4430D764C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EED8D-2EFC-854B-97CC-76D6D69BFAE0}"/>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1041761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1B4F98-4EEF-1944-8D51-0EDCA7B62D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1F62BA-84C0-D449-8D45-9FD08E902C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E9222-2491-1F44-8806-D903418AE6D6}"/>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5" name="Footer Placeholder 4">
            <a:extLst>
              <a:ext uri="{FF2B5EF4-FFF2-40B4-BE49-F238E27FC236}">
                <a16:creationId xmlns:a16="http://schemas.microsoft.com/office/drawing/2014/main" id="{B5C1CBED-6DE7-024D-9B2F-BF5A7E570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89628-5A31-EB44-8720-7DAB44FD1B44}"/>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652498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26" name="Рисунок 10"/>
          <p:cNvSpPr>
            <a:spLocks noGrp="1"/>
          </p:cNvSpPr>
          <p:nvPr>
            <p:ph type="pic" sz="quarter" idx="10"/>
          </p:nvPr>
        </p:nvSpPr>
        <p:spPr>
          <a:xfrm>
            <a:off x="0" y="0"/>
            <a:ext cx="12191999" cy="6862074"/>
          </a:xfrm>
          <a:prstGeom prst="rect">
            <a:avLst/>
          </a:prstGeom>
        </p:spPr>
        <p:txBody>
          <a:bodyPr/>
          <a:lstStyle/>
          <a:p>
            <a:endParaRPr lang="ru-RU" dirty="0"/>
          </a:p>
        </p:txBody>
      </p:sp>
    </p:spTree>
    <p:extLst>
      <p:ext uri="{BB962C8B-B14F-4D97-AF65-F5344CB8AC3E}">
        <p14:creationId xmlns:p14="http://schemas.microsoft.com/office/powerpoint/2010/main" val="2327819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Пользовательский макет">
    <p:spTree>
      <p:nvGrpSpPr>
        <p:cNvPr id="1" name=""/>
        <p:cNvGrpSpPr/>
        <p:nvPr/>
      </p:nvGrpSpPr>
      <p:grpSpPr>
        <a:xfrm>
          <a:off x="0" y="0"/>
          <a:ext cx="0" cy="0"/>
          <a:chOff x="0" y="0"/>
          <a:chExt cx="0" cy="0"/>
        </a:xfrm>
      </p:grpSpPr>
      <p:sp>
        <p:nvSpPr>
          <p:cNvPr id="8" name="Прямоугольник 7"/>
          <p:cNvSpPr/>
          <p:nvPr userDrawn="1"/>
        </p:nvSpPr>
        <p:spPr>
          <a:xfrm>
            <a:off x="5787188" y="0"/>
            <a:ext cx="640481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Рисунок 8"/>
          <p:cNvSpPr>
            <a:spLocks noGrp="1"/>
          </p:cNvSpPr>
          <p:nvPr>
            <p:ph type="pic" sz="quarter" idx="10"/>
          </p:nvPr>
        </p:nvSpPr>
        <p:spPr>
          <a:xfrm>
            <a:off x="4865573" y="1549400"/>
            <a:ext cx="1889125" cy="3708400"/>
          </a:xfrm>
          <a:prstGeom prst="rect">
            <a:avLst/>
          </a:prstGeom>
        </p:spPr>
        <p:txBody>
          <a:bodyPr/>
          <a:lstStyle/>
          <a:p>
            <a:endParaRPr lang="ru-RU" dirty="0"/>
          </a:p>
        </p:txBody>
      </p:sp>
      <p:sp>
        <p:nvSpPr>
          <p:cNvPr id="10" name="Рисунок 8"/>
          <p:cNvSpPr>
            <a:spLocks noGrp="1"/>
          </p:cNvSpPr>
          <p:nvPr>
            <p:ph type="pic" sz="quarter" idx="11"/>
          </p:nvPr>
        </p:nvSpPr>
        <p:spPr>
          <a:xfrm>
            <a:off x="6745201" y="1549400"/>
            <a:ext cx="1889125" cy="3708400"/>
          </a:xfrm>
          <a:prstGeom prst="rect">
            <a:avLst/>
          </a:prstGeom>
        </p:spPr>
        <p:txBody>
          <a:bodyPr/>
          <a:lstStyle/>
          <a:p>
            <a:endParaRPr lang="ru-RU" dirty="0"/>
          </a:p>
        </p:txBody>
      </p:sp>
      <p:sp>
        <p:nvSpPr>
          <p:cNvPr id="11" name="Рисунок 8"/>
          <p:cNvSpPr>
            <a:spLocks noGrp="1"/>
          </p:cNvSpPr>
          <p:nvPr>
            <p:ph type="pic" sz="quarter" idx="12"/>
          </p:nvPr>
        </p:nvSpPr>
        <p:spPr>
          <a:xfrm>
            <a:off x="8634052" y="1549400"/>
            <a:ext cx="1889125" cy="3708400"/>
          </a:xfrm>
          <a:prstGeom prst="rect">
            <a:avLst/>
          </a:prstGeom>
        </p:spPr>
        <p:txBody>
          <a:bodyPr/>
          <a:lstStyle/>
          <a:p>
            <a:endParaRPr lang="ru-RU" dirty="0"/>
          </a:p>
        </p:txBody>
      </p:sp>
    </p:spTree>
    <p:extLst>
      <p:ext uri="{BB962C8B-B14F-4D97-AF65-F5344CB8AC3E}">
        <p14:creationId xmlns:p14="http://schemas.microsoft.com/office/powerpoint/2010/main" val="160883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11" name="Прямоугольник 10"/>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7" name="Прямая соединительная линия 16"/>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455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4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3084513" cy="6858000"/>
          </a:xfrm>
        </p:spPr>
        <p:txBody>
          <a:bodyPr/>
          <a:lstStyle/>
          <a:p>
            <a:endParaRPr lang="ru-RU" dirty="0"/>
          </a:p>
        </p:txBody>
      </p:sp>
      <p:sp>
        <p:nvSpPr>
          <p:cNvPr id="5" name="Прямоугольник 10">
            <a:extLst>
              <a:ext uri="{FF2B5EF4-FFF2-40B4-BE49-F238E27FC236}">
                <a16:creationId xmlns:a16="http://schemas.microsoft.com/office/drawing/2014/main" id="{F0BF765D-F3F3-45C5-AF31-0D1AB6934100}"/>
              </a:ext>
            </a:extLst>
          </p:cNvPr>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6" name="Прямая соединительная линия 16">
            <a:extLst>
              <a:ext uri="{FF2B5EF4-FFF2-40B4-BE49-F238E27FC236}">
                <a16:creationId xmlns:a16="http://schemas.microsoft.com/office/drawing/2014/main" id="{69AEA2CE-E937-4624-BB39-4775C558D0E5}"/>
              </a:ext>
            </a:extLst>
          </p:cNvPr>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928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1716507"/>
            <a:ext cx="12192000" cy="1856872"/>
          </a:xfrm>
        </p:spPr>
        <p:txBody>
          <a:bodyPr/>
          <a:lstStyle/>
          <a:p>
            <a:endParaRPr lang="ru-RU" dirty="0"/>
          </a:p>
        </p:txBody>
      </p:sp>
      <p:sp>
        <p:nvSpPr>
          <p:cNvPr id="4" name="Прямоугольник 3"/>
          <p:cNvSpPr/>
          <p:nvPr userDrawn="1"/>
        </p:nvSpPr>
        <p:spPr>
          <a:xfrm>
            <a:off x="0" y="0"/>
            <a:ext cx="12192000" cy="17165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19" name="TextBox 18"/>
          <p:cNvSpPr txBox="1"/>
          <p:nvPr userDrawn="1"/>
        </p:nvSpPr>
        <p:spPr>
          <a:xfrm>
            <a:off x="363308" y="6473041"/>
            <a:ext cx="1584088" cy="230832"/>
          </a:xfrm>
          <a:prstGeom prst="rect">
            <a:avLst/>
          </a:prstGeom>
          <a:noFill/>
        </p:spPr>
        <p:txBody>
          <a:bodyPr wrap="none" rtlCol="0">
            <a:spAutoFit/>
          </a:bodyPr>
          <a:lstStyle/>
          <a:p>
            <a:pPr algn="r"/>
            <a:r>
              <a:rPr lang="en-US" sz="900" b="0" i="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solidFill>
              <a:latin typeface="Lato" panose="020F0502020204030203" pitchFamily="34" charset="0"/>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2873425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Пользовательский макет">
    <p:spTree>
      <p:nvGrpSpPr>
        <p:cNvPr id="1" name=""/>
        <p:cNvGrpSpPr/>
        <p:nvPr/>
      </p:nvGrpSpPr>
      <p:grpSpPr>
        <a:xfrm>
          <a:off x="0" y="0"/>
          <a:ext cx="0" cy="0"/>
          <a:chOff x="0" y="0"/>
          <a:chExt cx="0" cy="0"/>
        </a:xfrm>
      </p:grpSpPr>
      <p:sp>
        <p:nvSpPr>
          <p:cNvPr id="14" name="Прямоугольник 13"/>
          <p:cNvSpPr/>
          <p:nvPr userDrawn="1"/>
        </p:nvSpPr>
        <p:spPr>
          <a:xfrm>
            <a:off x="0" y="0"/>
            <a:ext cx="4555957" cy="68580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Рисунок 2"/>
          <p:cNvSpPr>
            <a:spLocks noGrp="1"/>
          </p:cNvSpPr>
          <p:nvPr>
            <p:ph type="pic" sz="quarter" idx="10"/>
          </p:nvPr>
        </p:nvSpPr>
        <p:spPr>
          <a:xfrm>
            <a:off x="5468348" y="1609725"/>
            <a:ext cx="2600325" cy="3457576"/>
          </a:xfrm>
        </p:spPr>
        <p:txBody>
          <a:bodyPr/>
          <a:lstStyle/>
          <a:p>
            <a:endParaRPr lang="ru-RU" dirty="0"/>
          </a:p>
        </p:txBody>
      </p:sp>
      <p:sp>
        <p:nvSpPr>
          <p:cNvPr id="9" name="Прямоугольник 10">
            <a:extLst>
              <a:ext uri="{FF2B5EF4-FFF2-40B4-BE49-F238E27FC236}">
                <a16:creationId xmlns:a16="http://schemas.microsoft.com/office/drawing/2014/main" id="{CFDEB378-1962-4ADA-9849-32DCD4DD469A}"/>
              </a:ext>
            </a:extLst>
          </p:cNvPr>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1" name="Прямая соединительная линия 16">
            <a:extLst>
              <a:ext uri="{FF2B5EF4-FFF2-40B4-BE49-F238E27FC236}">
                <a16:creationId xmlns:a16="http://schemas.microsoft.com/office/drawing/2014/main" id="{E151FEBF-C8C9-4F99-9A67-07D02CF66333}"/>
              </a:ext>
            </a:extLst>
          </p:cNvPr>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402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Заголовок раздела">
    <p:spTree>
      <p:nvGrpSpPr>
        <p:cNvPr id="1" name=""/>
        <p:cNvGrpSpPr/>
        <p:nvPr/>
      </p:nvGrpSpPr>
      <p:grpSpPr>
        <a:xfrm>
          <a:off x="0" y="0"/>
          <a:ext cx="0" cy="0"/>
          <a:chOff x="0" y="0"/>
          <a:chExt cx="0" cy="0"/>
        </a:xfrm>
      </p:grpSpPr>
      <p:sp>
        <p:nvSpPr>
          <p:cNvPr id="7" name="Рисунок 10"/>
          <p:cNvSpPr>
            <a:spLocks noGrp="1"/>
          </p:cNvSpPr>
          <p:nvPr>
            <p:ph type="pic" sz="quarter" idx="10" hasCustomPrompt="1"/>
          </p:nvPr>
        </p:nvSpPr>
        <p:spPr>
          <a:xfrm>
            <a:off x="4733241" y="-11740"/>
            <a:ext cx="7455071" cy="6888789"/>
          </a:xfrm>
          <a:custGeom>
            <a:avLst/>
            <a:gdLst>
              <a:gd name="connsiteX0" fmla="*/ 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0 w 6885748"/>
              <a:gd name="connsiteY4" fmla="*/ 0 h 6857999"/>
              <a:gd name="connsiteX0" fmla="*/ 236220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362200 w 6885748"/>
              <a:gd name="connsiteY4" fmla="*/ 0 h 6857999"/>
              <a:gd name="connsiteX0" fmla="*/ 2085975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085975 w 6885748"/>
              <a:gd name="connsiteY4" fmla="*/ 0 h 6857999"/>
              <a:gd name="connsiteX0" fmla="*/ 3267075 w 8066848"/>
              <a:gd name="connsiteY0" fmla="*/ 0 h 6857999"/>
              <a:gd name="connsiteX1" fmla="*/ 8066848 w 8066848"/>
              <a:gd name="connsiteY1" fmla="*/ 0 h 6857999"/>
              <a:gd name="connsiteX2" fmla="*/ 8066848 w 8066848"/>
              <a:gd name="connsiteY2" fmla="*/ 6857999 h 6857999"/>
              <a:gd name="connsiteX3" fmla="*/ 0 w 8066848"/>
              <a:gd name="connsiteY3" fmla="*/ 6857999 h 6857999"/>
              <a:gd name="connsiteX4" fmla="*/ 3267075 w 8066848"/>
              <a:gd name="connsiteY4" fmla="*/ 0 h 6857999"/>
              <a:gd name="connsiteX0" fmla="*/ 2695575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695575 w 8066848"/>
              <a:gd name="connsiteY4" fmla="*/ 9525 h 6857999"/>
              <a:gd name="connsiteX0" fmla="*/ 2705100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705100 w 8066848"/>
              <a:gd name="connsiteY4" fmla="*/ 9525 h 6857999"/>
              <a:gd name="connsiteX0" fmla="*/ 2819400 w 8066848"/>
              <a:gd name="connsiteY0" fmla="*/ 276225 h 6857999"/>
              <a:gd name="connsiteX1" fmla="*/ 8066848 w 8066848"/>
              <a:gd name="connsiteY1" fmla="*/ 0 h 6857999"/>
              <a:gd name="connsiteX2" fmla="*/ 8066848 w 8066848"/>
              <a:gd name="connsiteY2" fmla="*/ 6857999 h 6857999"/>
              <a:gd name="connsiteX3" fmla="*/ 0 w 8066848"/>
              <a:gd name="connsiteY3" fmla="*/ 6857999 h 6857999"/>
              <a:gd name="connsiteX4" fmla="*/ 2819400 w 8066848"/>
              <a:gd name="connsiteY4" fmla="*/ 276225 h 6857999"/>
              <a:gd name="connsiteX0" fmla="*/ 2705100 w 8066848"/>
              <a:gd name="connsiteY0" fmla="*/ 0 h 6867524"/>
              <a:gd name="connsiteX1" fmla="*/ 8066848 w 8066848"/>
              <a:gd name="connsiteY1" fmla="*/ 9525 h 6867524"/>
              <a:gd name="connsiteX2" fmla="*/ 8066848 w 8066848"/>
              <a:gd name="connsiteY2" fmla="*/ 6867524 h 6867524"/>
              <a:gd name="connsiteX3" fmla="*/ 0 w 8066848"/>
              <a:gd name="connsiteY3" fmla="*/ 6867524 h 6867524"/>
              <a:gd name="connsiteX4" fmla="*/ 2705100 w 8066848"/>
              <a:gd name="connsiteY4" fmla="*/ 0 h 6867524"/>
              <a:gd name="connsiteX0" fmla="*/ 2171700 w 7533448"/>
              <a:gd name="connsiteY0" fmla="*/ 0 h 6867524"/>
              <a:gd name="connsiteX1" fmla="*/ 7533448 w 7533448"/>
              <a:gd name="connsiteY1" fmla="*/ 9525 h 6867524"/>
              <a:gd name="connsiteX2" fmla="*/ 7533448 w 7533448"/>
              <a:gd name="connsiteY2" fmla="*/ 6867524 h 6867524"/>
              <a:gd name="connsiteX3" fmla="*/ 0 w 7533448"/>
              <a:gd name="connsiteY3" fmla="*/ 6857999 h 6867524"/>
              <a:gd name="connsiteX4" fmla="*/ 2171700 w 7533448"/>
              <a:gd name="connsiteY4" fmla="*/ 0 h 6867524"/>
              <a:gd name="connsiteX0" fmla="*/ 2171700 w 7533448"/>
              <a:gd name="connsiteY0" fmla="*/ 0 h 6877049"/>
              <a:gd name="connsiteX1" fmla="*/ 7533448 w 7533448"/>
              <a:gd name="connsiteY1" fmla="*/ 9525 h 6877049"/>
              <a:gd name="connsiteX2" fmla="*/ 7533448 w 7533448"/>
              <a:gd name="connsiteY2" fmla="*/ 6867524 h 6877049"/>
              <a:gd name="connsiteX3" fmla="*/ 0 w 7533448"/>
              <a:gd name="connsiteY3" fmla="*/ 6877049 h 6877049"/>
              <a:gd name="connsiteX4" fmla="*/ 2171700 w 7533448"/>
              <a:gd name="connsiteY4" fmla="*/ 0 h 6877049"/>
              <a:gd name="connsiteX0" fmla="*/ 2093323 w 7455071"/>
              <a:gd name="connsiteY0" fmla="*/ 0 h 6885758"/>
              <a:gd name="connsiteX1" fmla="*/ 7455071 w 7455071"/>
              <a:gd name="connsiteY1" fmla="*/ 9525 h 6885758"/>
              <a:gd name="connsiteX2" fmla="*/ 7455071 w 7455071"/>
              <a:gd name="connsiteY2" fmla="*/ 6867524 h 6885758"/>
              <a:gd name="connsiteX3" fmla="*/ 0 w 7455071"/>
              <a:gd name="connsiteY3" fmla="*/ 6885758 h 6885758"/>
              <a:gd name="connsiteX4" fmla="*/ 2093323 w 7455071"/>
              <a:gd name="connsiteY4" fmla="*/ 0 h 6885758"/>
              <a:gd name="connsiteX0" fmla="*/ 2093323 w 7455071"/>
              <a:gd name="connsiteY0" fmla="*/ 0 h 6877049"/>
              <a:gd name="connsiteX1" fmla="*/ 7455071 w 7455071"/>
              <a:gd name="connsiteY1" fmla="*/ 9525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0 h 6877049"/>
              <a:gd name="connsiteX1" fmla="*/ 6593833 w 7455071"/>
              <a:gd name="connsiteY1" fmla="*/ 413562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11740 h 6888789"/>
              <a:gd name="connsiteX1" fmla="*/ 7455071 w 7455071"/>
              <a:gd name="connsiteY1" fmla="*/ 0 h 6888789"/>
              <a:gd name="connsiteX2" fmla="*/ 7455071 w 7455071"/>
              <a:gd name="connsiteY2" fmla="*/ 6879264 h 6888789"/>
              <a:gd name="connsiteX3" fmla="*/ 0 w 7455071"/>
              <a:gd name="connsiteY3" fmla="*/ 6888789 h 6888789"/>
              <a:gd name="connsiteX4" fmla="*/ 2093323 w 7455071"/>
              <a:gd name="connsiteY4" fmla="*/ 11740 h 688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071" h="6888789">
                <a:moveTo>
                  <a:pt x="2093323" y="11740"/>
                </a:moveTo>
                <a:lnTo>
                  <a:pt x="7455071" y="0"/>
                </a:lnTo>
                <a:lnTo>
                  <a:pt x="7455071" y="6879264"/>
                </a:lnTo>
                <a:lnTo>
                  <a:pt x="0" y="6888789"/>
                </a:lnTo>
                <a:lnTo>
                  <a:pt x="2093323" y="11740"/>
                </a:lnTo>
                <a:close/>
              </a:path>
            </a:pathLst>
          </a:custGeom>
        </p:spPr>
        <p:txBody>
          <a:bodyPr/>
          <a:lstStyle>
            <a:lvl1pPr marL="0" indent="0">
              <a:buNone/>
              <a:defRPr/>
            </a:lvl1pPr>
          </a:lstStyle>
          <a:p>
            <a:r>
              <a:rPr lang="en-US" dirty="0"/>
              <a:t>     </a:t>
            </a:r>
            <a:endParaRPr lang="ru-RU" dirty="0"/>
          </a:p>
        </p:txBody>
      </p:sp>
      <p:sp>
        <p:nvSpPr>
          <p:cNvPr id="5" name="Прямоугольник 4"/>
          <p:cNvSpPr/>
          <p:nvPr userDrawn="1"/>
        </p:nvSpPr>
        <p:spPr>
          <a:xfrm>
            <a:off x="263563" y="1180287"/>
            <a:ext cx="614271"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6" name="Прямая соединительная линия 5"/>
          <p:cNvCxnSpPr/>
          <p:nvPr userDrawn="1"/>
        </p:nvCxnSpPr>
        <p:spPr>
          <a:xfrm flipH="1">
            <a:off x="487127" y="1717278"/>
            <a:ext cx="3416" cy="472239"/>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383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Пустой слайд">
    <p:spTree>
      <p:nvGrpSpPr>
        <p:cNvPr id="1" name=""/>
        <p:cNvGrpSpPr/>
        <p:nvPr/>
      </p:nvGrpSpPr>
      <p:grpSpPr>
        <a:xfrm>
          <a:off x="0" y="0"/>
          <a:ext cx="0" cy="0"/>
          <a:chOff x="0" y="0"/>
          <a:chExt cx="0" cy="0"/>
        </a:xfrm>
      </p:grpSpPr>
      <p:sp>
        <p:nvSpPr>
          <p:cNvPr id="8" name="Прямоугольник 7"/>
          <p:cNvSpPr/>
          <p:nvPr userDrawn="1"/>
        </p:nvSpPr>
        <p:spPr>
          <a:xfrm>
            <a:off x="11323951" y="1180287"/>
            <a:ext cx="61427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3842717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EED7-6993-EC4B-AC5F-DA7FD408A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42FB0C-78C1-D148-BE08-7A969075A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20F4F-6BEE-5D48-8844-A17F312B02BC}"/>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5" name="Footer Placeholder 4">
            <a:extLst>
              <a:ext uri="{FF2B5EF4-FFF2-40B4-BE49-F238E27FC236}">
                <a16:creationId xmlns:a16="http://schemas.microsoft.com/office/drawing/2014/main" id="{987331B8-8E7A-754C-824F-E1624E4C9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C0B07-9D40-E448-8E2B-2892BF22F5D1}"/>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1679892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2577A-482B-2C4B-8C8A-B4034069E3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E0711E-FEFC-7944-8876-6A85D3744A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331D3A-E92A-6B4E-984F-63AB2B6DB37A}"/>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5" name="Footer Placeholder 4">
            <a:extLst>
              <a:ext uri="{FF2B5EF4-FFF2-40B4-BE49-F238E27FC236}">
                <a16:creationId xmlns:a16="http://schemas.microsoft.com/office/drawing/2014/main" id="{07D0CBE8-7512-F048-A262-AE4626A75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46CDC-3405-B440-92FE-A03C3B395406}"/>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271109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ADC3-C1A6-3C46-928A-40E0EE1B7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C8FC51-FEAE-1044-9D11-FA3390F7D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5C274-BCA8-4C47-A676-643B7D02B3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883FB5-FED3-FA4C-A84A-073F7B44E43A}"/>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6" name="Footer Placeholder 5">
            <a:extLst>
              <a:ext uri="{FF2B5EF4-FFF2-40B4-BE49-F238E27FC236}">
                <a16:creationId xmlns:a16="http://schemas.microsoft.com/office/drawing/2014/main" id="{829BC763-1D9F-E948-A274-02DC6959AA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7B2B7-B020-C54A-B9DF-82ED335AB776}"/>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3304561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F2C2-8631-EF49-BB2A-5B013CF972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71E0F7-D6F3-A347-8ADA-9CE79AEA82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1F6BE9-94EB-6D43-BAC4-B5A8729C36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66FAEE-5AA6-9842-9F05-84A646E3BF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DB565-3340-E14A-8420-13970E69BC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3AEC90-31CA-2A45-B7A2-E19E9E48A294}"/>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8" name="Footer Placeholder 7">
            <a:extLst>
              <a:ext uri="{FF2B5EF4-FFF2-40B4-BE49-F238E27FC236}">
                <a16:creationId xmlns:a16="http://schemas.microsoft.com/office/drawing/2014/main" id="{FCD032B0-6661-1E44-9398-842CBC76FF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427BE-2A3A-6348-BF0F-C635B5F92502}"/>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103830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4D198-3CDB-854C-A852-3F79A756A4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CF8D1B-DCA5-E345-8A8B-57A80E6F74E0}"/>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4" name="Footer Placeholder 3">
            <a:extLst>
              <a:ext uri="{FF2B5EF4-FFF2-40B4-BE49-F238E27FC236}">
                <a16:creationId xmlns:a16="http://schemas.microsoft.com/office/drawing/2014/main" id="{9F07B3D4-D3BC-BB48-8DAE-5CDB5EB83E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B8ABDC-2BBA-C642-89CD-6626EEDC90BD}"/>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2261950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4A9F8-A9F6-D14D-B54B-4D479DC5B96C}"/>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3" name="Footer Placeholder 2">
            <a:extLst>
              <a:ext uri="{FF2B5EF4-FFF2-40B4-BE49-F238E27FC236}">
                <a16:creationId xmlns:a16="http://schemas.microsoft.com/office/drawing/2014/main" id="{84153734-244E-5842-A257-F360DA7833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1807CD-81E1-D641-8808-4573CDCA1FD0}"/>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349645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6F8D-83D3-604A-81A2-BDB68CE558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B4854-159D-FE47-B448-FCB555D702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1C1359-4234-A445-8A10-081F4E948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249BC-95A0-6F4F-BC70-575451FC7DA9}"/>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6" name="Footer Placeholder 5">
            <a:extLst>
              <a:ext uri="{FF2B5EF4-FFF2-40B4-BE49-F238E27FC236}">
                <a16:creationId xmlns:a16="http://schemas.microsoft.com/office/drawing/2014/main" id="{F67CF2FE-2833-214F-85FE-D702F35990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6D39E-3B2F-6E4C-99FF-589CE09DBC8B}"/>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331502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31C9-865F-3C4C-841E-649C8A1B4A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FAD657-0A50-014D-BD42-48E8B73DB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ED83B0-CE27-2E4E-9460-9FA36B755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94284-DD57-1E43-9EDF-83ABE0D5D664}"/>
              </a:ext>
            </a:extLst>
          </p:cNvPr>
          <p:cNvSpPr>
            <a:spLocks noGrp="1"/>
          </p:cNvSpPr>
          <p:nvPr>
            <p:ph type="dt" sz="half" idx="10"/>
          </p:nvPr>
        </p:nvSpPr>
        <p:spPr/>
        <p:txBody>
          <a:bodyPr/>
          <a:lstStyle/>
          <a:p>
            <a:fld id="{89C2F767-F01E-9E42-8709-772E66FC8A70}" type="datetimeFigureOut">
              <a:rPr lang="en-US" smtClean="0"/>
              <a:t>3/2/22</a:t>
            </a:fld>
            <a:endParaRPr lang="en-US"/>
          </a:p>
        </p:txBody>
      </p:sp>
      <p:sp>
        <p:nvSpPr>
          <p:cNvPr id="6" name="Footer Placeholder 5">
            <a:extLst>
              <a:ext uri="{FF2B5EF4-FFF2-40B4-BE49-F238E27FC236}">
                <a16:creationId xmlns:a16="http://schemas.microsoft.com/office/drawing/2014/main" id="{05847188-00E7-3D47-B4FB-3CCD34CF0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62D4C6-8E42-234A-8049-7D20E24F1ADC}"/>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214207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A0B6C-14DC-3049-AB58-66A017767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42B5D1-D525-1849-B013-9428D60F0E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CBA03-9513-1A43-A6E0-2C9B7705CF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2F767-F01E-9E42-8709-772E66FC8A70}" type="datetimeFigureOut">
              <a:rPr lang="en-US" smtClean="0"/>
              <a:t>3/2/22</a:t>
            </a:fld>
            <a:endParaRPr lang="en-US"/>
          </a:p>
        </p:txBody>
      </p:sp>
      <p:sp>
        <p:nvSpPr>
          <p:cNvPr id="5" name="Footer Placeholder 4">
            <a:extLst>
              <a:ext uri="{FF2B5EF4-FFF2-40B4-BE49-F238E27FC236}">
                <a16:creationId xmlns:a16="http://schemas.microsoft.com/office/drawing/2014/main" id="{6953954A-B505-5743-B144-93A3FF3C4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5D4248-E379-FE47-A4A4-A4B81D357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7AEE3-502F-6341-8778-7A12EBA7DCA4}" type="slidenum">
              <a:rPr lang="en-US" smtClean="0"/>
              <a:t>‹#›</a:t>
            </a:fld>
            <a:endParaRPr lang="en-US"/>
          </a:p>
        </p:txBody>
      </p:sp>
    </p:spTree>
    <p:extLst>
      <p:ext uri="{BB962C8B-B14F-4D97-AF65-F5344CB8AC3E}">
        <p14:creationId xmlns:p14="http://schemas.microsoft.com/office/powerpoint/2010/main" val="429125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hyperlink" Target="https://colinpurrington.com/tips/poster-design" TargetMode="Externa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hyperlink" Target="https://www.overleaf.com/gallery/tagged/poster" TargetMode="External"/><Relationship Id="rId3" Type="http://schemas.openxmlformats.org/officeDocument/2006/relationships/hyperlink" Target="https://guidelines.hwp.harvard.edu/veritas-and-school-shields" TargetMode="External"/><Relationship Id="rId7" Type="http://schemas.openxmlformats.org/officeDocument/2006/relationships/hyperlink" Target="https://colinpurrington.com/tips/poster-design/"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mcbgraphics.fas.harvard.edu/" TargetMode="External"/><Relationship Id="rId5" Type="http://schemas.openxmlformats.org/officeDocument/2006/relationships/hyperlink" Target="https://library.harvard.edu/services-tools/large-format-printing" TargetMode="External"/><Relationship Id="rId4" Type="http://schemas.openxmlformats.org/officeDocument/2006/relationships/hyperlink" Target="https://guidelines.hwp.harvard.edu/school-shield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guides.nyu.edu/posters"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grad.uc.edu/content/dam/refresh/grad-62/docs/prof-devel/expo/Creating-Poster-Presentations-Using-PowerPoint-2010.pdf" TargetMode="External"/><Relationship Id="rId5" Type="http://schemas.openxmlformats.org/officeDocument/2006/relationships/hyperlink" Target="http://www.soe.uoguelph.ca/webfiles/agalvez/poster/" TargetMode="External"/><Relationship Id="rId4" Type="http://schemas.openxmlformats.org/officeDocument/2006/relationships/hyperlink" Target="https://colinpurrington.com/tips/poster-desig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25400" y="-6193"/>
            <a:ext cx="6476064" cy="6881126"/>
            <a:chOff x="-17818" y="-9527"/>
            <a:chExt cx="6476064" cy="6881126"/>
          </a:xfrm>
        </p:grpSpPr>
        <p:sp>
          <p:nvSpPr>
            <p:cNvPr id="12" name="Прямоугольный треугольник 11"/>
            <p:cNvSpPr/>
            <p:nvPr/>
          </p:nvSpPr>
          <p:spPr>
            <a:xfrm>
              <a:off x="0" y="1160011"/>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араллелограмм 17"/>
            <p:cNvSpPr/>
            <p:nvPr/>
          </p:nvSpPr>
          <p:spPr>
            <a:xfrm>
              <a:off x="-178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chemeClr val="accent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25000"/>
                  </a:schemeClr>
                </a:solidFill>
              </a:endParaRPr>
            </a:p>
          </p:txBody>
        </p:sp>
      </p:grpSp>
      <p:sp>
        <p:nvSpPr>
          <p:cNvPr id="16" name="Заголовок 1"/>
          <p:cNvSpPr txBox="1">
            <a:spLocks/>
          </p:cNvSpPr>
          <p:nvPr/>
        </p:nvSpPr>
        <p:spPr>
          <a:xfrm>
            <a:off x="5359792" y="2337843"/>
            <a:ext cx="5653350" cy="975636"/>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spc="100" dirty="0">
                <a:latin typeface="Poppins SemiBold" panose="02000000000000000000" pitchFamily="2" charset="0"/>
                <a:ea typeface="Lato" panose="020F0502020204030203" pitchFamily="34" charset="0"/>
                <a:cs typeface="Poppins SemiBold" panose="02000000000000000000" pitchFamily="2" charset="0"/>
              </a:rPr>
              <a:t>“Posterize” Your Poster</a:t>
            </a:r>
            <a:r>
              <a:rPr lang="en-US" sz="4000" spc="100" dirty="0">
                <a:latin typeface="Poppins SemiBold" panose="02000000000000000000" pitchFamily="2" charset="0"/>
                <a:ea typeface="Lato" panose="020F0502020204030203" pitchFamily="34" charset="0"/>
                <a:cs typeface="Poppins SemiBold" panose="02000000000000000000" pitchFamily="2" charset="0"/>
              </a:rPr>
              <a:t>:</a:t>
            </a:r>
            <a:endParaRPr lang="en-US" sz="4800" b="1" spc="100" dirty="0">
              <a:latin typeface="Nixie"/>
              <a:ea typeface="Lato" panose="020F0502020204030203" pitchFamily="34" charset="0"/>
              <a:cs typeface="Poppins SemiBold" panose="02000000000000000000" pitchFamily="2" charset="0"/>
            </a:endParaRPr>
          </a:p>
          <a:p>
            <a:endParaRPr lang="ru-RU" sz="4000" b="1" spc="100" dirty="0">
              <a:latin typeface="Nixie"/>
              <a:ea typeface="Lato" panose="020F0502020204030203" pitchFamily="34" charset="0"/>
              <a:cs typeface="Poppins SemiBold" panose="02000000000000000000" pitchFamily="2" charset="0"/>
            </a:endParaRPr>
          </a:p>
        </p:txBody>
      </p:sp>
      <p:sp>
        <p:nvSpPr>
          <p:cNvPr id="17" name="Подзаголовок 2"/>
          <p:cNvSpPr txBox="1">
            <a:spLocks/>
          </p:cNvSpPr>
          <p:nvPr/>
        </p:nvSpPr>
        <p:spPr>
          <a:xfrm>
            <a:off x="5322288" y="1406700"/>
            <a:ext cx="5739412" cy="408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Font typeface="Arial" panose="020B0604020202020204" pitchFamily="34" charset="0"/>
              <a:buNone/>
            </a:pPr>
            <a:r>
              <a:rPr lang="en-US" sz="2400" i="1" dirty="0">
                <a:latin typeface="Poppins SemiBold" panose="02000000000000000000" pitchFamily="2" charset="0"/>
                <a:ea typeface="Linux Libertine" panose="02000503000000000000" pitchFamily="2" charset="0"/>
                <a:cs typeface="Poppins SemiBold" panose="02000000000000000000" pitchFamily="2" charset="0"/>
              </a:rPr>
              <a:t>The Communications Lab @ HGSE Presents…</a:t>
            </a:r>
            <a:endParaRPr lang="ru-RU" sz="3200" i="1" dirty="0">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3" name="Заголовок 1">
            <a:extLst>
              <a:ext uri="{FF2B5EF4-FFF2-40B4-BE49-F238E27FC236}">
                <a16:creationId xmlns:a16="http://schemas.microsoft.com/office/drawing/2014/main" id="{294F1006-139A-4AEA-BC50-C35BB14D430D}"/>
              </a:ext>
            </a:extLst>
          </p:cNvPr>
          <p:cNvSpPr txBox="1">
            <a:spLocks/>
          </p:cNvSpPr>
          <p:nvPr/>
        </p:nvSpPr>
        <p:spPr>
          <a:xfrm>
            <a:off x="5377610" y="3447436"/>
            <a:ext cx="5189524" cy="134989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100" dirty="0">
                <a:latin typeface="Poppins SemiBold" panose="02000000000000000000" pitchFamily="2" charset="0"/>
                <a:ea typeface="Lato" panose="020F0502020204030203" pitchFamily="34" charset="0"/>
                <a:cs typeface="Poppins SemiBold" panose="02000000000000000000" pitchFamily="2" charset="0"/>
              </a:rPr>
              <a:t>How to Create and Give an Effective Poster Presentation</a:t>
            </a:r>
            <a:endParaRPr lang="ru-RU" sz="2800" spc="100" dirty="0">
              <a:latin typeface="Nixie"/>
              <a:ea typeface="Lato" panose="020F0502020204030203" pitchFamily="34" charset="0"/>
              <a:cs typeface="Poppins SemiBold" panose="02000000000000000000" pitchFamily="2" charset="0"/>
            </a:endParaRPr>
          </a:p>
        </p:txBody>
      </p:sp>
      <p:sp>
        <p:nvSpPr>
          <p:cNvPr id="31" name="Подзаголовок 2">
            <a:extLst>
              <a:ext uri="{FF2B5EF4-FFF2-40B4-BE49-F238E27FC236}">
                <a16:creationId xmlns:a16="http://schemas.microsoft.com/office/drawing/2014/main" id="{A6EF7946-57F2-48B6-B1ED-2E7353A4CEC8}"/>
              </a:ext>
            </a:extLst>
          </p:cNvPr>
          <p:cNvSpPr txBox="1">
            <a:spLocks/>
          </p:cNvSpPr>
          <p:nvPr/>
        </p:nvSpPr>
        <p:spPr>
          <a:xfrm>
            <a:off x="7201888" y="5247049"/>
            <a:ext cx="5739412" cy="408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2400" i="1">
                <a:latin typeface="Poppins SemiBold" panose="02000000000000000000" pitchFamily="2" charset="0"/>
                <a:ea typeface="Linux Libertine" panose="02000503000000000000" pitchFamily="2" charset="0"/>
                <a:cs typeface="Poppins SemiBold" panose="02000000000000000000" pitchFamily="2" charset="0"/>
              </a:rPr>
              <a:t>March 2022</a:t>
            </a:r>
            <a:endParaRPr lang="ru-RU" sz="3200" i="1" dirty="0">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115317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Прямая соединительная линия 60"/>
          <p:cNvCxnSpPr>
            <a:cxnSpLocks/>
          </p:cNvCxnSpPr>
          <p:nvPr/>
        </p:nvCxnSpPr>
        <p:spPr>
          <a:xfrm>
            <a:off x="-55571" y="3430716"/>
            <a:ext cx="12463120"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7" name="Подзаголовок 2"/>
          <p:cNvSpPr txBox="1">
            <a:spLocks/>
          </p:cNvSpPr>
          <p:nvPr/>
        </p:nvSpPr>
        <p:spPr>
          <a:xfrm>
            <a:off x="4118251"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CREATE YOUR POSTER</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58" name="Заголовок 1"/>
          <p:cNvSpPr txBox="1">
            <a:spLocks/>
          </p:cNvSpPr>
          <p:nvPr/>
        </p:nvSpPr>
        <p:spPr>
          <a:xfrm>
            <a:off x="1325105" y="762553"/>
            <a:ext cx="9541791"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YOUR POSTER IN 5 STEPS</a:t>
            </a:r>
            <a:endParaRPr lang="ru-RU" b="1" spc="100" dirty="0">
              <a:solidFill>
                <a:schemeClr val="bg1"/>
              </a:solidFill>
              <a:latin typeface="Nixie"/>
              <a:ea typeface="Lato" panose="020F0502020204030203" pitchFamily="34" charset="0"/>
              <a:cs typeface="Poppins SemiBold" panose="02000000000000000000" pitchFamily="2" charset="0"/>
            </a:endParaRPr>
          </a:p>
        </p:txBody>
      </p:sp>
      <p:sp>
        <p:nvSpPr>
          <p:cNvPr id="45" name="Текст 11">
            <a:extLst>
              <a:ext uri="{FF2B5EF4-FFF2-40B4-BE49-F238E27FC236}">
                <a16:creationId xmlns:a16="http://schemas.microsoft.com/office/drawing/2014/main" id="{EBCECACE-60BD-4876-9497-CAC90A3CAC46}"/>
              </a:ext>
            </a:extLst>
          </p:cNvPr>
          <p:cNvSpPr txBox="1">
            <a:spLocks/>
          </p:cNvSpPr>
          <p:nvPr/>
        </p:nvSpPr>
        <p:spPr>
          <a:xfrm>
            <a:off x="2493624" y="4081028"/>
            <a:ext cx="2194560"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1">
                    <a:lumMod val="75000"/>
                  </a:schemeClr>
                </a:solidFill>
                <a:latin typeface="Poppins SemiBold" panose="02000000000000000000" pitchFamily="2" charset="0"/>
                <a:cs typeface="Poppins SemiBold" panose="02000000000000000000" pitchFamily="2" charset="0"/>
              </a:rPr>
              <a:t>ORGANIZE</a:t>
            </a:r>
          </a:p>
        </p:txBody>
      </p:sp>
      <p:sp>
        <p:nvSpPr>
          <p:cNvPr id="47" name="Текст 11">
            <a:extLst>
              <a:ext uri="{FF2B5EF4-FFF2-40B4-BE49-F238E27FC236}">
                <a16:creationId xmlns:a16="http://schemas.microsoft.com/office/drawing/2014/main" id="{DF21653B-EE29-4615-9A17-9EFBD9382FC7}"/>
              </a:ext>
            </a:extLst>
          </p:cNvPr>
          <p:cNvSpPr txBox="1">
            <a:spLocks/>
          </p:cNvSpPr>
          <p:nvPr/>
        </p:nvSpPr>
        <p:spPr>
          <a:xfrm>
            <a:off x="220365" y="4045221"/>
            <a:ext cx="2011680"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1">
                    <a:lumMod val="75000"/>
                  </a:schemeClr>
                </a:solidFill>
                <a:latin typeface="Poppins SemiBold" panose="02000000000000000000" pitchFamily="2" charset="0"/>
                <a:cs typeface="Poppins SemiBold" panose="02000000000000000000" pitchFamily="2" charset="0"/>
              </a:rPr>
              <a:t>PREPARE</a:t>
            </a:r>
          </a:p>
        </p:txBody>
      </p:sp>
      <p:sp>
        <p:nvSpPr>
          <p:cNvPr id="33" name="Текст 11">
            <a:extLst>
              <a:ext uri="{FF2B5EF4-FFF2-40B4-BE49-F238E27FC236}">
                <a16:creationId xmlns:a16="http://schemas.microsoft.com/office/drawing/2014/main" id="{8A5F7149-56B6-4D06-9575-6AE9F5359A22}"/>
              </a:ext>
            </a:extLst>
          </p:cNvPr>
          <p:cNvSpPr txBox="1">
            <a:spLocks/>
          </p:cNvSpPr>
          <p:nvPr/>
        </p:nvSpPr>
        <p:spPr>
          <a:xfrm>
            <a:off x="4939123" y="4081028"/>
            <a:ext cx="2194560"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1">
                    <a:lumMod val="75000"/>
                  </a:schemeClr>
                </a:solidFill>
                <a:latin typeface="Poppins SemiBold" panose="02000000000000000000" pitchFamily="2" charset="0"/>
                <a:cs typeface="Poppins SemiBold" panose="02000000000000000000" pitchFamily="2" charset="0"/>
              </a:rPr>
              <a:t>DESIGN FOR IMPACT</a:t>
            </a:r>
          </a:p>
        </p:txBody>
      </p:sp>
      <p:sp>
        <p:nvSpPr>
          <p:cNvPr id="34" name="Текст 11">
            <a:extLst>
              <a:ext uri="{FF2B5EF4-FFF2-40B4-BE49-F238E27FC236}">
                <a16:creationId xmlns:a16="http://schemas.microsoft.com/office/drawing/2014/main" id="{A954C582-0221-40DE-AB63-C6D82FDD850F}"/>
              </a:ext>
            </a:extLst>
          </p:cNvPr>
          <p:cNvSpPr txBox="1">
            <a:spLocks/>
          </p:cNvSpPr>
          <p:nvPr/>
        </p:nvSpPr>
        <p:spPr>
          <a:xfrm>
            <a:off x="7423058" y="4081028"/>
            <a:ext cx="2194560"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1">
                    <a:lumMod val="75000"/>
                  </a:schemeClr>
                </a:solidFill>
                <a:latin typeface="Poppins SemiBold" panose="02000000000000000000" pitchFamily="2" charset="0"/>
                <a:cs typeface="Poppins SemiBold" panose="02000000000000000000" pitchFamily="2" charset="0"/>
              </a:rPr>
              <a:t>CREATE</a:t>
            </a:r>
          </a:p>
        </p:txBody>
      </p:sp>
      <p:sp>
        <p:nvSpPr>
          <p:cNvPr id="35" name="Подзаголовок 2">
            <a:extLst>
              <a:ext uri="{FF2B5EF4-FFF2-40B4-BE49-F238E27FC236}">
                <a16:creationId xmlns:a16="http://schemas.microsoft.com/office/drawing/2014/main" id="{A5A417D3-47C9-4D7E-BB7D-6865BBE99FE2}"/>
              </a:ext>
            </a:extLst>
          </p:cNvPr>
          <p:cNvSpPr txBox="1">
            <a:spLocks/>
          </p:cNvSpPr>
          <p:nvPr/>
        </p:nvSpPr>
        <p:spPr>
          <a:xfrm>
            <a:off x="103639" y="4580135"/>
            <a:ext cx="2194560" cy="2028682"/>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What is the most important or interesting finding from your research?</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Consider your audience and conference requirements</a:t>
            </a:r>
          </a:p>
        </p:txBody>
      </p:sp>
      <p:sp>
        <p:nvSpPr>
          <p:cNvPr id="36" name="Подзаголовок 2">
            <a:extLst>
              <a:ext uri="{FF2B5EF4-FFF2-40B4-BE49-F238E27FC236}">
                <a16:creationId xmlns:a16="http://schemas.microsoft.com/office/drawing/2014/main" id="{763A9926-0665-4FC8-9417-AAD0D2D24594}"/>
              </a:ext>
            </a:extLst>
          </p:cNvPr>
          <p:cNvSpPr txBox="1">
            <a:spLocks/>
          </p:cNvSpPr>
          <p:nvPr/>
        </p:nvSpPr>
        <p:spPr>
          <a:xfrm>
            <a:off x="2514601" y="4580135"/>
            <a:ext cx="219456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Organize your information</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Be brief and concise—this is not a journal article or paper</a:t>
            </a: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37" name="Подзаголовок 2">
            <a:extLst>
              <a:ext uri="{FF2B5EF4-FFF2-40B4-BE49-F238E27FC236}">
                <a16:creationId xmlns:a16="http://schemas.microsoft.com/office/drawing/2014/main" id="{64EF6185-2A43-4125-B1AC-B95404D7DDA1}"/>
              </a:ext>
            </a:extLst>
          </p:cNvPr>
          <p:cNvSpPr txBox="1">
            <a:spLocks/>
          </p:cNvSpPr>
          <p:nvPr/>
        </p:nvSpPr>
        <p:spPr>
          <a:xfrm>
            <a:off x="4962877" y="4580135"/>
            <a:ext cx="219456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How can you visually share your research?</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Use graphs, figures, charts, and images</a:t>
            </a:r>
          </a:p>
        </p:txBody>
      </p:sp>
      <p:sp>
        <p:nvSpPr>
          <p:cNvPr id="38" name="Подзаголовок 2">
            <a:extLst>
              <a:ext uri="{FF2B5EF4-FFF2-40B4-BE49-F238E27FC236}">
                <a16:creationId xmlns:a16="http://schemas.microsoft.com/office/drawing/2014/main" id="{1CB06D52-D803-4DF3-A193-DE9971EDA03B}"/>
              </a:ext>
            </a:extLst>
          </p:cNvPr>
          <p:cNvSpPr txBox="1">
            <a:spLocks/>
          </p:cNvSpPr>
          <p:nvPr/>
        </p:nvSpPr>
        <p:spPr>
          <a:xfrm>
            <a:off x="7406541" y="4580135"/>
            <a:ext cx="219456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Find an online template or create your own</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Multiple software options</a:t>
            </a:r>
          </a:p>
          <a:p>
            <a:pPr marL="0" indent="0">
              <a:lnSpc>
                <a:spcPts val="1800"/>
              </a:lnSpc>
              <a:spcBef>
                <a:spcPts val="1200"/>
              </a:spcBef>
              <a:buNone/>
            </a:pPr>
            <a:endParaRPr lang="en-US" sz="8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lvl="1">
              <a:lnSpc>
                <a:spcPts val="1800"/>
              </a:lnSpc>
              <a:spcBef>
                <a:spcPts val="1200"/>
              </a:spcBef>
            </a:pPr>
            <a:endParaRPr lang="en-US" sz="12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pic>
        <p:nvPicPr>
          <p:cNvPr id="6" name="Picture Placeholder 5">
            <a:extLst>
              <a:ext uri="{FF2B5EF4-FFF2-40B4-BE49-F238E27FC236}">
                <a16:creationId xmlns:a16="http://schemas.microsoft.com/office/drawing/2014/main" id="{D7A99E47-CC32-41E1-8B9B-7A0CE85BE0A3}"/>
              </a:ext>
            </a:extLst>
          </p:cNvPr>
          <p:cNvPicPr>
            <a:picLocks noGrp="1"/>
          </p:cNvPicPr>
          <p:nvPr>
            <p:ph type="pic" sz="quarter" idx="10"/>
          </p:nvPr>
        </p:nvPicPr>
        <p:blipFill rotWithShape="1">
          <a:blip r:embed="rId3"/>
          <a:srcRect t="42270" b="32798"/>
          <a:stretch/>
        </p:blipFill>
        <p:spPr>
          <a:xfrm>
            <a:off x="0" y="1640957"/>
            <a:ext cx="12188952" cy="1856231"/>
          </a:xfrm>
        </p:spPr>
      </p:pic>
      <p:grpSp>
        <p:nvGrpSpPr>
          <p:cNvPr id="24" name="Группа 1">
            <a:extLst>
              <a:ext uri="{FF2B5EF4-FFF2-40B4-BE49-F238E27FC236}">
                <a16:creationId xmlns:a16="http://schemas.microsoft.com/office/drawing/2014/main" id="{CBAC564B-2374-42D0-871B-5F192AB45EB4}"/>
              </a:ext>
            </a:extLst>
          </p:cNvPr>
          <p:cNvGrpSpPr/>
          <p:nvPr/>
        </p:nvGrpSpPr>
        <p:grpSpPr>
          <a:xfrm>
            <a:off x="2969458" y="2772076"/>
            <a:ext cx="1246310" cy="1246310"/>
            <a:chOff x="2152220" y="3984546"/>
            <a:chExt cx="1246310" cy="1246310"/>
          </a:xfrm>
        </p:grpSpPr>
        <p:sp>
          <p:nvSpPr>
            <p:cNvPr id="25" name="Овал 61">
              <a:extLst>
                <a:ext uri="{FF2B5EF4-FFF2-40B4-BE49-F238E27FC236}">
                  <a16:creationId xmlns:a16="http://schemas.microsoft.com/office/drawing/2014/main" id="{F13C8708-C7B5-4D29-B256-70997637A1E5}"/>
                </a:ext>
              </a:extLst>
            </p:cNvPr>
            <p:cNvSpPr/>
            <p:nvPr/>
          </p:nvSpPr>
          <p:spPr>
            <a:xfrm>
              <a:off x="2152220" y="3984546"/>
              <a:ext cx="1246310" cy="124631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Овал 40">
              <a:extLst>
                <a:ext uri="{FF2B5EF4-FFF2-40B4-BE49-F238E27FC236}">
                  <a16:creationId xmlns:a16="http://schemas.microsoft.com/office/drawing/2014/main" id="{2A771806-1B3A-404F-B412-3D804B5B5C6B}"/>
                </a:ext>
              </a:extLst>
            </p:cNvPr>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endParaRPr lang="ru-RU" sz="2000" b="1" dirty="0">
                <a:solidFill>
                  <a:schemeClr val="tx1"/>
                </a:solidFill>
              </a:endParaRPr>
            </a:p>
          </p:txBody>
        </p:sp>
      </p:grpSp>
      <p:grpSp>
        <p:nvGrpSpPr>
          <p:cNvPr id="27" name="Группа 1">
            <a:extLst>
              <a:ext uri="{FF2B5EF4-FFF2-40B4-BE49-F238E27FC236}">
                <a16:creationId xmlns:a16="http://schemas.microsoft.com/office/drawing/2014/main" id="{DF4D3A69-3252-44AD-9046-ABEE07F76FAC}"/>
              </a:ext>
            </a:extLst>
          </p:cNvPr>
          <p:cNvGrpSpPr/>
          <p:nvPr/>
        </p:nvGrpSpPr>
        <p:grpSpPr>
          <a:xfrm>
            <a:off x="5450949" y="2772076"/>
            <a:ext cx="1246310" cy="1246310"/>
            <a:chOff x="2152220" y="3984546"/>
            <a:chExt cx="1246310" cy="1246310"/>
          </a:xfrm>
        </p:grpSpPr>
        <p:sp>
          <p:nvSpPr>
            <p:cNvPr id="28" name="Овал 61">
              <a:extLst>
                <a:ext uri="{FF2B5EF4-FFF2-40B4-BE49-F238E27FC236}">
                  <a16:creationId xmlns:a16="http://schemas.microsoft.com/office/drawing/2014/main" id="{198A7666-CBB0-4162-80AC-9522A61937D5}"/>
                </a:ext>
              </a:extLst>
            </p:cNvPr>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Овал 40">
              <a:extLst>
                <a:ext uri="{FF2B5EF4-FFF2-40B4-BE49-F238E27FC236}">
                  <a16:creationId xmlns:a16="http://schemas.microsoft.com/office/drawing/2014/main" id="{406B9617-BDB1-4504-BB41-0FEF9164ECDF}"/>
                </a:ext>
              </a:extLst>
            </p:cNvPr>
            <p:cNvSpPr/>
            <p:nvPr/>
          </p:nvSpPr>
          <p:spPr>
            <a:xfrm>
              <a:off x="2299905" y="4132231"/>
              <a:ext cx="950940" cy="950940"/>
            </a:xfrm>
            <a:prstGeom prst="ellipse">
              <a:avLst/>
            </a:prstGeom>
            <a:solidFill>
              <a:schemeClr val="tx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3</a:t>
              </a:r>
              <a:endParaRPr lang="ru-RU" sz="2000" b="1" dirty="0">
                <a:solidFill>
                  <a:schemeClr val="bg1"/>
                </a:solidFill>
              </a:endParaRPr>
            </a:p>
          </p:txBody>
        </p:sp>
      </p:grpSp>
      <p:grpSp>
        <p:nvGrpSpPr>
          <p:cNvPr id="2" name="Группа 1"/>
          <p:cNvGrpSpPr/>
          <p:nvPr/>
        </p:nvGrpSpPr>
        <p:grpSpPr>
          <a:xfrm>
            <a:off x="581278" y="2772076"/>
            <a:ext cx="1246310" cy="1246310"/>
            <a:chOff x="2152220" y="3984546"/>
            <a:chExt cx="1246310" cy="1246310"/>
          </a:xfrm>
        </p:grpSpPr>
        <p:sp>
          <p:nvSpPr>
            <p:cNvPr id="62" name="Овал 61"/>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Овал 40"/>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endParaRPr lang="ru-RU" sz="2000" b="1" dirty="0">
                <a:solidFill>
                  <a:schemeClr val="tx1"/>
                </a:solidFill>
              </a:endParaRPr>
            </a:p>
          </p:txBody>
        </p:sp>
      </p:grpSp>
      <p:grpSp>
        <p:nvGrpSpPr>
          <p:cNvPr id="46" name="Группа 1">
            <a:extLst>
              <a:ext uri="{FF2B5EF4-FFF2-40B4-BE49-F238E27FC236}">
                <a16:creationId xmlns:a16="http://schemas.microsoft.com/office/drawing/2014/main" id="{AEFBC086-EF33-4F4D-A57F-20C0B17829D0}"/>
              </a:ext>
            </a:extLst>
          </p:cNvPr>
          <p:cNvGrpSpPr/>
          <p:nvPr/>
        </p:nvGrpSpPr>
        <p:grpSpPr>
          <a:xfrm>
            <a:off x="7899121" y="2737866"/>
            <a:ext cx="1246310" cy="1246310"/>
            <a:chOff x="2152220" y="3984546"/>
            <a:chExt cx="1246310" cy="1246310"/>
          </a:xfrm>
        </p:grpSpPr>
        <p:sp>
          <p:nvSpPr>
            <p:cNvPr id="48" name="Овал 61">
              <a:extLst>
                <a:ext uri="{FF2B5EF4-FFF2-40B4-BE49-F238E27FC236}">
                  <a16:creationId xmlns:a16="http://schemas.microsoft.com/office/drawing/2014/main" id="{57D11068-0B71-0341-B691-ADC78B67AAE7}"/>
                </a:ext>
              </a:extLst>
            </p:cNvPr>
            <p:cNvSpPr/>
            <p:nvPr/>
          </p:nvSpPr>
          <p:spPr>
            <a:xfrm>
              <a:off x="2152220" y="3984546"/>
              <a:ext cx="1246310" cy="124631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Овал 40">
              <a:extLst>
                <a:ext uri="{FF2B5EF4-FFF2-40B4-BE49-F238E27FC236}">
                  <a16:creationId xmlns:a16="http://schemas.microsoft.com/office/drawing/2014/main" id="{2D90CA48-C272-3143-8031-5FCD96E12B8C}"/>
                </a:ext>
              </a:extLst>
            </p:cNvPr>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endParaRPr lang="ru-RU" sz="2000" b="1" dirty="0">
                <a:solidFill>
                  <a:schemeClr val="tx1"/>
                </a:solidFill>
              </a:endParaRPr>
            </a:p>
          </p:txBody>
        </p:sp>
      </p:grpSp>
      <p:grpSp>
        <p:nvGrpSpPr>
          <p:cNvPr id="53" name="Группа 1">
            <a:extLst>
              <a:ext uri="{FF2B5EF4-FFF2-40B4-BE49-F238E27FC236}">
                <a16:creationId xmlns:a16="http://schemas.microsoft.com/office/drawing/2014/main" id="{60D38350-349B-714F-80F3-724A999FA20E}"/>
              </a:ext>
            </a:extLst>
          </p:cNvPr>
          <p:cNvGrpSpPr/>
          <p:nvPr/>
        </p:nvGrpSpPr>
        <p:grpSpPr>
          <a:xfrm>
            <a:off x="10325534" y="2719205"/>
            <a:ext cx="1246310" cy="1246310"/>
            <a:chOff x="2152220" y="3984546"/>
            <a:chExt cx="1246310" cy="1246310"/>
          </a:xfrm>
        </p:grpSpPr>
        <p:sp>
          <p:nvSpPr>
            <p:cNvPr id="54" name="Овал 61">
              <a:extLst>
                <a:ext uri="{FF2B5EF4-FFF2-40B4-BE49-F238E27FC236}">
                  <a16:creationId xmlns:a16="http://schemas.microsoft.com/office/drawing/2014/main" id="{447671F1-7E91-0C40-986A-585B1D4659EF}"/>
                </a:ext>
              </a:extLst>
            </p:cNvPr>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Овал 40">
              <a:extLst>
                <a:ext uri="{FF2B5EF4-FFF2-40B4-BE49-F238E27FC236}">
                  <a16:creationId xmlns:a16="http://schemas.microsoft.com/office/drawing/2014/main" id="{ED8B1724-C3FE-B44F-9019-226B7E3C9733}"/>
                </a:ext>
              </a:extLst>
            </p:cNvPr>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a:t>
              </a:r>
              <a:endParaRPr lang="ru-RU" sz="2000" b="1" dirty="0">
                <a:solidFill>
                  <a:schemeClr val="tx1"/>
                </a:solidFill>
              </a:endParaRPr>
            </a:p>
          </p:txBody>
        </p:sp>
      </p:grpSp>
      <p:sp>
        <p:nvSpPr>
          <p:cNvPr id="56" name="Подзаголовок 2">
            <a:extLst>
              <a:ext uri="{FF2B5EF4-FFF2-40B4-BE49-F238E27FC236}">
                <a16:creationId xmlns:a16="http://schemas.microsoft.com/office/drawing/2014/main" id="{0B43E195-E20C-424A-98B7-9AE200F34083}"/>
              </a:ext>
            </a:extLst>
          </p:cNvPr>
          <p:cNvSpPr txBox="1">
            <a:spLocks/>
          </p:cNvSpPr>
          <p:nvPr/>
        </p:nvSpPr>
        <p:spPr>
          <a:xfrm>
            <a:off x="9855223" y="4564584"/>
            <a:ext cx="219456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Professional printing for conferences</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Trifold with print outs may be sufficient for course poster sessions</a:t>
            </a:r>
          </a:p>
        </p:txBody>
      </p:sp>
      <p:sp>
        <p:nvSpPr>
          <p:cNvPr id="59" name="Текст 11">
            <a:extLst>
              <a:ext uri="{FF2B5EF4-FFF2-40B4-BE49-F238E27FC236}">
                <a16:creationId xmlns:a16="http://schemas.microsoft.com/office/drawing/2014/main" id="{8F459EB3-C36F-4843-A5F5-DB2D78788CE0}"/>
              </a:ext>
            </a:extLst>
          </p:cNvPr>
          <p:cNvSpPr txBox="1">
            <a:spLocks/>
          </p:cNvSpPr>
          <p:nvPr/>
        </p:nvSpPr>
        <p:spPr>
          <a:xfrm>
            <a:off x="9870785" y="4046818"/>
            <a:ext cx="2194560"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1">
                    <a:lumMod val="75000"/>
                  </a:schemeClr>
                </a:solidFill>
                <a:latin typeface="Poppins SemiBold" panose="02000000000000000000" pitchFamily="2" charset="0"/>
                <a:cs typeface="Poppins SemiBold" panose="02000000000000000000" pitchFamily="2" charset="0"/>
              </a:rPr>
              <a:t>PRINT</a:t>
            </a:r>
          </a:p>
        </p:txBody>
      </p:sp>
    </p:spTree>
    <p:extLst>
      <p:ext uri="{BB962C8B-B14F-4D97-AF65-F5344CB8AC3E}">
        <p14:creationId xmlns:p14="http://schemas.microsoft.com/office/powerpoint/2010/main" val="4243155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3"/>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33" grpId="0"/>
      <p:bldP spid="34" grpId="0"/>
      <p:bldP spid="35" grpId="0" animBg="1"/>
      <p:bldP spid="36" grpId="0" animBg="1"/>
      <p:bldP spid="37" grpId="0" animBg="1"/>
      <p:bldP spid="38" grpId="0" animBg="1"/>
      <p:bldP spid="56" grpId="0" animBg="1"/>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5623976" y="652613"/>
            <a:ext cx="1371600" cy="1371600"/>
            <a:chOff x="571169" y="1087922"/>
            <a:chExt cx="647651" cy="645711"/>
          </a:xfrm>
        </p:grpSpPr>
        <p:sp>
          <p:nvSpPr>
            <p:cNvPr id="4" name="Прямоугольник 3"/>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971605" y="1385181"/>
              <a:ext cx="189381" cy="217339"/>
            </a:xfrm>
            <a:prstGeom prst="rect">
              <a:avLst/>
            </a:prstGeom>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1</a:t>
            </a:r>
          </a:p>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PREPARE</a:t>
            </a: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DESIGNING FOR IMPACT </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35" name="Подзаголовок 2"/>
          <p:cNvSpPr txBox="1">
            <a:spLocks/>
          </p:cNvSpPr>
          <p:nvPr/>
        </p:nvSpPr>
        <p:spPr>
          <a:xfrm>
            <a:off x="921178" y="3378782"/>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This is an essential first step to designing and delivering an effective poster presentation.</a:t>
            </a:r>
          </a:p>
        </p:txBody>
      </p:sp>
      <p:sp>
        <p:nvSpPr>
          <p:cNvPr id="19" name="Подзаголовок 2">
            <a:extLst>
              <a:ext uri="{FF2B5EF4-FFF2-40B4-BE49-F238E27FC236}">
                <a16:creationId xmlns:a16="http://schemas.microsoft.com/office/drawing/2014/main" id="{22387E37-BC5D-430D-B0DA-17C46B709E6B}"/>
              </a:ext>
            </a:extLst>
          </p:cNvPr>
          <p:cNvSpPr txBox="1">
            <a:spLocks/>
          </p:cNvSpPr>
          <p:nvPr/>
        </p:nvSpPr>
        <p:spPr>
          <a:xfrm>
            <a:off x="7197668" y="652613"/>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WHO IS YOUR AUDIENCE?</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Effective communication begins by knowing your audience</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Are you presenting to academics, colleagues, and/or practitioners?</a:t>
            </a:r>
          </a:p>
        </p:txBody>
      </p:sp>
      <p:grpSp>
        <p:nvGrpSpPr>
          <p:cNvPr id="30" name="Группа 19">
            <a:extLst>
              <a:ext uri="{FF2B5EF4-FFF2-40B4-BE49-F238E27FC236}">
                <a16:creationId xmlns:a16="http://schemas.microsoft.com/office/drawing/2014/main" id="{7DD1FB96-7716-413B-88CB-2322C90F94AF}"/>
              </a:ext>
            </a:extLst>
          </p:cNvPr>
          <p:cNvGrpSpPr/>
          <p:nvPr/>
        </p:nvGrpSpPr>
        <p:grpSpPr>
          <a:xfrm>
            <a:off x="5623976" y="2570329"/>
            <a:ext cx="1371600" cy="1371600"/>
            <a:chOff x="571169" y="1087922"/>
            <a:chExt cx="647651" cy="645711"/>
          </a:xfrm>
        </p:grpSpPr>
        <p:sp>
          <p:nvSpPr>
            <p:cNvPr id="31" name="Прямоугольник 3">
              <a:extLst>
                <a:ext uri="{FF2B5EF4-FFF2-40B4-BE49-F238E27FC236}">
                  <a16:creationId xmlns:a16="http://schemas.microsoft.com/office/drawing/2014/main" id="{52669CCC-1794-4078-AC41-EBE574C1B4B2}"/>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4">
              <a:extLst>
                <a:ext uri="{FF2B5EF4-FFF2-40B4-BE49-F238E27FC236}">
                  <a16:creationId xmlns:a16="http://schemas.microsoft.com/office/drawing/2014/main" id="{5A3EC224-8158-4F37-B731-D4F9AE67B6CB}"/>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5">
              <a:extLst>
                <a:ext uri="{FF2B5EF4-FFF2-40B4-BE49-F238E27FC236}">
                  <a16:creationId xmlns:a16="http://schemas.microsoft.com/office/drawing/2014/main" id="{403469ED-B3AC-4949-B44F-93BEA045F6AD}"/>
                </a:ext>
              </a:extLst>
            </p:cNvPr>
            <p:cNvSpPr/>
            <p:nvPr/>
          </p:nvSpPr>
          <p:spPr>
            <a:xfrm>
              <a:off x="964794" y="1385181"/>
              <a:ext cx="196193" cy="217339"/>
            </a:xfrm>
            <a:prstGeom prst="rect">
              <a:avLst/>
            </a:prstGeom>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sp>
        <p:nvSpPr>
          <p:cNvPr id="40" name="Подзаголовок 2">
            <a:extLst>
              <a:ext uri="{FF2B5EF4-FFF2-40B4-BE49-F238E27FC236}">
                <a16:creationId xmlns:a16="http://schemas.microsoft.com/office/drawing/2014/main" id="{6653991C-C262-45F2-B2C1-A8311505C17E}"/>
              </a:ext>
            </a:extLst>
          </p:cNvPr>
          <p:cNvSpPr txBox="1">
            <a:spLocks/>
          </p:cNvSpPr>
          <p:nvPr/>
        </p:nvSpPr>
        <p:spPr>
          <a:xfrm>
            <a:off x="7197668" y="2574611"/>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WHAT IS YOUR KEY FINDING?</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What is the one thing you most want people to know after viewing your poster? </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Develop a key focus item (e.g., figure, graph, statement) to represent this</a:t>
            </a:r>
          </a:p>
        </p:txBody>
      </p:sp>
      <p:grpSp>
        <p:nvGrpSpPr>
          <p:cNvPr id="22" name="Группа 19">
            <a:extLst>
              <a:ext uri="{FF2B5EF4-FFF2-40B4-BE49-F238E27FC236}">
                <a16:creationId xmlns:a16="http://schemas.microsoft.com/office/drawing/2014/main" id="{44FD9937-7E9C-1549-8B1C-728CB78D5FEE}"/>
              </a:ext>
            </a:extLst>
          </p:cNvPr>
          <p:cNvGrpSpPr/>
          <p:nvPr/>
        </p:nvGrpSpPr>
        <p:grpSpPr>
          <a:xfrm>
            <a:off x="5623447" y="4473264"/>
            <a:ext cx="1371600" cy="1371600"/>
            <a:chOff x="571169" y="1087922"/>
            <a:chExt cx="647651" cy="645711"/>
          </a:xfrm>
        </p:grpSpPr>
        <p:sp>
          <p:nvSpPr>
            <p:cNvPr id="24" name="Прямоугольник 3">
              <a:extLst>
                <a:ext uri="{FF2B5EF4-FFF2-40B4-BE49-F238E27FC236}">
                  <a16:creationId xmlns:a16="http://schemas.microsoft.com/office/drawing/2014/main" id="{0FEB60DB-9500-514B-8AB7-019D0F9BB8D1}"/>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4">
              <a:extLst>
                <a:ext uri="{FF2B5EF4-FFF2-40B4-BE49-F238E27FC236}">
                  <a16:creationId xmlns:a16="http://schemas.microsoft.com/office/drawing/2014/main" id="{28FC6BA0-FE3A-B249-AA73-C5600929BD0A}"/>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Прямоугольник 5">
              <a:extLst>
                <a:ext uri="{FF2B5EF4-FFF2-40B4-BE49-F238E27FC236}">
                  <a16:creationId xmlns:a16="http://schemas.microsoft.com/office/drawing/2014/main" id="{2ED92223-5A35-9A4F-BC34-739864356EEB}"/>
                </a:ext>
              </a:extLst>
            </p:cNvPr>
            <p:cNvSpPr/>
            <p:nvPr/>
          </p:nvSpPr>
          <p:spPr>
            <a:xfrm>
              <a:off x="979932" y="1385181"/>
              <a:ext cx="181054" cy="217339"/>
            </a:xfrm>
            <a:prstGeom prst="rect">
              <a:avLst/>
            </a:prstGeom>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37" name="Подзаголовок 2">
            <a:extLst>
              <a:ext uri="{FF2B5EF4-FFF2-40B4-BE49-F238E27FC236}">
                <a16:creationId xmlns:a16="http://schemas.microsoft.com/office/drawing/2014/main" id="{A9712D12-1072-7A47-BC7F-A9C2C7130545}"/>
              </a:ext>
            </a:extLst>
          </p:cNvPr>
          <p:cNvSpPr txBox="1">
            <a:spLocks/>
          </p:cNvSpPr>
          <p:nvPr/>
        </p:nvSpPr>
        <p:spPr>
          <a:xfrm>
            <a:off x="7197668" y="4467859"/>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WHAT ARE THE REQUIREMENTS?</a:t>
            </a:r>
          </a:p>
          <a:p>
            <a:pPr>
              <a:lnSpc>
                <a:spcPts val="1800"/>
              </a:lnSpc>
              <a:spcBef>
                <a:spcPts val="1200"/>
              </a:spcBef>
            </a:pPr>
            <a:r>
              <a:rPr lang="en-US" sz="1400" b="1" dirty="0">
                <a:latin typeface="Poppins" panose="02000000000000000000" pitchFamily="2" charset="0"/>
                <a:ea typeface="Karla" pitchFamily="2" charset="0"/>
                <a:cs typeface="Poppins" panose="02000000000000000000" pitchFamily="2" charset="0"/>
              </a:rPr>
              <a:t>Know the expectations in terms of poster size and formatting</a:t>
            </a:r>
          </a:p>
        </p:txBody>
      </p:sp>
      <p:pic>
        <p:nvPicPr>
          <p:cNvPr id="23" name="Picture 22">
            <a:extLst>
              <a:ext uri="{FF2B5EF4-FFF2-40B4-BE49-F238E27FC236}">
                <a16:creationId xmlns:a16="http://schemas.microsoft.com/office/drawing/2014/main" id="{CA653F67-F7D4-5E4C-9172-075ED40B7BE9}"/>
              </a:ext>
            </a:extLst>
          </p:cNvPr>
          <p:cNvPicPr>
            <a:picLocks noChangeAspect="1"/>
          </p:cNvPicPr>
          <p:nvPr/>
        </p:nvPicPr>
        <p:blipFill>
          <a:blip r:embed="rId2"/>
          <a:srcRect/>
          <a:stretch/>
        </p:blipFill>
        <p:spPr>
          <a:xfrm>
            <a:off x="2430483" y="4562821"/>
            <a:ext cx="1828800" cy="2281766"/>
          </a:xfrm>
          <a:prstGeom prst="rect">
            <a:avLst/>
          </a:prstGeom>
        </p:spPr>
      </p:pic>
      <p:pic>
        <p:nvPicPr>
          <p:cNvPr id="26" name="Picture 25">
            <a:extLst>
              <a:ext uri="{FF2B5EF4-FFF2-40B4-BE49-F238E27FC236}">
                <a16:creationId xmlns:a16="http://schemas.microsoft.com/office/drawing/2014/main" id="{0987D0FB-ABC2-C14F-885C-9205536C66FB}"/>
              </a:ext>
            </a:extLst>
          </p:cNvPr>
          <p:cNvPicPr>
            <a:picLocks noChangeAspect="1"/>
          </p:cNvPicPr>
          <p:nvPr/>
        </p:nvPicPr>
        <p:blipFill>
          <a:blip r:embed="rId2"/>
          <a:srcRect/>
          <a:stretch/>
        </p:blipFill>
        <p:spPr>
          <a:xfrm>
            <a:off x="288182" y="4538325"/>
            <a:ext cx="1828800" cy="2281766"/>
          </a:xfrm>
          <a:prstGeom prst="rect">
            <a:avLst/>
          </a:prstGeom>
        </p:spPr>
      </p:pic>
    </p:spTree>
    <p:extLst>
      <p:ext uri="{BB962C8B-B14F-4D97-AF65-F5344CB8AC3E}">
        <p14:creationId xmlns:p14="http://schemas.microsoft.com/office/powerpoint/2010/main" val="35872413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2</a:t>
            </a:r>
          </a:p>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ORGANIZE</a:t>
            </a: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DESIGNING FOR IMPACT </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35" name="Подзаголовок 2"/>
          <p:cNvSpPr txBox="1">
            <a:spLocks/>
          </p:cNvSpPr>
          <p:nvPr/>
        </p:nvSpPr>
        <p:spPr>
          <a:xfrm>
            <a:off x="921178" y="3257142"/>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Decide how you will group the information you want to share. Research posters have typical sections; although, some variation is normal.</a:t>
            </a:r>
          </a:p>
        </p:txBody>
      </p:sp>
      <p:pic>
        <p:nvPicPr>
          <p:cNvPr id="18" name="Picture 17">
            <a:extLst>
              <a:ext uri="{FF2B5EF4-FFF2-40B4-BE49-F238E27FC236}">
                <a16:creationId xmlns:a16="http://schemas.microsoft.com/office/drawing/2014/main" id="{16800512-91EB-497C-8A13-57844CB7D7DA}"/>
              </a:ext>
            </a:extLst>
          </p:cNvPr>
          <p:cNvPicPr>
            <a:picLocks/>
          </p:cNvPicPr>
          <p:nvPr/>
        </p:nvPicPr>
        <p:blipFill>
          <a:blip r:embed="rId3"/>
          <a:srcRect/>
          <a:stretch/>
        </p:blipFill>
        <p:spPr>
          <a:xfrm>
            <a:off x="2295512" y="4842085"/>
            <a:ext cx="2286000" cy="2031818"/>
          </a:xfrm>
          <a:prstGeom prst="rect">
            <a:avLst/>
          </a:prstGeom>
        </p:spPr>
      </p:pic>
      <p:pic>
        <p:nvPicPr>
          <p:cNvPr id="3" name="Picture 2">
            <a:extLst>
              <a:ext uri="{FF2B5EF4-FFF2-40B4-BE49-F238E27FC236}">
                <a16:creationId xmlns:a16="http://schemas.microsoft.com/office/drawing/2014/main" id="{44B2B7D0-424D-C74F-B158-F0726D501A16}"/>
              </a:ext>
            </a:extLst>
          </p:cNvPr>
          <p:cNvPicPr>
            <a:picLocks noChangeAspect="1"/>
          </p:cNvPicPr>
          <p:nvPr/>
        </p:nvPicPr>
        <p:blipFill rotWithShape="1">
          <a:blip r:embed="rId4"/>
          <a:srcRect t="11335" b="9761"/>
          <a:stretch/>
        </p:blipFill>
        <p:spPr>
          <a:xfrm>
            <a:off x="4770136" y="1240532"/>
            <a:ext cx="7223760" cy="4274942"/>
          </a:xfrm>
          <a:prstGeom prst="rect">
            <a:avLst/>
          </a:prstGeom>
        </p:spPr>
      </p:pic>
      <p:sp>
        <p:nvSpPr>
          <p:cNvPr id="7" name="TextBox 6">
            <a:extLst>
              <a:ext uri="{FF2B5EF4-FFF2-40B4-BE49-F238E27FC236}">
                <a16:creationId xmlns:a16="http://schemas.microsoft.com/office/drawing/2014/main" id="{66FB7789-2E51-CC46-8A20-F55A846D5A73}"/>
              </a:ext>
            </a:extLst>
          </p:cNvPr>
          <p:cNvSpPr txBox="1"/>
          <p:nvPr/>
        </p:nvSpPr>
        <p:spPr>
          <a:xfrm>
            <a:off x="5235388" y="6344569"/>
            <a:ext cx="6454588" cy="523220"/>
          </a:xfrm>
          <a:prstGeom prst="rect">
            <a:avLst/>
          </a:prstGeom>
          <a:noFill/>
        </p:spPr>
        <p:txBody>
          <a:bodyPr wrap="square" rtlCol="0">
            <a:spAutoFit/>
          </a:bodyPr>
          <a:lstStyle/>
          <a:p>
            <a:r>
              <a:rPr lang="en-US" sz="1400" dirty="0">
                <a:latin typeface="Poppins" panose="02000000000000000000" pitchFamily="2" charset="0"/>
                <a:ea typeface="Karla" pitchFamily="2" charset="0"/>
                <a:cs typeface="Poppins" panose="02000000000000000000" pitchFamily="2" charset="0"/>
              </a:rPr>
              <a:t>Poster template from: </a:t>
            </a:r>
            <a:r>
              <a:rPr lang="en-US" sz="1400" dirty="0">
                <a:latin typeface="Poppins" panose="02000000000000000000" pitchFamily="2" charset="0"/>
                <a:ea typeface="Karla" pitchFamily="2" charset="0"/>
                <a:cs typeface="Poppins" panose="02000000000000000000" pitchFamily="2" charset="0"/>
                <a:hlinkClick r:id="rId5"/>
              </a:rPr>
              <a:t>https://colinpurrington.com/tips/poster-design</a:t>
            </a:r>
            <a:r>
              <a:rPr lang="en-US" sz="1400" dirty="0">
                <a:latin typeface="Poppins" panose="02000000000000000000" pitchFamily="2" charset="0"/>
                <a:ea typeface="Karla" pitchFamily="2" charset="0"/>
                <a:cs typeface="Poppins" panose="02000000000000000000" pitchFamily="2" charset="0"/>
              </a:rPr>
              <a:t>. This template and others are downloadable. </a:t>
            </a:r>
            <a:endParaRPr lang="en-US" dirty="0"/>
          </a:p>
        </p:txBody>
      </p:sp>
      <p:pic>
        <p:nvPicPr>
          <p:cNvPr id="21" name="Picture 20">
            <a:extLst>
              <a:ext uri="{FF2B5EF4-FFF2-40B4-BE49-F238E27FC236}">
                <a16:creationId xmlns:a16="http://schemas.microsoft.com/office/drawing/2014/main" id="{FBE8B0B5-866F-5A4F-ACB9-EAC20CAF2F56}"/>
              </a:ext>
            </a:extLst>
          </p:cNvPr>
          <p:cNvPicPr>
            <a:picLocks/>
          </p:cNvPicPr>
          <p:nvPr/>
        </p:nvPicPr>
        <p:blipFill>
          <a:blip r:embed="rId3"/>
          <a:srcRect/>
          <a:stretch/>
        </p:blipFill>
        <p:spPr>
          <a:xfrm>
            <a:off x="14005" y="4847956"/>
            <a:ext cx="2286000" cy="2031818"/>
          </a:xfrm>
          <a:prstGeom prst="rect">
            <a:avLst/>
          </a:prstGeom>
        </p:spPr>
      </p:pic>
      <p:sp>
        <p:nvSpPr>
          <p:cNvPr id="10" name="Подзаголовок 2">
            <a:extLst>
              <a:ext uri="{FF2B5EF4-FFF2-40B4-BE49-F238E27FC236}">
                <a16:creationId xmlns:a16="http://schemas.microsoft.com/office/drawing/2014/main" id="{CDC65220-03C1-6441-970F-48CFF77FF697}"/>
              </a:ext>
            </a:extLst>
          </p:cNvPr>
          <p:cNvSpPr txBox="1">
            <a:spLocks/>
          </p:cNvSpPr>
          <p:nvPr/>
        </p:nvSpPr>
        <p:spPr>
          <a:xfrm>
            <a:off x="6315106" y="411437"/>
            <a:ext cx="4133819" cy="819795"/>
          </a:xfrm>
          <a:prstGeom prst="rect">
            <a:avLst/>
          </a:prstGeom>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SAMPLE LAYOUT</a:t>
            </a:r>
          </a:p>
        </p:txBody>
      </p:sp>
    </p:spTree>
    <p:extLst>
      <p:ext uri="{BB962C8B-B14F-4D97-AF65-F5344CB8AC3E}">
        <p14:creationId xmlns:p14="http://schemas.microsoft.com/office/powerpoint/2010/main" val="31596317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5623976" y="652613"/>
            <a:ext cx="1371600" cy="1371600"/>
            <a:chOff x="571169" y="1087922"/>
            <a:chExt cx="647651" cy="645711"/>
          </a:xfrm>
        </p:grpSpPr>
        <p:sp>
          <p:nvSpPr>
            <p:cNvPr id="4" name="Прямоугольник 3"/>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971605" y="1385181"/>
              <a:ext cx="189381" cy="217339"/>
            </a:xfrm>
            <a:prstGeom prst="rect">
              <a:avLst/>
            </a:prstGeom>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3</a:t>
            </a:r>
          </a:p>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DESIGN FOR IMPACT</a:t>
            </a: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DESIGNING FOR IMPACT </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35" name="Подзаголовок 2"/>
          <p:cNvSpPr txBox="1">
            <a:spLocks/>
          </p:cNvSpPr>
          <p:nvPr/>
        </p:nvSpPr>
        <p:spPr>
          <a:xfrm>
            <a:off x="921178" y="3348779"/>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Careful design of your poster will help you achieve maximum impact. Graphics, layout,  colors, and fonts should all be carefully selected. </a:t>
            </a:r>
          </a:p>
        </p:txBody>
      </p:sp>
      <p:pic>
        <p:nvPicPr>
          <p:cNvPr id="8" name="Picture 7">
            <a:extLst>
              <a:ext uri="{FF2B5EF4-FFF2-40B4-BE49-F238E27FC236}">
                <a16:creationId xmlns:a16="http://schemas.microsoft.com/office/drawing/2014/main" id="{C862318B-65B0-470C-AC62-D791A6343DD7}"/>
              </a:ext>
            </a:extLst>
          </p:cNvPr>
          <p:cNvPicPr>
            <a:picLocks/>
          </p:cNvPicPr>
          <p:nvPr/>
        </p:nvPicPr>
        <p:blipFill>
          <a:blip r:embed="rId2"/>
          <a:srcRect/>
          <a:stretch/>
        </p:blipFill>
        <p:spPr>
          <a:xfrm>
            <a:off x="0" y="4826183"/>
            <a:ext cx="2318707" cy="2031818"/>
          </a:xfrm>
          <a:prstGeom prst="rect">
            <a:avLst/>
          </a:prstGeom>
          <a:ln>
            <a:noFill/>
          </a:ln>
        </p:spPr>
      </p:pic>
      <p:sp>
        <p:nvSpPr>
          <p:cNvPr id="19" name="Подзаголовок 2">
            <a:extLst>
              <a:ext uri="{FF2B5EF4-FFF2-40B4-BE49-F238E27FC236}">
                <a16:creationId xmlns:a16="http://schemas.microsoft.com/office/drawing/2014/main" id="{22387E37-BC5D-430D-B0DA-17C46B709E6B}"/>
              </a:ext>
            </a:extLst>
          </p:cNvPr>
          <p:cNvSpPr txBox="1">
            <a:spLocks/>
          </p:cNvSpPr>
          <p:nvPr/>
        </p:nvSpPr>
        <p:spPr>
          <a:xfrm>
            <a:off x="7197668" y="652613"/>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VISUALS</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Whenever possible, use figures instead of text</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Display main results in a carefully designed figure</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Fonts and colors should be consistent</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Web images may be pixelated when enlarged</a:t>
            </a:r>
          </a:p>
        </p:txBody>
      </p:sp>
      <p:grpSp>
        <p:nvGrpSpPr>
          <p:cNvPr id="30" name="Группа 19">
            <a:extLst>
              <a:ext uri="{FF2B5EF4-FFF2-40B4-BE49-F238E27FC236}">
                <a16:creationId xmlns:a16="http://schemas.microsoft.com/office/drawing/2014/main" id="{7DD1FB96-7716-413B-88CB-2322C90F94AF}"/>
              </a:ext>
            </a:extLst>
          </p:cNvPr>
          <p:cNvGrpSpPr/>
          <p:nvPr/>
        </p:nvGrpSpPr>
        <p:grpSpPr>
          <a:xfrm>
            <a:off x="5623976" y="2570329"/>
            <a:ext cx="1371600" cy="1371600"/>
            <a:chOff x="571169" y="1087922"/>
            <a:chExt cx="647651" cy="645711"/>
          </a:xfrm>
        </p:grpSpPr>
        <p:sp>
          <p:nvSpPr>
            <p:cNvPr id="31" name="Прямоугольник 3">
              <a:extLst>
                <a:ext uri="{FF2B5EF4-FFF2-40B4-BE49-F238E27FC236}">
                  <a16:creationId xmlns:a16="http://schemas.microsoft.com/office/drawing/2014/main" id="{52669CCC-1794-4078-AC41-EBE574C1B4B2}"/>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4">
              <a:extLst>
                <a:ext uri="{FF2B5EF4-FFF2-40B4-BE49-F238E27FC236}">
                  <a16:creationId xmlns:a16="http://schemas.microsoft.com/office/drawing/2014/main" id="{5A3EC224-8158-4F37-B731-D4F9AE67B6CB}"/>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5">
              <a:extLst>
                <a:ext uri="{FF2B5EF4-FFF2-40B4-BE49-F238E27FC236}">
                  <a16:creationId xmlns:a16="http://schemas.microsoft.com/office/drawing/2014/main" id="{403469ED-B3AC-4949-B44F-93BEA045F6AD}"/>
                </a:ext>
              </a:extLst>
            </p:cNvPr>
            <p:cNvSpPr/>
            <p:nvPr/>
          </p:nvSpPr>
          <p:spPr>
            <a:xfrm>
              <a:off x="964794" y="1385181"/>
              <a:ext cx="196193" cy="217339"/>
            </a:xfrm>
            <a:prstGeom prst="rect">
              <a:avLst/>
            </a:prstGeom>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sp>
        <p:nvSpPr>
          <p:cNvPr id="40" name="Подзаголовок 2">
            <a:extLst>
              <a:ext uri="{FF2B5EF4-FFF2-40B4-BE49-F238E27FC236}">
                <a16:creationId xmlns:a16="http://schemas.microsoft.com/office/drawing/2014/main" id="{6653991C-C262-45F2-B2C1-A8311505C17E}"/>
              </a:ext>
            </a:extLst>
          </p:cNvPr>
          <p:cNvSpPr txBox="1">
            <a:spLocks/>
          </p:cNvSpPr>
          <p:nvPr/>
        </p:nvSpPr>
        <p:spPr>
          <a:xfrm>
            <a:off x="7197668" y="2574611"/>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USE PHRASES FOR HEADINGS</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Title should hint at conclusion</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For Results Section and Figures, us short phrases that convey key information as your headings</a:t>
            </a:r>
          </a:p>
        </p:txBody>
      </p:sp>
      <p:grpSp>
        <p:nvGrpSpPr>
          <p:cNvPr id="22" name="Группа 19">
            <a:extLst>
              <a:ext uri="{FF2B5EF4-FFF2-40B4-BE49-F238E27FC236}">
                <a16:creationId xmlns:a16="http://schemas.microsoft.com/office/drawing/2014/main" id="{44FD9937-7E9C-1549-8B1C-728CB78D5FEE}"/>
              </a:ext>
            </a:extLst>
          </p:cNvPr>
          <p:cNvGrpSpPr/>
          <p:nvPr/>
        </p:nvGrpSpPr>
        <p:grpSpPr>
          <a:xfrm>
            <a:off x="5623447" y="4473264"/>
            <a:ext cx="1371600" cy="1371600"/>
            <a:chOff x="571169" y="1087922"/>
            <a:chExt cx="647651" cy="645711"/>
          </a:xfrm>
        </p:grpSpPr>
        <p:sp>
          <p:nvSpPr>
            <p:cNvPr id="24" name="Прямоугольник 3">
              <a:extLst>
                <a:ext uri="{FF2B5EF4-FFF2-40B4-BE49-F238E27FC236}">
                  <a16:creationId xmlns:a16="http://schemas.microsoft.com/office/drawing/2014/main" id="{0FEB60DB-9500-514B-8AB7-019D0F9BB8D1}"/>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4">
              <a:extLst>
                <a:ext uri="{FF2B5EF4-FFF2-40B4-BE49-F238E27FC236}">
                  <a16:creationId xmlns:a16="http://schemas.microsoft.com/office/drawing/2014/main" id="{28FC6BA0-FE3A-B249-AA73-C5600929BD0A}"/>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Прямоугольник 5">
              <a:extLst>
                <a:ext uri="{FF2B5EF4-FFF2-40B4-BE49-F238E27FC236}">
                  <a16:creationId xmlns:a16="http://schemas.microsoft.com/office/drawing/2014/main" id="{2ED92223-5A35-9A4F-BC34-739864356EEB}"/>
                </a:ext>
              </a:extLst>
            </p:cNvPr>
            <p:cNvSpPr/>
            <p:nvPr/>
          </p:nvSpPr>
          <p:spPr>
            <a:xfrm>
              <a:off x="979932" y="1385181"/>
              <a:ext cx="181054" cy="217339"/>
            </a:xfrm>
            <a:prstGeom prst="rect">
              <a:avLst/>
            </a:prstGeom>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37" name="Подзаголовок 2">
            <a:extLst>
              <a:ext uri="{FF2B5EF4-FFF2-40B4-BE49-F238E27FC236}">
                <a16:creationId xmlns:a16="http://schemas.microsoft.com/office/drawing/2014/main" id="{A9712D12-1072-7A47-BC7F-A9C2C7130545}"/>
              </a:ext>
            </a:extLst>
          </p:cNvPr>
          <p:cNvSpPr txBox="1">
            <a:spLocks/>
          </p:cNvSpPr>
          <p:nvPr/>
        </p:nvSpPr>
        <p:spPr>
          <a:xfrm>
            <a:off x="7197668" y="4467859"/>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LEAVE SPACE</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A cramped poster is hard to read</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Leave white space and align text and images </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Use lists instead of blocks of texts</a:t>
            </a:r>
          </a:p>
        </p:txBody>
      </p:sp>
      <p:pic>
        <p:nvPicPr>
          <p:cNvPr id="23" name="Picture 22">
            <a:extLst>
              <a:ext uri="{FF2B5EF4-FFF2-40B4-BE49-F238E27FC236}">
                <a16:creationId xmlns:a16="http://schemas.microsoft.com/office/drawing/2014/main" id="{F4724C31-C1E2-2348-8AB9-09049D9EED44}"/>
              </a:ext>
            </a:extLst>
          </p:cNvPr>
          <p:cNvPicPr>
            <a:picLocks/>
          </p:cNvPicPr>
          <p:nvPr/>
        </p:nvPicPr>
        <p:blipFill>
          <a:blip r:embed="rId2"/>
          <a:srcRect/>
          <a:stretch/>
        </p:blipFill>
        <p:spPr>
          <a:xfrm>
            <a:off x="2267905" y="4826186"/>
            <a:ext cx="2286000" cy="2031818"/>
          </a:xfrm>
          <a:prstGeom prst="rect">
            <a:avLst/>
          </a:prstGeom>
          <a:ln>
            <a:noFill/>
          </a:ln>
        </p:spPr>
      </p:pic>
    </p:spTree>
    <p:extLst>
      <p:ext uri="{BB962C8B-B14F-4D97-AF65-F5344CB8AC3E}">
        <p14:creationId xmlns:p14="http://schemas.microsoft.com/office/powerpoint/2010/main" val="27480028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5623976" y="652613"/>
            <a:ext cx="1371600" cy="1371600"/>
            <a:chOff x="571169" y="1087922"/>
            <a:chExt cx="647651" cy="645711"/>
          </a:xfrm>
        </p:grpSpPr>
        <p:sp>
          <p:nvSpPr>
            <p:cNvPr id="4" name="Прямоугольник 3"/>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971605" y="1385181"/>
              <a:ext cx="189381" cy="217339"/>
            </a:xfrm>
            <a:prstGeom prst="rect">
              <a:avLst/>
            </a:prstGeom>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4</a:t>
            </a:r>
          </a:p>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CREATE</a:t>
            </a: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DESIGNING FOR IMPACT </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35" name="Подзаголовок 2"/>
          <p:cNvSpPr txBox="1">
            <a:spLocks/>
          </p:cNvSpPr>
          <p:nvPr/>
        </p:nvSpPr>
        <p:spPr>
          <a:xfrm>
            <a:off x="921178" y="3378782"/>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Posters can be created using existing online templates or by creating your own layout in a software program of your choice.</a:t>
            </a:r>
          </a:p>
        </p:txBody>
      </p:sp>
      <p:pic>
        <p:nvPicPr>
          <p:cNvPr id="8" name="Picture 7">
            <a:extLst>
              <a:ext uri="{FF2B5EF4-FFF2-40B4-BE49-F238E27FC236}">
                <a16:creationId xmlns:a16="http://schemas.microsoft.com/office/drawing/2014/main" id="{C862318B-65B0-470C-AC62-D791A6343DD7}"/>
              </a:ext>
            </a:extLst>
          </p:cNvPr>
          <p:cNvPicPr>
            <a:picLocks noChangeAspect="1"/>
          </p:cNvPicPr>
          <p:nvPr/>
        </p:nvPicPr>
        <p:blipFill rotWithShape="1">
          <a:blip r:embed="rId3"/>
          <a:srcRect t="16319" b="15014"/>
          <a:stretch/>
        </p:blipFill>
        <p:spPr>
          <a:xfrm>
            <a:off x="-2" y="4788873"/>
            <a:ext cx="4572000" cy="2087415"/>
          </a:xfrm>
          <a:prstGeom prst="rect">
            <a:avLst/>
          </a:prstGeom>
        </p:spPr>
      </p:pic>
      <p:sp>
        <p:nvSpPr>
          <p:cNvPr id="19" name="Подзаголовок 2">
            <a:extLst>
              <a:ext uri="{FF2B5EF4-FFF2-40B4-BE49-F238E27FC236}">
                <a16:creationId xmlns:a16="http://schemas.microsoft.com/office/drawing/2014/main" id="{22387E37-BC5D-430D-B0DA-17C46B709E6B}"/>
              </a:ext>
            </a:extLst>
          </p:cNvPr>
          <p:cNvSpPr txBox="1">
            <a:spLocks/>
          </p:cNvSpPr>
          <p:nvPr/>
        </p:nvSpPr>
        <p:spPr>
          <a:xfrm>
            <a:off x="7197668" y="652613"/>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POSTER TEMPLATES</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Many online sites with downloadable templates</a:t>
            </a:r>
          </a:p>
        </p:txBody>
      </p:sp>
      <p:grpSp>
        <p:nvGrpSpPr>
          <p:cNvPr id="30" name="Группа 19">
            <a:extLst>
              <a:ext uri="{FF2B5EF4-FFF2-40B4-BE49-F238E27FC236}">
                <a16:creationId xmlns:a16="http://schemas.microsoft.com/office/drawing/2014/main" id="{7DD1FB96-7716-413B-88CB-2322C90F94AF}"/>
              </a:ext>
            </a:extLst>
          </p:cNvPr>
          <p:cNvGrpSpPr/>
          <p:nvPr/>
        </p:nvGrpSpPr>
        <p:grpSpPr>
          <a:xfrm>
            <a:off x="5623976" y="2570329"/>
            <a:ext cx="1371600" cy="1371600"/>
            <a:chOff x="571169" y="1087922"/>
            <a:chExt cx="647651" cy="645711"/>
          </a:xfrm>
        </p:grpSpPr>
        <p:sp>
          <p:nvSpPr>
            <p:cNvPr id="31" name="Прямоугольник 3">
              <a:extLst>
                <a:ext uri="{FF2B5EF4-FFF2-40B4-BE49-F238E27FC236}">
                  <a16:creationId xmlns:a16="http://schemas.microsoft.com/office/drawing/2014/main" id="{52669CCC-1794-4078-AC41-EBE574C1B4B2}"/>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4">
              <a:extLst>
                <a:ext uri="{FF2B5EF4-FFF2-40B4-BE49-F238E27FC236}">
                  <a16:creationId xmlns:a16="http://schemas.microsoft.com/office/drawing/2014/main" id="{5A3EC224-8158-4F37-B731-D4F9AE67B6CB}"/>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5">
              <a:extLst>
                <a:ext uri="{FF2B5EF4-FFF2-40B4-BE49-F238E27FC236}">
                  <a16:creationId xmlns:a16="http://schemas.microsoft.com/office/drawing/2014/main" id="{403469ED-B3AC-4949-B44F-93BEA045F6AD}"/>
                </a:ext>
              </a:extLst>
            </p:cNvPr>
            <p:cNvSpPr/>
            <p:nvPr/>
          </p:nvSpPr>
          <p:spPr>
            <a:xfrm>
              <a:off x="964794" y="1385181"/>
              <a:ext cx="196193" cy="217339"/>
            </a:xfrm>
            <a:prstGeom prst="rect">
              <a:avLst/>
            </a:prstGeom>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sp>
        <p:nvSpPr>
          <p:cNvPr id="40" name="Подзаголовок 2">
            <a:extLst>
              <a:ext uri="{FF2B5EF4-FFF2-40B4-BE49-F238E27FC236}">
                <a16:creationId xmlns:a16="http://schemas.microsoft.com/office/drawing/2014/main" id="{6653991C-C262-45F2-B2C1-A8311505C17E}"/>
              </a:ext>
            </a:extLst>
          </p:cNvPr>
          <p:cNvSpPr txBox="1">
            <a:spLocks/>
          </p:cNvSpPr>
          <p:nvPr/>
        </p:nvSpPr>
        <p:spPr>
          <a:xfrm>
            <a:off x="7197668" y="2574611"/>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CREATE YOUR OWN</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Posters can be designed in various software applications</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PowerPoint, </a:t>
            </a:r>
            <a:r>
              <a:rPr lang="en-US" sz="1400" b="1" dirty="0" err="1">
                <a:latin typeface="Poppins" panose="02000000000000000000" pitchFamily="2" charset="0"/>
                <a:ea typeface="Karla" pitchFamily="2" charset="0"/>
                <a:cs typeface="Poppins" panose="02000000000000000000" pitchFamily="2" charset="0"/>
              </a:rPr>
              <a:t>LaTex</a:t>
            </a:r>
            <a:r>
              <a:rPr lang="en-US" sz="1400" b="1" dirty="0">
                <a:latin typeface="Poppins" panose="02000000000000000000" pitchFamily="2" charset="0"/>
                <a:ea typeface="Karla" pitchFamily="2" charset="0"/>
                <a:cs typeface="Poppins" panose="02000000000000000000" pitchFamily="2" charset="0"/>
              </a:rPr>
              <a:t>, InDesign, etc.</a:t>
            </a:r>
          </a:p>
        </p:txBody>
      </p:sp>
      <p:grpSp>
        <p:nvGrpSpPr>
          <p:cNvPr id="22" name="Группа 19">
            <a:extLst>
              <a:ext uri="{FF2B5EF4-FFF2-40B4-BE49-F238E27FC236}">
                <a16:creationId xmlns:a16="http://schemas.microsoft.com/office/drawing/2014/main" id="{44FD9937-7E9C-1549-8B1C-728CB78D5FEE}"/>
              </a:ext>
            </a:extLst>
          </p:cNvPr>
          <p:cNvGrpSpPr/>
          <p:nvPr/>
        </p:nvGrpSpPr>
        <p:grpSpPr>
          <a:xfrm>
            <a:off x="5623447" y="4473264"/>
            <a:ext cx="1371600" cy="1371600"/>
            <a:chOff x="571169" y="1087922"/>
            <a:chExt cx="647651" cy="645711"/>
          </a:xfrm>
        </p:grpSpPr>
        <p:sp>
          <p:nvSpPr>
            <p:cNvPr id="24" name="Прямоугольник 3">
              <a:extLst>
                <a:ext uri="{FF2B5EF4-FFF2-40B4-BE49-F238E27FC236}">
                  <a16:creationId xmlns:a16="http://schemas.microsoft.com/office/drawing/2014/main" id="{0FEB60DB-9500-514B-8AB7-019D0F9BB8D1}"/>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4">
              <a:extLst>
                <a:ext uri="{FF2B5EF4-FFF2-40B4-BE49-F238E27FC236}">
                  <a16:creationId xmlns:a16="http://schemas.microsoft.com/office/drawing/2014/main" id="{28FC6BA0-FE3A-B249-AA73-C5600929BD0A}"/>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Прямоугольник 5">
              <a:extLst>
                <a:ext uri="{FF2B5EF4-FFF2-40B4-BE49-F238E27FC236}">
                  <a16:creationId xmlns:a16="http://schemas.microsoft.com/office/drawing/2014/main" id="{2ED92223-5A35-9A4F-BC34-739864356EEB}"/>
                </a:ext>
              </a:extLst>
            </p:cNvPr>
            <p:cNvSpPr/>
            <p:nvPr/>
          </p:nvSpPr>
          <p:spPr>
            <a:xfrm>
              <a:off x="979932" y="1385181"/>
              <a:ext cx="181054" cy="217339"/>
            </a:xfrm>
            <a:prstGeom prst="rect">
              <a:avLst/>
            </a:prstGeom>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37" name="Подзаголовок 2">
            <a:extLst>
              <a:ext uri="{FF2B5EF4-FFF2-40B4-BE49-F238E27FC236}">
                <a16:creationId xmlns:a16="http://schemas.microsoft.com/office/drawing/2014/main" id="{A9712D12-1072-7A47-BC7F-A9C2C7130545}"/>
              </a:ext>
            </a:extLst>
          </p:cNvPr>
          <p:cNvSpPr txBox="1">
            <a:spLocks/>
          </p:cNvSpPr>
          <p:nvPr/>
        </p:nvSpPr>
        <p:spPr>
          <a:xfrm>
            <a:off x="7197668" y="4467859"/>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WORKING IN POWERPOINT</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Poster size (in inches) can be customized in Page Setup</a:t>
            </a:r>
          </a:p>
          <a:p>
            <a:pPr>
              <a:lnSpc>
                <a:spcPts val="1800"/>
              </a:lnSpc>
              <a:spcBef>
                <a:spcPts val="0"/>
              </a:spcBef>
            </a:pPr>
            <a:r>
              <a:rPr lang="en-US" sz="1400" b="1" dirty="0">
                <a:solidFill>
                  <a:prstClr val="black"/>
                </a:solidFill>
                <a:latin typeface="Poppins" panose="02000000000000000000" pitchFamily="2" charset="0"/>
                <a:ea typeface="Karla" pitchFamily="2" charset="0"/>
                <a:cs typeface="Poppins" panose="02000000000000000000" pitchFamily="2" charset="0"/>
              </a:rPr>
              <a:t>Create your own template using text boxes</a:t>
            </a:r>
          </a:p>
        </p:txBody>
      </p:sp>
    </p:spTree>
    <p:extLst>
      <p:ext uri="{BB962C8B-B14F-4D97-AF65-F5344CB8AC3E}">
        <p14:creationId xmlns:p14="http://schemas.microsoft.com/office/powerpoint/2010/main" val="11164056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5623976" y="652613"/>
            <a:ext cx="1371600" cy="1371600"/>
            <a:chOff x="571169" y="1087922"/>
            <a:chExt cx="647651" cy="645711"/>
          </a:xfrm>
        </p:grpSpPr>
        <p:sp>
          <p:nvSpPr>
            <p:cNvPr id="4" name="Прямоугольник 3"/>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971605" y="1385181"/>
              <a:ext cx="189381" cy="217339"/>
            </a:xfrm>
            <a:prstGeom prst="rect">
              <a:avLst/>
            </a:prstGeom>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5</a:t>
            </a:r>
          </a:p>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PRINT</a:t>
            </a: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DESIGNING FOR IMPACT </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35" name="Подзаголовок 2"/>
          <p:cNvSpPr txBox="1">
            <a:spLocks/>
          </p:cNvSpPr>
          <p:nvPr/>
        </p:nvSpPr>
        <p:spPr>
          <a:xfrm>
            <a:off x="921178" y="3528070"/>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There are several options for printing and displaying your poster. Factors to consider are cost, transport, and setting. </a:t>
            </a:r>
          </a:p>
        </p:txBody>
      </p:sp>
      <p:pic>
        <p:nvPicPr>
          <p:cNvPr id="8" name="Picture 7">
            <a:extLst>
              <a:ext uri="{FF2B5EF4-FFF2-40B4-BE49-F238E27FC236}">
                <a16:creationId xmlns:a16="http://schemas.microsoft.com/office/drawing/2014/main" id="{C862318B-65B0-470C-AC62-D791A6343DD7}"/>
              </a:ext>
            </a:extLst>
          </p:cNvPr>
          <p:cNvPicPr>
            <a:picLocks noChangeAspect="1"/>
          </p:cNvPicPr>
          <p:nvPr/>
        </p:nvPicPr>
        <p:blipFill>
          <a:blip r:embed="rId3"/>
          <a:srcRect/>
          <a:stretch/>
        </p:blipFill>
        <p:spPr>
          <a:xfrm>
            <a:off x="18288" y="5350350"/>
            <a:ext cx="2286000" cy="1526026"/>
          </a:xfrm>
          <a:prstGeom prst="rect">
            <a:avLst/>
          </a:prstGeom>
        </p:spPr>
      </p:pic>
      <p:sp>
        <p:nvSpPr>
          <p:cNvPr id="19" name="Подзаголовок 2">
            <a:extLst>
              <a:ext uri="{FF2B5EF4-FFF2-40B4-BE49-F238E27FC236}">
                <a16:creationId xmlns:a16="http://schemas.microsoft.com/office/drawing/2014/main" id="{22387E37-BC5D-430D-B0DA-17C46B709E6B}"/>
              </a:ext>
            </a:extLst>
          </p:cNvPr>
          <p:cNvSpPr txBox="1">
            <a:spLocks/>
          </p:cNvSpPr>
          <p:nvPr/>
        </p:nvSpPr>
        <p:spPr>
          <a:xfrm>
            <a:off x="7197668" y="652613"/>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PROOFREAD</a:t>
            </a:r>
            <a:endParaRPr lang="en-US" sz="3200" b="1" dirty="0">
              <a:latin typeface="Poppins" panose="02000000000000000000" pitchFamily="2" charset="0"/>
              <a:ea typeface="Karla" pitchFamily="2" charset="0"/>
              <a:cs typeface="Poppins" panose="02000000000000000000" pitchFamily="2" charset="0"/>
            </a:endParaRP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Print out a single page version</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Review and get feedback from others</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Save as PDF for printing</a:t>
            </a:r>
          </a:p>
        </p:txBody>
      </p:sp>
      <p:grpSp>
        <p:nvGrpSpPr>
          <p:cNvPr id="30" name="Группа 19">
            <a:extLst>
              <a:ext uri="{FF2B5EF4-FFF2-40B4-BE49-F238E27FC236}">
                <a16:creationId xmlns:a16="http://schemas.microsoft.com/office/drawing/2014/main" id="{7DD1FB96-7716-413B-88CB-2322C90F94AF}"/>
              </a:ext>
            </a:extLst>
          </p:cNvPr>
          <p:cNvGrpSpPr/>
          <p:nvPr/>
        </p:nvGrpSpPr>
        <p:grpSpPr>
          <a:xfrm>
            <a:off x="5623976" y="2570329"/>
            <a:ext cx="1371600" cy="1371600"/>
            <a:chOff x="571169" y="1087922"/>
            <a:chExt cx="647651" cy="645711"/>
          </a:xfrm>
        </p:grpSpPr>
        <p:sp>
          <p:nvSpPr>
            <p:cNvPr id="31" name="Прямоугольник 3">
              <a:extLst>
                <a:ext uri="{FF2B5EF4-FFF2-40B4-BE49-F238E27FC236}">
                  <a16:creationId xmlns:a16="http://schemas.microsoft.com/office/drawing/2014/main" id="{52669CCC-1794-4078-AC41-EBE574C1B4B2}"/>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4">
              <a:extLst>
                <a:ext uri="{FF2B5EF4-FFF2-40B4-BE49-F238E27FC236}">
                  <a16:creationId xmlns:a16="http://schemas.microsoft.com/office/drawing/2014/main" id="{5A3EC224-8158-4F37-B731-D4F9AE67B6CB}"/>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5">
              <a:extLst>
                <a:ext uri="{FF2B5EF4-FFF2-40B4-BE49-F238E27FC236}">
                  <a16:creationId xmlns:a16="http://schemas.microsoft.com/office/drawing/2014/main" id="{403469ED-B3AC-4949-B44F-93BEA045F6AD}"/>
                </a:ext>
              </a:extLst>
            </p:cNvPr>
            <p:cNvSpPr/>
            <p:nvPr/>
          </p:nvSpPr>
          <p:spPr>
            <a:xfrm>
              <a:off x="964794" y="1385181"/>
              <a:ext cx="196193" cy="217339"/>
            </a:xfrm>
            <a:prstGeom prst="rect">
              <a:avLst/>
            </a:prstGeom>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sp>
        <p:nvSpPr>
          <p:cNvPr id="40" name="Подзаголовок 2">
            <a:extLst>
              <a:ext uri="{FF2B5EF4-FFF2-40B4-BE49-F238E27FC236}">
                <a16:creationId xmlns:a16="http://schemas.microsoft.com/office/drawing/2014/main" id="{6653991C-C262-45F2-B2C1-A8311505C17E}"/>
              </a:ext>
            </a:extLst>
          </p:cNvPr>
          <p:cNvSpPr txBox="1">
            <a:spLocks/>
          </p:cNvSpPr>
          <p:nvPr/>
        </p:nvSpPr>
        <p:spPr>
          <a:xfrm>
            <a:off x="7197668" y="2574611"/>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PROFESSIONAL PRINTING</a:t>
            </a:r>
            <a:endParaRPr lang="en-US" sz="1800" b="1" dirty="0">
              <a:latin typeface="Poppins" panose="02000000000000000000" pitchFamily="2" charset="0"/>
              <a:ea typeface="Karla" pitchFamily="2" charset="0"/>
              <a:cs typeface="Poppins" panose="02000000000000000000" pitchFamily="2" charset="0"/>
            </a:endParaRP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On-campus or private printing – two options: paper or fabric</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Paper requires transport in a tube</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Fabric  can be folded and packed in luggage</a:t>
            </a:r>
          </a:p>
        </p:txBody>
      </p:sp>
      <p:grpSp>
        <p:nvGrpSpPr>
          <p:cNvPr id="22" name="Группа 19">
            <a:extLst>
              <a:ext uri="{FF2B5EF4-FFF2-40B4-BE49-F238E27FC236}">
                <a16:creationId xmlns:a16="http://schemas.microsoft.com/office/drawing/2014/main" id="{44FD9937-7E9C-1549-8B1C-728CB78D5FEE}"/>
              </a:ext>
            </a:extLst>
          </p:cNvPr>
          <p:cNvGrpSpPr/>
          <p:nvPr/>
        </p:nvGrpSpPr>
        <p:grpSpPr>
          <a:xfrm>
            <a:off x="5623447" y="4473264"/>
            <a:ext cx="1371600" cy="1371600"/>
            <a:chOff x="571169" y="1087922"/>
            <a:chExt cx="647651" cy="645711"/>
          </a:xfrm>
        </p:grpSpPr>
        <p:sp>
          <p:nvSpPr>
            <p:cNvPr id="24" name="Прямоугольник 3">
              <a:extLst>
                <a:ext uri="{FF2B5EF4-FFF2-40B4-BE49-F238E27FC236}">
                  <a16:creationId xmlns:a16="http://schemas.microsoft.com/office/drawing/2014/main" id="{0FEB60DB-9500-514B-8AB7-019D0F9BB8D1}"/>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4">
              <a:extLst>
                <a:ext uri="{FF2B5EF4-FFF2-40B4-BE49-F238E27FC236}">
                  <a16:creationId xmlns:a16="http://schemas.microsoft.com/office/drawing/2014/main" id="{28FC6BA0-FE3A-B249-AA73-C5600929BD0A}"/>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Прямоугольник 5">
              <a:extLst>
                <a:ext uri="{FF2B5EF4-FFF2-40B4-BE49-F238E27FC236}">
                  <a16:creationId xmlns:a16="http://schemas.microsoft.com/office/drawing/2014/main" id="{2ED92223-5A35-9A4F-BC34-739864356EEB}"/>
                </a:ext>
              </a:extLst>
            </p:cNvPr>
            <p:cNvSpPr/>
            <p:nvPr/>
          </p:nvSpPr>
          <p:spPr>
            <a:xfrm>
              <a:off x="979932" y="1385181"/>
              <a:ext cx="181054" cy="217339"/>
            </a:xfrm>
            <a:prstGeom prst="rect">
              <a:avLst/>
            </a:prstGeom>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37" name="Подзаголовок 2">
            <a:extLst>
              <a:ext uri="{FF2B5EF4-FFF2-40B4-BE49-F238E27FC236}">
                <a16:creationId xmlns:a16="http://schemas.microsoft.com/office/drawing/2014/main" id="{A9712D12-1072-7A47-BC7F-A9C2C7130545}"/>
              </a:ext>
            </a:extLst>
          </p:cNvPr>
          <p:cNvSpPr txBox="1">
            <a:spLocks/>
          </p:cNvSpPr>
          <p:nvPr/>
        </p:nvSpPr>
        <p:spPr>
          <a:xfrm>
            <a:off x="7197668" y="4467859"/>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CONSIDER A TRIFOLD </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Attach printouts to a poster board</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More affordable option for class presentations</a:t>
            </a:r>
          </a:p>
        </p:txBody>
      </p:sp>
      <p:sp>
        <p:nvSpPr>
          <p:cNvPr id="2" name="TextBox 1">
            <a:extLst>
              <a:ext uri="{FF2B5EF4-FFF2-40B4-BE49-F238E27FC236}">
                <a16:creationId xmlns:a16="http://schemas.microsoft.com/office/drawing/2014/main" id="{96789255-E67D-CE42-952F-604F51981A07}"/>
              </a:ext>
            </a:extLst>
          </p:cNvPr>
          <p:cNvSpPr txBox="1"/>
          <p:nvPr/>
        </p:nvSpPr>
        <p:spPr>
          <a:xfrm>
            <a:off x="9323294" y="4643718"/>
            <a:ext cx="184731" cy="369332"/>
          </a:xfrm>
          <a:prstGeom prst="rect">
            <a:avLst/>
          </a:prstGeom>
          <a:noFill/>
        </p:spPr>
        <p:txBody>
          <a:bodyPr wrap="none" rtlCol="0">
            <a:spAutoFit/>
          </a:bodyPr>
          <a:lstStyle/>
          <a:p>
            <a:endParaRPr lang="en-US" dirty="0"/>
          </a:p>
        </p:txBody>
      </p:sp>
      <p:pic>
        <p:nvPicPr>
          <p:cNvPr id="26" name="Picture 25">
            <a:extLst>
              <a:ext uri="{FF2B5EF4-FFF2-40B4-BE49-F238E27FC236}">
                <a16:creationId xmlns:a16="http://schemas.microsoft.com/office/drawing/2014/main" id="{074AC1F5-C21C-FF47-9CD0-93A5EB9AE56A}"/>
              </a:ext>
            </a:extLst>
          </p:cNvPr>
          <p:cNvPicPr>
            <a:picLocks noChangeAspect="1"/>
          </p:cNvPicPr>
          <p:nvPr/>
        </p:nvPicPr>
        <p:blipFill>
          <a:blip r:embed="rId3"/>
          <a:srcRect/>
          <a:stretch/>
        </p:blipFill>
        <p:spPr>
          <a:xfrm>
            <a:off x="2255520" y="5356446"/>
            <a:ext cx="2286000" cy="1526026"/>
          </a:xfrm>
          <a:prstGeom prst="rect">
            <a:avLst/>
          </a:prstGeom>
        </p:spPr>
      </p:pic>
    </p:spTree>
    <p:extLst>
      <p:ext uri="{BB962C8B-B14F-4D97-AF65-F5344CB8AC3E}">
        <p14:creationId xmlns:p14="http://schemas.microsoft.com/office/powerpoint/2010/main" val="34465524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INTRO TO RESEARCH POSTERS</a:t>
            </a:r>
          </a:p>
        </p:txBody>
      </p:sp>
      <p:sp>
        <p:nvSpPr>
          <p:cNvPr id="9" name="Текст 11"/>
          <p:cNvSpPr txBox="1">
            <a:spLocks/>
          </p:cNvSpPr>
          <p:nvPr/>
        </p:nvSpPr>
        <p:spPr>
          <a:xfrm>
            <a:off x="2366927" y="2691043"/>
            <a:ext cx="584787" cy="399952"/>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CREATE YOUR POSTER</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PRESENTATION DOS &amp; DON’TS</a:t>
            </a:r>
          </a:p>
        </p:txBody>
      </p:sp>
      <p:sp>
        <p:nvSpPr>
          <p:cNvPr id="31" name="Прямоугольник 30"/>
          <p:cNvSpPr/>
          <p:nvPr/>
        </p:nvSpPr>
        <p:spPr>
          <a:xfrm>
            <a:off x="239232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EXAMPLE &amp; RESOURCES</a:t>
            </a:r>
          </a:p>
        </p:txBody>
      </p:sp>
      <p:sp>
        <p:nvSpPr>
          <p:cNvPr id="27" name="Прямоугольник 26"/>
          <p:cNvSpPr/>
          <p:nvPr/>
        </p:nvSpPr>
        <p:spPr>
          <a:xfrm>
            <a:off x="629461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p:nvPr/>
        </p:nvCxnSpPr>
        <p:spPr>
          <a:xfrm>
            <a:off x="3324176"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7245493"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59012"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245493"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EFFECTIVE POSTER PRESENTATIONS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2" name="Rectangle 21">
            <a:extLst>
              <a:ext uri="{FF2B5EF4-FFF2-40B4-BE49-F238E27FC236}">
                <a16:creationId xmlns:a16="http://schemas.microsoft.com/office/drawing/2014/main" id="{4C994C51-096B-864A-BEC3-13265BEC7820}"/>
              </a:ext>
            </a:extLst>
          </p:cNvPr>
          <p:cNvSpPr/>
          <p:nvPr/>
        </p:nvSpPr>
        <p:spPr>
          <a:xfrm>
            <a:off x="1495634" y="2188677"/>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622AF72-CF25-784D-B0DC-9E333A97CD1B}"/>
              </a:ext>
            </a:extLst>
          </p:cNvPr>
          <p:cNvSpPr/>
          <p:nvPr/>
        </p:nvSpPr>
        <p:spPr>
          <a:xfrm>
            <a:off x="5573409" y="4017601"/>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37834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408559"/>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Succinct description of your research</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Designed to engage audience</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Use a “hook”</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Provocative statement</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Ask a question</a:t>
            </a:r>
            <a:endParaRPr lang="en-US" sz="2000" dirty="0">
              <a:solidFill>
                <a:schemeClr val="bg1">
                  <a:lumMod val="50000"/>
                </a:schemeClr>
              </a:solidFill>
              <a:latin typeface="Poppins" panose="02000000000000000000"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809157"/>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bg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bg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212450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 #1</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Prepare Remarks</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37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21" name="Picture Placeholder 20">
            <a:extLst>
              <a:ext uri="{FF2B5EF4-FFF2-40B4-BE49-F238E27FC236}">
                <a16:creationId xmlns:a16="http://schemas.microsoft.com/office/drawing/2014/main" id="{3552BA24-A4D5-426C-8107-11FE08FBA75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201" b="19201"/>
          <a:stretch>
            <a:fillRect/>
          </a:stretch>
        </p:blipFill>
        <p:spPr/>
      </p:pic>
    </p:spTree>
    <p:extLst>
      <p:ext uri="{BB962C8B-B14F-4D97-AF65-F5344CB8AC3E}">
        <p14:creationId xmlns:p14="http://schemas.microsoft.com/office/powerpoint/2010/main" val="14574590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408559"/>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cs typeface="Poppins" panose="02000000000000000000" pitchFamily="2" charset="0"/>
              </a:rPr>
              <a:t>Does your verbal description convey your work’s  import?</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Good content and design may not be enough</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If you’re not excited, your listener probably won’t be either</a:t>
            </a: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809157"/>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bg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bg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212450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 #2</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Be Passionate</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37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21" name="Picture Placeholder 20">
            <a:extLst>
              <a:ext uri="{FF2B5EF4-FFF2-40B4-BE49-F238E27FC236}">
                <a16:creationId xmlns:a16="http://schemas.microsoft.com/office/drawing/2014/main" id="{3552BA24-A4D5-426C-8107-11FE08FBA75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201" b="19201"/>
          <a:stretch>
            <a:fillRect/>
          </a:stretch>
        </p:blipFill>
        <p:spPr/>
      </p:pic>
    </p:spTree>
    <p:extLst>
      <p:ext uri="{BB962C8B-B14F-4D97-AF65-F5344CB8AC3E}">
        <p14:creationId xmlns:p14="http://schemas.microsoft.com/office/powerpoint/2010/main" val="42707647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408559"/>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Introduce yourself</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Invite questions or feedback</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Share your contact information</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Include it on your poster</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Bring business cards</a:t>
            </a:r>
            <a:endParaRPr lang="en-US" sz="1800" dirty="0">
              <a:latin typeface="Poppins" panose="02000000000000000000" pitchFamily="2" charset="0"/>
              <a:ea typeface="Karla" pitchFamily="2" charset="0"/>
              <a:cs typeface="Poppins" panose="02000000000000000000" pitchFamily="2" charset="0"/>
            </a:endParaRP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Bring a notepad</a:t>
            </a:r>
            <a:endParaRPr lang="en-US" sz="1200" dirty="0">
              <a:latin typeface="Poppins" panose="02000000000000000000" pitchFamily="2" charset="0"/>
              <a:ea typeface="Karla" pitchFamily="2" charset="0"/>
              <a:cs typeface="Poppins" panose="02000000000000000000" pitchFamily="2" charset="0"/>
            </a:endParaRP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For taking notes, jotting down ideas</a:t>
            </a:r>
          </a:p>
          <a:p>
            <a:pPr marL="0" indent="0">
              <a:lnSpc>
                <a:spcPts val="1800"/>
              </a:lnSpc>
              <a:spcBef>
                <a:spcPts val="1200"/>
              </a:spcBef>
              <a:buNone/>
            </a:pPr>
            <a:endParaRPr lang="en-US" sz="2000" dirty="0">
              <a:solidFill>
                <a:schemeClr val="bg1">
                  <a:lumMod val="50000"/>
                </a:schemeClr>
              </a:solidFill>
              <a:latin typeface="Poppins" panose="02000000000000000000" pitchFamily="2" charset="0"/>
              <a:cs typeface="Poppins" panose="02000000000000000000" pitchFamily="2" charset="0"/>
            </a:endParaRPr>
          </a:p>
          <a:p>
            <a:pPr marL="0" indent="0">
              <a:lnSpc>
                <a:spcPts val="1800"/>
              </a:lnSpc>
              <a:spcBef>
                <a:spcPts val="1200"/>
              </a:spcBef>
              <a:buNone/>
            </a:pPr>
            <a:r>
              <a:rPr lang="en-US" sz="2000" dirty="0">
                <a:solidFill>
                  <a:schemeClr val="bg1">
                    <a:lumMod val="50000"/>
                  </a:schemeClr>
                </a:solidFill>
                <a:latin typeface="Poppins" panose="02000000000000000000" pitchFamily="2" charset="0"/>
                <a:cs typeface="Poppins" panose="02000000000000000000" pitchFamily="2" charset="0"/>
              </a:rPr>
              <a:t>  </a:t>
            </a:r>
          </a:p>
          <a:p>
            <a:pPr lvl="1">
              <a:lnSpc>
                <a:spcPts val="1800"/>
              </a:lnSpc>
              <a:spcBef>
                <a:spcPts val="1200"/>
              </a:spcBef>
              <a:buAutoNum type="arabicParenR"/>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lvl="1">
              <a:lnSpc>
                <a:spcPts val="1800"/>
              </a:lnSpc>
              <a:spcBef>
                <a:spcPts val="1200"/>
              </a:spcBef>
              <a:buAutoNum type="arabicParenR"/>
            </a:pPr>
            <a:endParaRPr lang="en-US" sz="1600" dirty="0">
              <a:solidFill>
                <a:schemeClr val="bg1">
                  <a:lumMod val="50000"/>
                </a:schemeClr>
              </a:solidFill>
              <a:latin typeface="Poppins" panose="02000000000000000000" pitchFamily="2" charset="0"/>
              <a:cs typeface="Poppins" panose="02000000000000000000" pitchFamily="2" charset="0"/>
            </a:endParaRPr>
          </a:p>
          <a:p>
            <a:pPr marL="0" indent="0">
              <a:lnSpc>
                <a:spcPts val="1800"/>
              </a:lnSpc>
              <a:spcBef>
                <a:spcPts val="1200"/>
              </a:spcBef>
              <a:buNone/>
            </a:pPr>
            <a:endParaRPr lang="en-US" sz="20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r>
              <a:rPr lang="en-US" sz="1600" dirty="0">
                <a:solidFill>
                  <a:schemeClr val="bg1">
                    <a:lumMod val="50000"/>
                  </a:schemeClr>
                </a:solidFill>
                <a:latin typeface="Poppins" panose="02000000000000000000" pitchFamily="2" charset="0"/>
                <a:cs typeface="Poppins" panose="02000000000000000000" pitchFamily="2" charset="0"/>
              </a:rPr>
              <a:t>Problem -&gt; Pathway -&gt; Solution</a:t>
            </a:r>
          </a:p>
          <a:p>
            <a:pPr>
              <a:lnSpc>
                <a:spcPts val="1800"/>
              </a:lnSpc>
              <a:spcBef>
                <a:spcPts val="1200"/>
              </a:spcBef>
            </a:pP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809157"/>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bg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bg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212450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 #3</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Engage Your Audience</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37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21" name="Picture Placeholder 20">
            <a:extLst>
              <a:ext uri="{FF2B5EF4-FFF2-40B4-BE49-F238E27FC236}">
                <a16:creationId xmlns:a16="http://schemas.microsoft.com/office/drawing/2014/main" id="{3552BA24-A4D5-426C-8107-11FE08FBA75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201" b="19201"/>
          <a:stretch>
            <a:fillRect/>
          </a:stretch>
        </p:blipFill>
        <p:spPr/>
      </p:pic>
    </p:spTree>
    <p:extLst>
      <p:ext uri="{BB962C8B-B14F-4D97-AF65-F5344CB8AC3E}">
        <p14:creationId xmlns:p14="http://schemas.microsoft.com/office/powerpoint/2010/main" val="685205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E2F5068-E9DD-4585-974D-F845D5972F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9908" y="1644428"/>
            <a:ext cx="3092423" cy="3071643"/>
          </a:xfrm>
          <a:prstGeom prst="rect">
            <a:avLst/>
          </a:prstGeom>
        </p:spPr>
      </p:pic>
      <p:grpSp>
        <p:nvGrpSpPr>
          <p:cNvPr id="2" name="Группа 1"/>
          <p:cNvGrpSpPr/>
          <p:nvPr/>
        </p:nvGrpSpPr>
        <p:grpSpPr>
          <a:xfrm>
            <a:off x="4106250" y="4735825"/>
            <a:ext cx="514350" cy="545489"/>
            <a:chOff x="5540928" y="4743450"/>
            <a:chExt cx="514350" cy="545489"/>
          </a:xfrm>
        </p:grpSpPr>
        <p:sp>
          <p:nvSpPr>
            <p:cNvPr id="44" name="Прямоугольник 43"/>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endParaRPr lang="ru-RU" dirty="0">
                <a:solidFill>
                  <a:schemeClr val="bg1"/>
                </a:solidFill>
              </a:endParaRPr>
            </a:p>
          </p:txBody>
        </p:sp>
        <p:sp>
          <p:nvSpPr>
            <p:cNvPr id="45" name="Прямоугольник 44"/>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46" name="Прямоугольник 45"/>
          <p:cNvSpPr/>
          <p:nvPr/>
        </p:nvSpPr>
        <p:spPr>
          <a:xfrm>
            <a:off x="3737741" y="5343490"/>
            <a:ext cx="1251369"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Workshops</a:t>
            </a:r>
          </a:p>
        </p:txBody>
      </p:sp>
      <p:sp>
        <p:nvSpPr>
          <p:cNvPr id="13" name="Заголовок 1"/>
          <p:cNvSpPr txBox="1">
            <a:spLocks/>
          </p:cNvSpPr>
          <p:nvPr/>
        </p:nvSpPr>
        <p:spPr>
          <a:xfrm>
            <a:off x="569013" y="1499039"/>
            <a:ext cx="3246668"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WHAT</a:t>
            </a:r>
          </a:p>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WE DO</a:t>
            </a:r>
            <a:endParaRPr lang="en-US" b="1" spc="100" dirty="0">
              <a:solidFill>
                <a:srgbClr val="0000ED"/>
              </a:solidFill>
              <a:latin typeface="Poppins SemiBold" panose="02000000000000000000" pitchFamily="2" charset="0"/>
              <a:ea typeface="Lato" panose="020F0502020204030203" pitchFamily="34" charset="0"/>
              <a:cs typeface="Poppins SemiBold" panose="02000000000000000000" pitchFamily="2" charset="0"/>
            </a:endParaRP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6" name="Подзаголовок 2"/>
          <p:cNvSpPr txBox="1">
            <a:spLocks/>
          </p:cNvSpPr>
          <p:nvPr/>
        </p:nvSpPr>
        <p:spPr>
          <a:xfrm>
            <a:off x="569013" y="3697573"/>
            <a:ext cx="2301187" cy="20313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400" kern="0" dirty="0">
                <a:solidFill>
                  <a:schemeClr val="bg1">
                    <a:lumMod val="50000"/>
                  </a:schemeClr>
                </a:solidFill>
                <a:latin typeface="Poppins" panose="02000000000000000000" pitchFamily="2" charset="0"/>
                <a:ea typeface="Karla" pitchFamily="2" charset="0"/>
                <a:cs typeface="Poppins" panose="02000000000000000000" pitchFamily="2" charset="0"/>
              </a:rPr>
              <a:t>We are a HGSE resource created to help graduate students develop their presentation skills and to provide a space and opportunity for students to cultivate their oral and visual communication skills </a:t>
            </a:r>
            <a:endParaRPr lang="en-US" sz="14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27" name="Подзаголовок 2"/>
          <p:cNvSpPr txBox="1">
            <a:spLocks/>
          </p:cNvSpPr>
          <p:nvPr/>
        </p:nvSpPr>
        <p:spPr>
          <a:xfrm>
            <a:off x="588366" y="118460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ABOUT US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30" name="Rectangle 29">
            <a:extLst>
              <a:ext uri="{FF2B5EF4-FFF2-40B4-BE49-F238E27FC236}">
                <a16:creationId xmlns:a16="http://schemas.microsoft.com/office/drawing/2014/main" id="{F384B62F-E7E8-4CF5-867C-85F5C988B664}"/>
              </a:ext>
            </a:extLst>
          </p:cNvPr>
          <p:cNvSpPr/>
          <p:nvPr/>
        </p:nvSpPr>
        <p:spPr>
          <a:xfrm>
            <a:off x="8898409" y="1535"/>
            <a:ext cx="3357091" cy="6858000"/>
          </a:xfrm>
          <a:prstGeom prst="rect">
            <a:avLst/>
          </a:prstGeom>
          <a:solidFill>
            <a:schemeClr val="bg1">
              <a:lumMod val="85000"/>
              <a:alpha val="24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8" name="Прямая соединительная линия 27"/>
          <p:cNvCxnSpPr>
            <a:cxnSpLocks/>
          </p:cNvCxnSpPr>
          <p:nvPr/>
        </p:nvCxnSpPr>
        <p:spPr>
          <a:xfrm>
            <a:off x="681405" y="3346540"/>
            <a:ext cx="408977" cy="0"/>
          </a:xfrm>
          <a:prstGeom prst="line">
            <a:avLst/>
          </a:prstGeom>
          <a:ln w="34925">
            <a:solidFill>
              <a:schemeClr val="bg2">
                <a:lumMod val="25000"/>
              </a:schemeClr>
            </a:solidFill>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C109CB23-DA44-463F-8E93-424C3CC35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530" y="1644428"/>
            <a:ext cx="3092423" cy="3072384"/>
          </a:xfrm>
          <a:prstGeom prst="rect">
            <a:avLst/>
          </a:prstGeom>
        </p:spPr>
      </p:pic>
      <p:pic>
        <p:nvPicPr>
          <p:cNvPr id="29" name="Picture 28">
            <a:extLst>
              <a:ext uri="{FF2B5EF4-FFF2-40B4-BE49-F238E27FC236}">
                <a16:creationId xmlns:a16="http://schemas.microsoft.com/office/drawing/2014/main" id="{BE802DA2-BF62-4387-9675-43D03B07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5152" y="1648368"/>
            <a:ext cx="3052132" cy="3071643"/>
          </a:xfrm>
          <a:prstGeom prst="rect">
            <a:avLst/>
          </a:prstGeom>
        </p:spPr>
      </p:pic>
      <p:grpSp>
        <p:nvGrpSpPr>
          <p:cNvPr id="40" name="Группа 1">
            <a:extLst>
              <a:ext uri="{FF2B5EF4-FFF2-40B4-BE49-F238E27FC236}">
                <a16:creationId xmlns:a16="http://schemas.microsoft.com/office/drawing/2014/main" id="{EA92474C-7888-4241-9B6A-58F96874FB17}"/>
              </a:ext>
            </a:extLst>
          </p:cNvPr>
          <p:cNvGrpSpPr/>
          <p:nvPr/>
        </p:nvGrpSpPr>
        <p:grpSpPr>
          <a:xfrm>
            <a:off x="7211400" y="4735825"/>
            <a:ext cx="514350" cy="545489"/>
            <a:chOff x="5540928" y="4743450"/>
            <a:chExt cx="514350" cy="545489"/>
          </a:xfrm>
        </p:grpSpPr>
        <p:sp>
          <p:nvSpPr>
            <p:cNvPr id="41" name="Прямоугольник 43">
              <a:extLst>
                <a:ext uri="{FF2B5EF4-FFF2-40B4-BE49-F238E27FC236}">
                  <a16:creationId xmlns:a16="http://schemas.microsoft.com/office/drawing/2014/main" id="{EA15C089-DE25-46CE-BFE0-49CF9AD3231A}"/>
                </a:ext>
              </a:extLst>
            </p:cNvPr>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endParaRPr lang="ru-RU" dirty="0">
                <a:solidFill>
                  <a:schemeClr val="bg1"/>
                </a:solidFill>
              </a:endParaRPr>
            </a:p>
          </p:txBody>
        </p:sp>
        <p:sp>
          <p:nvSpPr>
            <p:cNvPr id="42" name="Прямоугольник 44">
              <a:extLst>
                <a:ext uri="{FF2B5EF4-FFF2-40B4-BE49-F238E27FC236}">
                  <a16:creationId xmlns:a16="http://schemas.microsoft.com/office/drawing/2014/main" id="{5BF258B3-5197-4C6A-9690-B5F80F70160A}"/>
                </a:ext>
              </a:extLst>
            </p:cNvPr>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43" name="Прямоугольник 45">
            <a:extLst>
              <a:ext uri="{FF2B5EF4-FFF2-40B4-BE49-F238E27FC236}">
                <a16:creationId xmlns:a16="http://schemas.microsoft.com/office/drawing/2014/main" id="{092663B5-A386-44C3-8B24-55A4A85026D1}"/>
              </a:ext>
            </a:extLst>
          </p:cNvPr>
          <p:cNvSpPr/>
          <p:nvPr/>
        </p:nvSpPr>
        <p:spPr>
          <a:xfrm>
            <a:off x="6924100" y="5343490"/>
            <a:ext cx="1088952"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Webinars</a:t>
            </a:r>
          </a:p>
        </p:txBody>
      </p:sp>
      <p:grpSp>
        <p:nvGrpSpPr>
          <p:cNvPr id="50" name="Группа 1">
            <a:extLst>
              <a:ext uri="{FF2B5EF4-FFF2-40B4-BE49-F238E27FC236}">
                <a16:creationId xmlns:a16="http://schemas.microsoft.com/office/drawing/2014/main" id="{6EBAA191-40B2-4401-9882-27152C45D25D}"/>
              </a:ext>
            </a:extLst>
          </p:cNvPr>
          <p:cNvGrpSpPr/>
          <p:nvPr/>
        </p:nvGrpSpPr>
        <p:grpSpPr>
          <a:xfrm>
            <a:off x="10299702" y="4735825"/>
            <a:ext cx="514350" cy="545489"/>
            <a:chOff x="5540928" y="4743450"/>
            <a:chExt cx="514350" cy="545489"/>
          </a:xfrm>
        </p:grpSpPr>
        <p:sp>
          <p:nvSpPr>
            <p:cNvPr id="51" name="Прямоугольник 43">
              <a:extLst>
                <a:ext uri="{FF2B5EF4-FFF2-40B4-BE49-F238E27FC236}">
                  <a16:creationId xmlns:a16="http://schemas.microsoft.com/office/drawing/2014/main" id="{0AE2A2CF-30C9-4441-BB14-436C1BC3BF54}"/>
                </a:ext>
              </a:extLst>
            </p:cNvPr>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endParaRPr lang="ru-RU" dirty="0">
                <a:solidFill>
                  <a:schemeClr val="bg1"/>
                </a:solidFill>
              </a:endParaRPr>
            </a:p>
          </p:txBody>
        </p:sp>
        <p:sp>
          <p:nvSpPr>
            <p:cNvPr id="55" name="Прямоугольник 44">
              <a:extLst>
                <a:ext uri="{FF2B5EF4-FFF2-40B4-BE49-F238E27FC236}">
                  <a16:creationId xmlns:a16="http://schemas.microsoft.com/office/drawing/2014/main" id="{606245BD-D467-4B15-9958-96E2094762B7}"/>
                </a:ext>
              </a:extLst>
            </p:cNvPr>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56" name="Прямоугольник 45">
            <a:extLst>
              <a:ext uri="{FF2B5EF4-FFF2-40B4-BE49-F238E27FC236}">
                <a16:creationId xmlns:a16="http://schemas.microsoft.com/office/drawing/2014/main" id="{612B3978-88F5-4DD9-85C6-679A1D063723}"/>
              </a:ext>
            </a:extLst>
          </p:cNvPr>
          <p:cNvSpPr/>
          <p:nvPr/>
        </p:nvSpPr>
        <p:spPr>
          <a:xfrm>
            <a:off x="9812702" y="5343490"/>
            <a:ext cx="1488356"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Consultations</a:t>
            </a:r>
          </a:p>
        </p:txBody>
      </p:sp>
      <p:sp>
        <p:nvSpPr>
          <p:cNvPr id="22" name="TextBox 21">
            <a:extLst>
              <a:ext uri="{FF2B5EF4-FFF2-40B4-BE49-F238E27FC236}">
                <a16:creationId xmlns:a16="http://schemas.microsoft.com/office/drawing/2014/main" id="{8A440199-6E11-4807-99A1-08E061D30A69}"/>
              </a:ext>
            </a:extLst>
          </p:cNvPr>
          <p:cNvSpPr txBox="1"/>
          <p:nvPr/>
        </p:nvSpPr>
        <p:spPr>
          <a:xfrm>
            <a:off x="588366" y="6432783"/>
            <a:ext cx="11420922" cy="338554"/>
          </a:xfrm>
          <a:prstGeom prst="rect">
            <a:avLst/>
          </a:prstGeom>
          <a:noFill/>
        </p:spPr>
        <p:txBody>
          <a:bodyPr wrap="square" rtlCol="0">
            <a:spAutoFit/>
          </a:bodyPr>
          <a:lstStyle/>
          <a:p>
            <a:r>
              <a:rPr lang="en-US" sz="800" dirty="0"/>
              <a:t>Note: Photos included in this presentation are from </a:t>
            </a:r>
            <a:r>
              <a:rPr lang="en-US" sz="800" dirty="0" err="1"/>
              <a:t>Unsplash.com</a:t>
            </a:r>
            <a:r>
              <a:rPr lang="en-US" sz="800" dirty="0"/>
              <a:t> and </a:t>
            </a:r>
            <a:r>
              <a:rPr lang="en-US" sz="800" dirty="0" err="1"/>
              <a:t>Flickr.com</a:t>
            </a:r>
            <a:r>
              <a:rPr lang="en-US" sz="800" dirty="0"/>
              <a:t>. </a:t>
            </a:r>
            <a:r>
              <a:rPr lang="en-US" sz="800" dirty="0" err="1"/>
              <a:t>Unsplash</a:t>
            </a:r>
            <a:r>
              <a:rPr lang="en-US" sz="800" dirty="0"/>
              <a:t> is a free online service that provides professional quality photos which can be used for commercial or non-commercial purposes without the need of permission or credit. </a:t>
            </a:r>
            <a:r>
              <a:rPr lang="en-US" sz="800" dirty="0" err="1"/>
              <a:t>Flickr.com</a:t>
            </a:r>
            <a:r>
              <a:rPr lang="en-US" sz="800" dirty="0"/>
              <a:t> is a photograph management and sharing website. Note that only some photographs on Flickr can be used without permission; be sure to check each photograph’s individual copyright information. </a:t>
            </a:r>
          </a:p>
        </p:txBody>
      </p:sp>
    </p:spTree>
    <p:extLst>
      <p:ext uri="{BB962C8B-B14F-4D97-AF65-F5344CB8AC3E}">
        <p14:creationId xmlns:p14="http://schemas.microsoft.com/office/powerpoint/2010/main" val="3920372319"/>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408559"/>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Brainstorm potential questions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Solicit help from colleagues/friends</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Be up-to-date on relevant recent research</a:t>
            </a:r>
          </a:p>
          <a:p>
            <a:pPr marL="0" indent="0">
              <a:lnSpc>
                <a:spcPts val="1800"/>
              </a:lnSpc>
              <a:spcBef>
                <a:spcPts val="1200"/>
              </a:spcBef>
              <a:buNone/>
            </a:pPr>
            <a:endParaRPr lang="en-US" sz="2000" dirty="0">
              <a:solidFill>
                <a:schemeClr val="bg1">
                  <a:lumMod val="50000"/>
                </a:schemeClr>
              </a:solidFill>
              <a:latin typeface="Poppins" panose="02000000000000000000" pitchFamily="2" charset="0"/>
              <a:cs typeface="Poppins" panose="02000000000000000000" pitchFamily="2" charset="0"/>
            </a:endParaRPr>
          </a:p>
          <a:p>
            <a:pPr marL="0" indent="0">
              <a:lnSpc>
                <a:spcPts val="1800"/>
              </a:lnSpc>
              <a:spcBef>
                <a:spcPts val="1200"/>
              </a:spcBef>
              <a:buNone/>
            </a:pPr>
            <a:r>
              <a:rPr lang="en-US" sz="2000" dirty="0">
                <a:solidFill>
                  <a:schemeClr val="bg1">
                    <a:lumMod val="50000"/>
                  </a:schemeClr>
                </a:solidFill>
                <a:latin typeface="Poppins" panose="02000000000000000000" pitchFamily="2" charset="0"/>
                <a:cs typeface="Poppins" panose="02000000000000000000" pitchFamily="2" charset="0"/>
              </a:rPr>
              <a:t>  </a:t>
            </a:r>
          </a:p>
          <a:p>
            <a:pPr lvl="1">
              <a:lnSpc>
                <a:spcPts val="1800"/>
              </a:lnSpc>
              <a:spcBef>
                <a:spcPts val="1200"/>
              </a:spcBef>
              <a:buAutoNum type="arabicParenR"/>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marL="0" indent="0">
              <a:lnSpc>
                <a:spcPts val="1800"/>
              </a:lnSpc>
              <a:spcBef>
                <a:spcPts val="1200"/>
              </a:spcBef>
              <a:buNone/>
            </a:pP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809157"/>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bg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bg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212450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 #4</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Anticipate Questions</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37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21" name="Picture Placeholder 20">
            <a:extLst>
              <a:ext uri="{FF2B5EF4-FFF2-40B4-BE49-F238E27FC236}">
                <a16:creationId xmlns:a16="http://schemas.microsoft.com/office/drawing/2014/main" id="{3552BA24-A4D5-426C-8107-11FE08FBA75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201" b="19201"/>
          <a:stretch>
            <a:fillRect/>
          </a:stretch>
        </p:blipFill>
        <p:spPr/>
      </p:pic>
    </p:spTree>
    <p:extLst>
      <p:ext uri="{BB962C8B-B14F-4D97-AF65-F5344CB8AC3E}">
        <p14:creationId xmlns:p14="http://schemas.microsoft.com/office/powerpoint/2010/main" val="34832084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408559"/>
            <a:ext cx="3841759" cy="3227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Hone your non-verbal communication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Stance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Posture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Eye contact</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Nerves</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Being nervous </a:t>
            </a:r>
            <a:r>
              <a:rPr lang="en-US" sz="1600" dirty="0">
                <a:latin typeface="Poppins" panose="02000000000000000000" pitchFamily="2" charset="0"/>
                <a:cs typeface="Poppins" panose="02000000000000000000" pitchFamily="2" charset="0"/>
                <a:sym typeface="Symbol" panose="05050102010706020507" pitchFamily="18" charset="2"/>
              </a:rPr>
              <a:t> lacking confidence </a:t>
            </a:r>
            <a:endParaRPr lang="en-US" sz="1600" dirty="0">
              <a:latin typeface="Poppins" panose="02000000000000000000" pitchFamily="2" charset="0"/>
              <a:cs typeface="Poppins" panose="02000000000000000000" pitchFamily="2" charset="0"/>
            </a:endParaRP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Poster sessions are a good option for those who are less comfortable presenting to large groups</a:t>
            </a:r>
          </a:p>
          <a:p>
            <a:pPr marL="0" indent="0">
              <a:lnSpc>
                <a:spcPts val="1800"/>
              </a:lnSpc>
              <a:spcBef>
                <a:spcPts val="1200"/>
              </a:spcBef>
              <a:buNone/>
            </a:pPr>
            <a:endParaRPr lang="en-US" sz="2000" dirty="0">
              <a:solidFill>
                <a:schemeClr val="bg1">
                  <a:lumMod val="50000"/>
                </a:schemeClr>
              </a:solidFill>
              <a:latin typeface="Poppins" panose="02000000000000000000" pitchFamily="2" charset="0"/>
              <a:cs typeface="Poppins" panose="02000000000000000000" pitchFamily="2" charset="0"/>
            </a:endParaRPr>
          </a:p>
          <a:p>
            <a:pPr marL="0" indent="0">
              <a:lnSpc>
                <a:spcPts val="1800"/>
              </a:lnSpc>
              <a:spcBef>
                <a:spcPts val="1200"/>
              </a:spcBef>
              <a:buNone/>
            </a:pPr>
            <a:r>
              <a:rPr lang="en-US" sz="2000" dirty="0">
                <a:solidFill>
                  <a:schemeClr val="bg1">
                    <a:lumMod val="50000"/>
                  </a:schemeClr>
                </a:solidFill>
                <a:latin typeface="Poppins" panose="02000000000000000000" pitchFamily="2" charset="0"/>
                <a:cs typeface="Poppins" panose="02000000000000000000" pitchFamily="2" charset="0"/>
              </a:rPr>
              <a:t> </a:t>
            </a: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809157"/>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bg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bg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212450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 #5</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Be Confident</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37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21" name="Picture Placeholder 20">
            <a:extLst>
              <a:ext uri="{FF2B5EF4-FFF2-40B4-BE49-F238E27FC236}">
                <a16:creationId xmlns:a16="http://schemas.microsoft.com/office/drawing/2014/main" id="{3552BA24-A4D5-426C-8107-11FE08FBA75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201" b="19201"/>
          <a:stretch>
            <a:fillRect/>
          </a:stretch>
        </p:blipFill>
        <p:spPr/>
      </p:pic>
    </p:spTree>
    <p:extLst>
      <p:ext uri="{BB962C8B-B14F-4D97-AF65-F5344CB8AC3E}">
        <p14:creationId xmlns:p14="http://schemas.microsoft.com/office/powerpoint/2010/main" val="2786410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2">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accent2">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4" name="Picture Placeholder 3">
            <a:extLst>
              <a:ext uri="{FF2B5EF4-FFF2-40B4-BE49-F238E27FC236}">
                <a16:creationId xmlns:a16="http://schemas.microsoft.com/office/drawing/2014/main" id="{71E9801D-AB99-4F94-B70D-06089E5B156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a:xfrm>
            <a:off x="0" y="-11113"/>
            <a:ext cx="7455584" cy="6888163"/>
          </a:xfrm>
        </p:spPr>
      </p:pic>
      <p:sp>
        <p:nvSpPr>
          <p:cNvPr id="9" name="Подзаголовок 2">
            <a:extLst>
              <a:ext uri="{FF2B5EF4-FFF2-40B4-BE49-F238E27FC236}">
                <a16:creationId xmlns:a16="http://schemas.microsoft.com/office/drawing/2014/main" id="{2B2F97DF-AC94-40E0-87CD-9651C7C2D01E}"/>
              </a:ext>
            </a:extLst>
          </p:cNvPr>
          <p:cNvSpPr txBox="1">
            <a:spLocks/>
          </p:cNvSpPr>
          <p:nvPr/>
        </p:nvSpPr>
        <p:spPr>
          <a:xfrm>
            <a:off x="7502088" y="3378247"/>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Practice, Practice, Practice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With others</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By yourself </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Be rehearsed and polished, but not overly so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Sharp and professional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BUT don’t be a robot. It’s a conversation.</a:t>
            </a: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2" name="Заголовок 1">
            <a:extLst>
              <a:ext uri="{FF2B5EF4-FFF2-40B4-BE49-F238E27FC236}">
                <a16:creationId xmlns:a16="http://schemas.microsoft.com/office/drawing/2014/main" id="{B42DA88F-6067-497A-9E1B-1B58795CEE63}"/>
              </a:ext>
            </a:extLst>
          </p:cNvPr>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DON’T #1</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“Wing” It</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809250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2">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accent2">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4" name="Picture Placeholder 3">
            <a:extLst>
              <a:ext uri="{FF2B5EF4-FFF2-40B4-BE49-F238E27FC236}">
                <a16:creationId xmlns:a16="http://schemas.microsoft.com/office/drawing/2014/main" id="{71E9801D-AB99-4F94-B70D-06089E5B156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a:xfrm>
            <a:off x="0" y="-11113"/>
            <a:ext cx="7455584" cy="6888163"/>
          </a:xfrm>
        </p:spPr>
      </p:pic>
      <p:sp>
        <p:nvSpPr>
          <p:cNvPr id="9" name="Подзаголовок 2">
            <a:extLst>
              <a:ext uri="{FF2B5EF4-FFF2-40B4-BE49-F238E27FC236}">
                <a16:creationId xmlns:a16="http://schemas.microsoft.com/office/drawing/2014/main" id="{2B2F97DF-AC94-40E0-87CD-9651C7C2D01E}"/>
              </a:ext>
            </a:extLst>
          </p:cNvPr>
          <p:cNvSpPr txBox="1">
            <a:spLocks/>
          </p:cNvSpPr>
          <p:nvPr/>
        </p:nvSpPr>
        <p:spPr>
          <a:xfrm>
            <a:off x="7502088" y="3378247"/>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Don’t read word-for-word from your poster</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The audience can read faster than you can talk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Boring – great way to lose participants’ attention </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Do use notes or an outline to develop your remarks</a:t>
            </a:r>
            <a:endParaRPr lang="en-US" sz="1600" dirty="0">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2" name="Заголовок 1">
            <a:extLst>
              <a:ext uri="{FF2B5EF4-FFF2-40B4-BE49-F238E27FC236}">
                <a16:creationId xmlns:a16="http://schemas.microsoft.com/office/drawing/2014/main" id="{B42DA88F-6067-497A-9E1B-1B58795CEE63}"/>
              </a:ext>
            </a:extLst>
          </p:cNvPr>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DON’T #2</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Use Notes</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319032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2">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accent2">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4" name="Picture Placeholder 3">
            <a:extLst>
              <a:ext uri="{FF2B5EF4-FFF2-40B4-BE49-F238E27FC236}">
                <a16:creationId xmlns:a16="http://schemas.microsoft.com/office/drawing/2014/main" id="{71E9801D-AB99-4F94-B70D-06089E5B156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a:xfrm>
            <a:off x="0" y="-11113"/>
            <a:ext cx="7455584" cy="6888163"/>
          </a:xfrm>
        </p:spPr>
      </p:pic>
      <p:sp>
        <p:nvSpPr>
          <p:cNvPr id="9" name="Подзаголовок 2">
            <a:extLst>
              <a:ext uri="{FF2B5EF4-FFF2-40B4-BE49-F238E27FC236}">
                <a16:creationId xmlns:a16="http://schemas.microsoft.com/office/drawing/2014/main" id="{2B2F97DF-AC94-40E0-87CD-9651C7C2D01E}"/>
              </a:ext>
            </a:extLst>
          </p:cNvPr>
          <p:cNvSpPr txBox="1">
            <a:spLocks/>
          </p:cNvSpPr>
          <p:nvPr/>
        </p:nvSpPr>
        <p:spPr>
          <a:xfrm>
            <a:off x="7502088" y="3378247"/>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Stand to one side</a:t>
            </a:r>
            <a:endParaRPr lang="en-US" sz="1600" dirty="0">
              <a:latin typeface="Poppins" panose="02000000000000000000" pitchFamily="2" charset="0"/>
              <a:cs typeface="Poppins" panose="02000000000000000000" pitchFamily="2" charset="0"/>
            </a:endParaRP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This allows people to read it</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If you’re presenting as a group, make sure there’s enough space for everyone</a:t>
            </a:r>
          </a:p>
          <a:p>
            <a:pPr>
              <a:lnSpc>
                <a:spcPts val="1800"/>
              </a:lnSpc>
              <a:spcBef>
                <a:spcPts val="1200"/>
              </a:spcBef>
            </a:pPr>
            <a:r>
              <a:rPr lang="en-US" sz="1600" b="1" dirty="0">
                <a:latin typeface="Poppins" panose="02000000000000000000" pitchFamily="2" charset="0"/>
                <a:cs typeface="Poppins" panose="02000000000000000000" pitchFamily="2" charset="0"/>
              </a:rPr>
              <a:t>Use your fingers to point out parts of your poster</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Your poster is a visual aid</a:t>
            </a:r>
          </a:p>
          <a:p>
            <a:pPr lvl="1">
              <a:lnSpc>
                <a:spcPts val="1800"/>
              </a:lnSpc>
              <a:spcBef>
                <a:spcPts val="1200"/>
              </a:spcBef>
              <a:buFont typeface="Courier New" panose="02070309020205020404" pitchFamily="49" charset="0"/>
              <a:buChar char="o"/>
            </a:pPr>
            <a:endParaRPr lang="en-US" sz="1600" dirty="0">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2" name="Заголовок 1">
            <a:extLst>
              <a:ext uri="{FF2B5EF4-FFF2-40B4-BE49-F238E27FC236}">
                <a16:creationId xmlns:a16="http://schemas.microsoft.com/office/drawing/2014/main" id="{B42DA88F-6067-497A-9E1B-1B58795CEE63}"/>
              </a:ext>
            </a:extLst>
          </p:cNvPr>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DON’T #3</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Block Your Poster</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1311897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2">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accent2">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4" name="Picture Placeholder 3">
            <a:extLst>
              <a:ext uri="{FF2B5EF4-FFF2-40B4-BE49-F238E27FC236}">
                <a16:creationId xmlns:a16="http://schemas.microsoft.com/office/drawing/2014/main" id="{71E9801D-AB99-4F94-B70D-06089E5B156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a:xfrm>
            <a:off x="0" y="-11113"/>
            <a:ext cx="7455584" cy="6888163"/>
          </a:xfrm>
        </p:spPr>
      </p:pic>
      <p:sp>
        <p:nvSpPr>
          <p:cNvPr id="9" name="Подзаголовок 2">
            <a:extLst>
              <a:ext uri="{FF2B5EF4-FFF2-40B4-BE49-F238E27FC236}">
                <a16:creationId xmlns:a16="http://schemas.microsoft.com/office/drawing/2014/main" id="{2B2F97DF-AC94-40E0-87CD-9651C7C2D01E}"/>
              </a:ext>
            </a:extLst>
          </p:cNvPr>
          <p:cNvSpPr txBox="1">
            <a:spLocks/>
          </p:cNvSpPr>
          <p:nvPr/>
        </p:nvSpPr>
        <p:spPr>
          <a:xfrm>
            <a:off x="7502088" y="3378247"/>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Written text and visuals should be your own</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Cite others’ work appropriately</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Credit co-authors, contributors, funders, etc.</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Avoid copyright infringement with any images</a:t>
            </a:r>
          </a:p>
        </p:txBody>
      </p:sp>
      <p:sp>
        <p:nvSpPr>
          <p:cNvPr id="12" name="Заголовок 1">
            <a:extLst>
              <a:ext uri="{FF2B5EF4-FFF2-40B4-BE49-F238E27FC236}">
                <a16:creationId xmlns:a16="http://schemas.microsoft.com/office/drawing/2014/main" id="{B42DA88F-6067-497A-9E1B-1B58795CEE63}"/>
              </a:ext>
            </a:extLst>
          </p:cNvPr>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DON’T #4</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Plagiarize</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2427315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2">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accent2">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4" name="Picture Placeholder 3">
            <a:extLst>
              <a:ext uri="{FF2B5EF4-FFF2-40B4-BE49-F238E27FC236}">
                <a16:creationId xmlns:a16="http://schemas.microsoft.com/office/drawing/2014/main" id="{71E9801D-AB99-4F94-B70D-06089E5B156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a:xfrm>
            <a:off x="0" y="-11113"/>
            <a:ext cx="7455584" cy="6888163"/>
          </a:xfrm>
        </p:spPr>
      </p:pic>
      <p:sp>
        <p:nvSpPr>
          <p:cNvPr id="9" name="Подзаголовок 2">
            <a:extLst>
              <a:ext uri="{FF2B5EF4-FFF2-40B4-BE49-F238E27FC236}">
                <a16:creationId xmlns:a16="http://schemas.microsoft.com/office/drawing/2014/main" id="{2B2F97DF-AC94-40E0-87CD-9651C7C2D01E}"/>
              </a:ext>
            </a:extLst>
          </p:cNvPr>
          <p:cNvSpPr txBox="1">
            <a:spLocks/>
          </p:cNvSpPr>
          <p:nvPr/>
        </p:nvSpPr>
        <p:spPr>
          <a:xfrm>
            <a:off x="7502088" y="3378247"/>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Water</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Poster sessions can be loud and noisy</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You’ll have to project your voice</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Comfortable shoes</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You’ll be standing for several hours</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To arrive early</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Give yourself time to get set up</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Get comfortable in your space</a:t>
            </a:r>
          </a:p>
        </p:txBody>
      </p:sp>
      <p:sp>
        <p:nvSpPr>
          <p:cNvPr id="12" name="Заголовок 1">
            <a:extLst>
              <a:ext uri="{FF2B5EF4-FFF2-40B4-BE49-F238E27FC236}">
                <a16:creationId xmlns:a16="http://schemas.microsoft.com/office/drawing/2014/main" id="{B42DA88F-6067-497A-9E1B-1B58795CEE63}"/>
              </a:ext>
            </a:extLst>
          </p:cNvPr>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DON’T #5</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Forget …</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1248079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INTRO TO RESEARCH POSTERS</a:t>
            </a:r>
          </a:p>
        </p:txBody>
      </p:sp>
      <p:sp>
        <p:nvSpPr>
          <p:cNvPr id="9" name="Текст 11"/>
          <p:cNvSpPr txBox="1">
            <a:spLocks/>
          </p:cNvSpPr>
          <p:nvPr/>
        </p:nvSpPr>
        <p:spPr>
          <a:xfrm>
            <a:off x="2366927" y="2691043"/>
            <a:ext cx="584787" cy="399952"/>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CREATE YOUR POSTER</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PRESENTATION DOS &amp; DON’TS</a:t>
            </a:r>
          </a:p>
        </p:txBody>
      </p:sp>
      <p:sp>
        <p:nvSpPr>
          <p:cNvPr id="31" name="Прямоугольник 30"/>
          <p:cNvSpPr/>
          <p:nvPr/>
        </p:nvSpPr>
        <p:spPr>
          <a:xfrm>
            <a:off x="239232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EXAMPLE &amp; RESOURCES</a:t>
            </a:r>
          </a:p>
        </p:txBody>
      </p:sp>
      <p:sp>
        <p:nvSpPr>
          <p:cNvPr id="27" name="Прямоугольник 26"/>
          <p:cNvSpPr/>
          <p:nvPr/>
        </p:nvSpPr>
        <p:spPr>
          <a:xfrm>
            <a:off x="629461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p:nvPr/>
        </p:nvCxnSpPr>
        <p:spPr>
          <a:xfrm>
            <a:off x="3324176"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7245493"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59012"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245493"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EFFECTIVE POSTER PRESENTATIONS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Rectangle 20">
            <a:extLst>
              <a:ext uri="{FF2B5EF4-FFF2-40B4-BE49-F238E27FC236}">
                <a16:creationId xmlns:a16="http://schemas.microsoft.com/office/drawing/2014/main" id="{957D07DB-7492-384A-8E05-EB7320BE33CC}"/>
              </a:ext>
            </a:extLst>
          </p:cNvPr>
          <p:cNvSpPr/>
          <p:nvPr/>
        </p:nvSpPr>
        <p:spPr>
          <a:xfrm>
            <a:off x="1172097" y="4017601"/>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99453A-3CFA-E443-A1DD-208BB66CFA79}"/>
              </a:ext>
            </a:extLst>
          </p:cNvPr>
          <p:cNvSpPr/>
          <p:nvPr/>
        </p:nvSpPr>
        <p:spPr>
          <a:xfrm>
            <a:off x="1495634" y="2188677"/>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02716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367009B5-E9F6-DE48-914E-E21FFB65031C}"/>
              </a:ext>
            </a:extLst>
          </p:cNvPr>
          <p:cNvPicPr>
            <a:picLocks noChangeAspect="1"/>
          </p:cNvPicPr>
          <p:nvPr/>
        </p:nvPicPr>
        <p:blipFill>
          <a:blip r:embed="rId2"/>
          <a:stretch>
            <a:fillRect/>
          </a:stretch>
        </p:blipFill>
        <p:spPr>
          <a:xfrm>
            <a:off x="643467" y="783911"/>
            <a:ext cx="7047923" cy="5285942"/>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8A9EC9A3-4F55-0042-A625-F6DEB3EDA35E}"/>
              </a:ext>
            </a:extLst>
          </p:cNvPr>
          <p:cNvSpPr txBox="1"/>
          <p:nvPr/>
        </p:nvSpPr>
        <p:spPr>
          <a:xfrm>
            <a:off x="9486900" y="3154680"/>
            <a:ext cx="2423160" cy="707886"/>
          </a:xfrm>
          <a:prstGeom prst="rect">
            <a:avLst/>
          </a:prstGeom>
          <a:noFill/>
        </p:spPr>
        <p:txBody>
          <a:bodyPr wrap="square" rtlCol="0">
            <a:spAutoFit/>
          </a:bodyPr>
          <a:lstStyle/>
          <a:p>
            <a:r>
              <a:rPr lang="en-US" sz="40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EXAMPLE</a:t>
            </a:r>
          </a:p>
        </p:txBody>
      </p:sp>
    </p:spTree>
    <p:extLst>
      <p:ext uri="{BB962C8B-B14F-4D97-AF65-F5344CB8AC3E}">
        <p14:creationId xmlns:p14="http://schemas.microsoft.com/office/powerpoint/2010/main" val="3550224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8A9EC9A3-4F55-0042-A625-F6DEB3EDA35E}"/>
              </a:ext>
            </a:extLst>
          </p:cNvPr>
          <p:cNvSpPr txBox="1"/>
          <p:nvPr/>
        </p:nvSpPr>
        <p:spPr>
          <a:xfrm>
            <a:off x="9486900" y="3154680"/>
            <a:ext cx="2423160" cy="707886"/>
          </a:xfrm>
          <a:prstGeom prst="rect">
            <a:avLst/>
          </a:prstGeom>
          <a:noFill/>
        </p:spPr>
        <p:txBody>
          <a:bodyPr wrap="square" rtlCol="0">
            <a:spAutoFit/>
          </a:bodyPr>
          <a:lstStyle/>
          <a:p>
            <a:r>
              <a:rPr lang="en-US" sz="40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EXAMPLE</a:t>
            </a:r>
          </a:p>
        </p:txBody>
      </p:sp>
      <p:sp>
        <p:nvSpPr>
          <p:cNvPr id="5" name="TextBox 4">
            <a:extLst>
              <a:ext uri="{FF2B5EF4-FFF2-40B4-BE49-F238E27FC236}">
                <a16:creationId xmlns:a16="http://schemas.microsoft.com/office/drawing/2014/main" id="{5E39E4D0-B9BE-7846-99CB-F6DAC987BFED}"/>
              </a:ext>
            </a:extLst>
          </p:cNvPr>
          <p:cNvSpPr txBox="1"/>
          <p:nvPr/>
        </p:nvSpPr>
        <p:spPr>
          <a:xfrm>
            <a:off x="563223" y="958645"/>
            <a:ext cx="3436375" cy="5909310"/>
          </a:xfrm>
          <a:prstGeom prst="rect">
            <a:avLst/>
          </a:prstGeom>
          <a:noFill/>
        </p:spPr>
        <p:txBody>
          <a:bodyPr wrap="square" rtlCol="0">
            <a:spAutoFit/>
          </a:bodyPr>
          <a:lstStyle/>
          <a:p>
            <a:r>
              <a:rPr lang="en-US" sz="2000" b="1" dirty="0">
                <a:latin typeface="Poppins" panose="02000000000000000000" pitchFamily="2" charset="0"/>
                <a:ea typeface="Karla" pitchFamily="2" charset="0"/>
                <a:cs typeface="Poppins" panose="02000000000000000000" pitchFamily="2" charset="0"/>
              </a:rPr>
              <a:t>Strengths</a:t>
            </a:r>
          </a:p>
          <a:p>
            <a:endParaRPr lang="en-US" sz="2000" b="1" dirty="0">
              <a:latin typeface="Poppins" panose="02000000000000000000" pitchFamily="2" charset="0"/>
              <a:ea typeface="Karla" pitchFamily="2" charset="0"/>
              <a:cs typeface="Poppins" panose="02000000000000000000" pitchFamily="2" charset="0"/>
            </a:endParaRPr>
          </a:p>
          <a:p>
            <a:pPr marL="285750" indent="-285750">
              <a:spcAft>
                <a:spcPts val="600"/>
              </a:spcAft>
              <a:buFont typeface="Arial" panose="020B0604020202020204" pitchFamily="34" charset="0"/>
              <a:buChar char="•"/>
            </a:pPr>
            <a:r>
              <a:rPr lang="en-US" sz="2000" dirty="0">
                <a:solidFill>
                  <a:schemeClr val="bg1">
                    <a:lumMod val="50000"/>
                  </a:schemeClr>
                </a:solidFill>
                <a:latin typeface="Poppins" panose="02000000000000000000" pitchFamily="2" charset="0"/>
                <a:ea typeface="Karla" pitchFamily="2" charset="0"/>
                <a:cs typeface="Poppins" panose="02000000000000000000" pitchFamily="2" charset="0"/>
              </a:rPr>
              <a:t>Clear organization</a:t>
            </a:r>
          </a:p>
          <a:p>
            <a:pPr marL="285750" indent="-285750">
              <a:spcAft>
                <a:spcPts val="600"/>
              </a:spcAft>
              <a:buFont typeface="Arial" panose="020B0604020202020204" pitchFamily="34" charset="0"/>
              <a:buChar char="•"/>
            </a:pPr>
            <a:r>
              <a:rPr lang="en-US" sz="2000" dirty="0">
                <a:solidFill>
                  <a:schemeClr val="bg1">
                    <a:lumMod val="50000"/>
                  </a:schemeClr>
                </a:solidFill>
                <a:latin typeface="Poppins" panose="02000000000000000000" pitchFamily="2" charset="0"/>
                <a:ea typeface="Karla" pitchFamily="2" charset="0"/>
                <a:cs typeface="Poppins" panose="02000000000000000000" pitchFamily="2" charset="0"/>
              </a:rPr>
              <a:t>Text boxes are aligned</a:t>
            </a:r>
          </a:p>
          <a:p>
            <a:pPr marL="285750" indent="-285750">
              <a:spcAft>
                <a:spcPts val="600"/>
              </a:spcAft>
              <a:buFont typeface="Arial" panose="020B0604020202020204" pitchFamily="34" charset="0"/>
              <a:buChar char="•"/>
            </a:pPr>
            <a:r>
              <a:rPr lang="en-US" sz="2000" dirty="0">
                <a:solidFill>
                  <a:schemeClr val="bg1">
                    <a:lumMod val="50000"/>
                  </a:schemeClr>
                </a:solidFill>
                <a:latin typeface="Poppins" panose="02000000000000000000" pitchFamily="2" charset="0"/>
                <a:ea typeface="Karla" pitchFamily="2" charset="0"/>
                <a:cs typeface="Poppins" panose="02000000000000000000" pitchFamily="2" charset="0"/>
              </a:rPr>
              <a:t>Includes white space</a:t>
            </a:r>
          </a:p>
          <a:p>
            <a:pPr marL="285750" indent="-285750">
              <a:spcAft>
                <a:spcPts val="600"/>
              </a:spcAft>
              <a:buFont typeface="Arial" panose="020B0604020202020204" pitchFamily="34" charset="0"/>
              <a:buChar char="•"/>
            </a:pPr>
            <a:r>
              <a:rPr lang="en-US" sz="2000" dirty="0">
                <a:solidFill>
                  <a:schemeClr val="bg1">
                    <a:lumMod val="50000"/>
                  </a:schemeClr>
                </a:solidFill>
                <a:latin typeface="Poppins" panose="02000000000000000000" pitchFamily="2" charset="0"/>
                <a:ea typeface="Karla" pitchFamily="2" charset="0"/>
                <a:cs typeface="Poppins" panose="02000000000000000000" pitchFamily="2" charset="0"/>
              </a:rPr>
              <a:t>Consistent fonts and color scheme</a:t>
            </a:r>
          </a:p>
          <a:p>
            <a:endParaRPr lang="en-US" sz="2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4" name="TextBox 13">
            <a:extLst>
              <a:ext uri="{FF2B5EF4-FFF2-40B4-BE49-F238E27FC236}">
                <a16:creationId xmlns:a16="http://schemas.microsoft.com/office/drawing/2014/main" id="{7940A70B-DB3A-EC47-B36F-CF987E974B62}"/>
              </a:ext>
            </a:extLst>
          </p:cNvPr>
          <p:cNvSpPr txBox="1"/>
          <p:nvPr/>
        </p:nvSpPr>
        <p:spPr>
          <a:xfrm>
            <a:off x="4377812" y="958645"/>
            <a:ext cx="3436375" cy="5386090"/>
          </a:xfrm>
          <a:prstGeom prst="rect">
            <a:avLst/>
          </a:prstGeom>
          <a:noFill/>
        </p:spPr>
        <p:txBody>
          <a:bodyPr wrap="square" rtlCol="0">
            <a:spAutoFit/>
          </a:bodyPr>
          <a:lstStyle/>
          <a:p>
            <a:r>
              <a:rPr lang="en-US" sz="2000" b="1" dirty="0">
                <a:latin typeface="Poppins" panose="02000000000000000000" pitchFamily="2" charset="0"/>
                <a:ea typeface="Karla" pitchFamily="2" charset="0"/>
                <a:cs typeface="Poppins" panose="02000000000000000000" pitchFamily="2" charset="0"/>
              </a:rPr>
              <a:t>Weaknesses</a:t>
            </a:r>
          </a:p>
          <a:p>
            <a:pPr marL="285750" indent="-285750">
              <a:buFont typeface="Arial" panose="020B0604020202020204" pitchFamily="34" charset="0"/>
              <a:buChar char="•"/>
            </a:pPr>
            <a:endParaRPr lang="en-US" sz="2000" dirty="0"/>
          </a:p>
          <a:p>
            <a:pPr marL="342900" indent="-342900">
              <a:spcAft>
                <a:spcPts val="600"/>
              </a:spcAft>
              <a:buFont typeface="Arial" panose="020B0604020202020204" pitchFamily="34" charset="0"/>
              <a:buChar char="•"/>
            </a:pPr>
            <a:r>
              <a:rPr lang="en-US" sz="2000" dirty="0">
                <a:solidFill>
                  <a:schemeClr val="bg1">
                    <a:lumMod val="50000"/>
                  </a:schemeClr>
                </a:solidFill>
              </a:rPr>
              <a:t>Graph or figure rather than table of results</a:t>
            </a:r>
          </a:p>
          <a:p>
            <a:pPr marL="342900" indent="-342900">
              <a:spcAft>
                <a:spcPts val="600"/>
              </a:spcAft>
              <a:buFont typeface="Arial" panose="020B0604020202020204" pitchFamily="34" charset="0"/>
              <a:buChar char="•"/>
            </a:pPr>
            <a:r>
              <a:rPr lang="en-US" sz="2000" dirty="0">
                <a:solidFill>
                  <a:schemeClr val="bg1">
                    <a:lumMod val="50000"/>
                  </a:schemeClr>
                </a:solidFill>
              </a:rPr>
              <a:t>Introduction is text heavy</a:t>
            </a:r>
          </a:p>
          <a:p>
            <a:pPr marL="342900" indent="-342900">
              <a:spcAft>
                <a:spcPts val="600"/>
              </a:spcAft>
              <a:buFont typeface="Arial" panose="020B0604020202020204" pitchFamily="34" charset="0"/>
              <a:buChar char="•"/>
            </a:pPr>
            <a:r>
              <a:rPr lang="en-US" sz="2000" dirty="0">
                <a:solidFill>
                  <a:schemeClr val="bg1">
                    <a:lumMod val="50000"/>
                  </a:schemeClr>
                </a:solidFill>
              </a:rPr>
              <a:t>More catchy title/headings</a:t>
            </a:r>
          </a:p>
          <a:p>
            <a:pPr>
              <a:spcAft>
                <a:spcPts val="600"/>
              </a:spcAft>
            </a:pPr>
            <a:endParaRPr lang="en-US" sz="2000" dirty="0"/>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8651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txBox="1">
            <a:spLocks/>
          </p:cNvSpPr>
          <p:nvPr/>
        </p:nvSpPr>
        <p:spPr>
          <a:xfrm>
            <a:off x="2261937" y="1189751"/>
            <a:ext cx="7928809" cy="8163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WHO WE ARE</a:t>
            </a:r>
          </a:p>
          <a:p>
            <a:pPr algn="ctr"/>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1" name="Текст 11"/>
          <p:cNvSpPr txBox="1">
            <a:spLocks/>
          </p:cNvSpPr>
          <p:nvPr/>
        </p:nvSpPr>
        <p:spPr>
          <a:xfrm>
            <a:off x="1993871" y="4502790"/>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200" kern="0" dirty="0">
                <a:solidFill>
                  <a:schemeClr val="bg1">
                    <a:lumMod val="50000"/>
                  </a:schemeClr>
                </a:solidFill>
                <a:latin typeface="Poppins" panose="02000000000000000000" pitchFamily="2" charset="0"/>
                <a:ea typeface="Karla" pitchFamily="2" charset="0"/>
                <a:cs typeface="Poppins" panose="02000000000000000000" pitchFamily="2" charset="0"/>
              </a:rPr>
              <a:t>Associate Director for Student Academic Services &amp; Learning Design and a research librarian. She oversees Gutman Library's Writing Services and the Communications Lab in addition to providing research consultations and leading the library's learning design projects</a:t>
            </a:r>
            <a:endParaRPr lang="en-US" sz="1200" b="1" dirty="0">
              <a:solidFill>
                <a:schemeClr val="bg1">
                  <a:lumMod val="50000"/>
                </a:schemeClr>
              </a:solidFill>
              <a:latin typeface="Poppins" panose="02000000000000000000" pitchFamily="2" charset="0"/>
              <a:cs typeface="Poppins" panose="02000000000000000000" pitchFamily="2" charset="0"/>
            </a:endParaRPr>
          </a:p>
        </p:txBody>
      </p:sp>
      <p:cxnSp>
        <p:nvCxnSpPr>
          <p:cNvPr id="27" name="Прямая соединительная линия 26"/>
          <p:cNvCxnSpPr/>
          <p:nvPr/>
        </p:nvCxnSpPr>
        <p:spPr>
          <a:xfrm>
            <a:off x="4284922" y="3269926"/>
            <a:ext cx="0" cy="22956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7740501" y="3269926"/>
            <a:ext cx="0" cy="22956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Подзаголовок 2"/>
          <p:cNvSpPr txBox="1">
            <a:spLocks/>
          </p:cNvSpPr>
          <p:nvPr/>
        </p:nvSpPr>
        <p:spPr>
          <a:xfrm>
            <a:off x="4248592" y="88272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About Us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32" name="Текст 11">
            <a:extLst>
              <a:ext uri="{FF2B5EF4-FFF2-40B4-BE49-F238E27FC236}">
                <a16:creationId xmlns:a16="http://schemas.microsoft.com/office/drawing/2014/main" id="{CE3FE7D8-37E7-47D8-9729-C7811DB20DCD}"/>
              </a:ext>
            </a:extLst>
          </p:cNvPr>
          <p:cNvSpPr txBox="1">
            <a:spLocks/>
          </p:cNvSpPr>
          <p:nvPr/>
        </p:nvSpPr>
        <p:spPr>
          <a:xfrm>
            <a:off x="1910396" y="2123732"/>
            <a:ext cx="3232298"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Ning Zou</a:t>
            </a:r>
          </a:p>
        </p:txBody>
      </p:sp>
      <p:sp>
        <p:nvSpPr>
          <p:cNvPr id="33" name="Текст 11">
            <a:extLst>
              <a:ext uri="{FF2B5EF4-FFF2-40B4-BE49-F238E27FC236}">
                <a16:creationId xmlns:a16="http://schemas.microsoft.com/office/drawing/2014/main" id="{308415BC-A2E6-4B44-8B2C-F1CC20159B61}"/>
              </a:ext>
            </a:extLst>
          </p:cNvPr>
          <p:cNvSpPr txBox="1">
            <a:spLocks/>
          </p:cNvSpPr>
          <p:nvPr/>
        </p:nvSpPr>
        <p:spPr>
          <a:xfrm>
            <a:off x="6012712" y="2199536"/>
            <a:ext cx="3359888"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MG Prezioso </a:t>
            </a:r>
          </a:p>
        </p:txBody>
      </p:sp>
      <p:sp>
        <p:nvSpPr>
          <p:cNvPr id="35" name="Текст 11">
            <a:extLst>
              <a:ext uri="{FF2B5EF4-FFF2-40B4-BE49-F238E27FC236}">
                <a16:creationId xmlns:a16="http://schemas.microsoft.com/office/drawing/2014/main" id="{45FBD5CE-F595-4CE0-B23A-C457022BA19E}"/>
              </a:ext>
            </a:extLst>
          </p:cNvPr>
          <p:cNvSpPr txBox="1">
            <a:spLocks/>
          </p:cNvSpPr>
          <p:nvPr/>
        </p:nvSpPr>
        <p:spPr>
          <a:xfrm>
            <a:off x="6587941" y="4516366"/>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200" kern="0" dirty="0">
                <a:solidFill>
                  <a:schemeClr val="bg1">
                    <a:lumMod val="50000"/>
                  </a:schemeClr>
                </a:solidFill>
                <a:latin typeface="Poppins" panose="02000000000000000000" pitchFamily="2" charset="0"/>
              </a:rPr>
              <a:t>Doctoral candidate at Harvard University and HGSE. MG studies the intersection of psychology and literature. Specifically, she is interested in the process of children's narrative absorption, as well as how literature contributes to students' moral development and identity formation.</a:t>
            </a:r>
          </a:p>
        </p:txBody>
      </p:sp>
      <p:pic>
        <p:nvPicPr>
          <p:cNvPr id="7" name="Picture 6">
            <a:extLst>
              <a:ext uri="{FF2B5EF4-FFF2-40B4-BE49-F238E27FC236}">
                <a16:creationId xmlns:a16="http://schemas.microsoft.com/office/drawing/2014/main" id="{8E9CA0BA-65E6-46CE-BC97-40EA2E4A4D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5035" y="2718184"/>
            <a:ext cx="1303020" cy="1737360"/>
          </a:xfrm>
          <a:prstGeom prst="rect">
            <a:avLst/>
          </a:prstGeom>
        </p:spPr>
      </p:pic>
      <p:cxnSp>
        <p:nvCxnSpPr>
          <p:cNvPr id="15" name="Прямая соединительная линия 32">
            <a:extLst>
              <a:ext uri="{FF2B5EF4-FFF2-40B4-BE49-F238E27FC236}">
                <a16:creationId xmlns:a16="http://schemas.microsoft.com/office/drawing/2014/main" id="{3E971A99-0C61-4FED-A17F-387908672A0D}"/>
              </a:ext>
            </a:extLst>
          </p:cNvPr>
          <p:cNvCxnSpPr>
            <a:cxnSpLocks/>
          </p:cNvCxnSpPr>
          <p:nvPr/>
        </p:nvCxnSpPr>
        <p:spPr>
          <a:xfrm>
            <a:off x="2513453" y="1953967"/>
            <a:ext cx="7155949"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2A8D23B-4982-4021-926D-4B87D8378F64}"/>
              </a:ext>
            </a:extLst>
          </p:cNvPr>
          <p:cNvSpPr/>
          <p:nvPr/>
        </p:nvSpPr>
        <p:spPr>
          <a:xfrm>
            <a:off x="1993871" y="6395020"/>
            <a:ext cx="8366779" cy="395173"/>
          </a:xfrm>
          <a:prstGeom prst="rect">
            <a:avLst/>
          </a:prstGeom>
        </p:spPr>
        <p:txBody>
          <a:bodyPr wrap="none">
            <a:spAutoFit/>
          </a:bodyPr>
          <a:lstStyle/>
          <a:p>
            <a:pPr algn="ctr">
              <a:lnSpc>
                <a:spcPct val="80000"/>
              </a:lnSpc>
              <a:spcBef>
                <a:spcPct val="0"/>
              </a:spcBef>
            </a:pPr>
            <a:r>
              <a:rPr lang="en-US" sz="2400" b="1" i="1" spc="100" dirty="0">
                <a:latin typeface="Poppins SemiBold" panose="02000000000000000000" pitchFamily="2" charset="0"/>
              </a:rPr>
              <a:t>https://communicate.gse.harvard.edu/communicationslab</a:t>
            </a:r>
          </a:p>
        </p:txBody>
      </p:sp>
      <p:pic>
        <p:nvPicPr>
          <p:cNvPr id="3" name="Picture 2">
            <a:extLst>
              <a:ext uri="{FF2B5EF4-FFF2-40B4-BE49-F238E27FC236}">
                <a16:creationId xmlns:a16="http://schemas.microsoft.com/office/drawing/2014/main" id="{1CA31EE1-B8DA-400F-951F-B4A17C9A2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991" y="2815856"/>
            <a:ext cx="1303020" cy="1737360"/>
          </a:xfrm>
          <a:prstGeom prst="rect">
            <a:avLst/>
          </a:prstGeom>
        </p:spPr>
      </p:pic>
    </p:spTree>
    <p:extLst>
      <p:ext uri="{BB962C8B-B14F-4D97-AF65-F5344CB8AC3E}">
        <p14:creationId xmlns:p14="http://schemas.microsoft.com/office/powerpoint/2010/main" val="2411014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48427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latin typeface="Poppins SemiBold" panose="02000000000000000000" pitchFamily="2" charset="0"/>
                <a:ea typeface="Lato" panose="020F0502020204030203" pitchFamily="34" charset="0"/>
                <a:cs typeface="Poppins SemiBold" panose="02000000000000000000" pitchFamily="2" charset="0"/>
              </a:rPr>
              <a:t>Resources</a:t>
            </a:r>
          </a:p>
        </p:txBody>
      </p:sp>
      <p:sp>
        <p:nvSpPr>
          <p:cNvPr id="6" name="Rectangle 5">
            <a:extLst>
              <a:ext uri="{FF2B5EF4-FFF2-40B4-BE49-F238E27FC236}">
                <a16:creationId xmlns:a16="http://schemas.microsoft.com/office/drawing/2014/main" id="{CF094CF8-D49E-4A29-8F6D-453752E59F2F}"/>
              </a:ext>
            </a:extLst>
          </p:cNvPr>
          <p:cNvSpPr/>
          <p:nvPr/>
        </p:nvSpPr>
        <p:spPr>
          <a:xfrm>
            <a:off x="552451" y="1186892"/>
            <a:ext cx="11106150" cy="510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Harvard Shields</a:t>
            </a:r>
          </a:p>
          <a:p>
            <a:pPr marL="342900" indent="-342900">
              <a:buFont typeface="Arial" panose="020B0604020202020204" pitchFamily="34" charset="0"/>
              <a:buChar char="•"/>
            </a:pPr>
            <a:r>
              <a:rPr lang="en-US" sz="2400" dirty="0">
                <a:solidFill>
                  <a:schemeClr val="tx1"/>
                </a:solidFill>
              </a:rPr>
              <a:t>University shield: </a:t>
            </a:r>
            <a:r>
              <a:rPr lang="en-US" sz="2400" dirty="0">
                <a:hlinkClick r:id="rId3"/>
              </a:rPr>
              <a:t>https://guidelines.hwp.harvard.edu/veritas-and-school-shields</a:t>
            </a: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School shields: </a:t>
            </a:r>
            <a:r>
              <a:rPr lang="en-US" sz="2400" dirty="0">
                <a:hlinkClick r:id="rId4"/>
              </a:rPr>
              <a:t>https://guidelines.hwp.harvard.edu/school-shields</a:t>
            </a:r>
            <a:endParaRPr lang="en-US" sz="2400" dirty="0">
              <a:solidFill>
                <a:schemeClr val="tx1"/>
              </a:solidFill>
            </a:endParaRPr>
          </a:p>
          <a:p>
            <a:endParaRPr lang="en-US" sz="2400" dirty="0">
              <a:solidFill>
                <a:schemeClr val="tx1"/>
              </a:solidFill>
            </a:endParaRPr>
          </a:p>
          <a:p>
            <a:r>
              <a:rPr lang="en-US" sz="2400" dirty="0">
                <a:solidFill>
                  <a:schemeClr val="tx1"/>
                </a:solidFill>
              </a:rPr>
              <a:t>On-Campus Poster Printing</a:t>
            </a:r>
          </a:p>
          <a:p>
            <a:pPr marL="342900" indent="-342900">
              <a:buFont typeface="Arial" panose="020B0604020202020204" pitchFamily="34" charset="0"/>
              <a:buChar char="•"/>
            </a:pPr>
            <a:r>
              <a:rPr lang="en-US" sz="2400" dirty="0">
                <a:solidFill>
                  <a:schemeClr val="tx1"/>
                </a:solidFill>
              </a:rPr>
              <a:t>Lamont Library Media Lab:</a:t>
            </a:r>
            <a:r>
              <a:rPr lang="en-US" sz="2400" dirty="0"/>
              <a:t> </a:t>
            </a:r>
            <a:r>
              <a:rPr lang="en-US" sz="2400" dirty="0">
                <a:hlinkClick r:id="rId5"/>
              </a:rPr>
              <a:t>https://library.harvard.edu/services-tools/large-format-printing</a:t>
            </a:r>
            <a:r>
              <a:rPr lang="en-US" sz="2400" dirty="0"/>
              <a:t>,</a:t>
            </a:r>
          </a:p>
          <a:p>
            <a:pPr marL="342900" indent="-342900">
              <a:buFont typeface="Arial" panose="020B0604020202020204" pitchFamily="34" charset="0"/>
              <a:buChar char="•"/>
            </a:pPr>
            <a:r>
              <a:rPr lang="en-US" sz="2400" dirty="0">
                <a:solidFill>
                  <a:schemeClr val="tx1"/>
                </a:solidFill>
              </a:rPr>
              <a:t>Department of Molecular Biology: </a:t>
            </a:r>
            <a:r>
              <a:rPr lang="en-US" sz="2400" dirty="0">
                <a:hlinkClick r:id="rId6"/>
              </a:rPr>
              <a:t>https://mcbgraphics.fas.harvard.edu/</a:t>
            </a:r>
            <a:endParaRPr lang="en-US" sz="2400" dirty="0"/>
          </a:p>
          <a:p>
            <a:endParaRPr lang="en-US" sz="2400" dirty="0">
              <a:solidFill>
                <a:schemeClr val="tx1"/>
              </a:solidFill>
            </a:endParaRPr>
          </a:p>
          <a:p>
            <a:r>
              <a:rPr lang="en-US" sz="2400" dirty="0">
                <a:solidFill>
                  <a:schemeClr val="tx1"/>
                </a:solidFill>
              </a:rPr>
              <a:t>Poster Templates</a:t>
            </a:r>
          </a:p>
          <a:p>
            <a:pPr marL="342900" indent="-342900">
              <a:buFont typeface="Arial" panose="020B0604020202020204" pitchFamily="34" charset="0"/>
              <a:buChar char="•"/>
            </a:pPr>
            <a:r>
              <a:rPr lang="en-US" sz="2400" dirty="0">
                <a:solidFill>
                  <a:schemeClr val="tx1"/>
                </a:solidFill>
              </a:rPr>
              <a:t>Colin </a:t>
            </a:r>
            <a:r>
              <a:rPr lang="en-US" sz="2400" dirty="0" err="1">
                <a:solidFill>
                  <a:schemeClr val="tx1"/>
                </a:solidFill>
              </a:rPr>
              <a:t>Purrington</a:t>
            </a:r>
            <a:r>
              <a:rPr lang="en-US" sz="2400" dirty="0">
                <a:solidFill>
                  <a:schemeClr val="tx1"/>
                </a:solidFill>
              </a:rPr>
              <a:t>: </a:t>
            </a:r>
            <a:r>
              <a:rPr lang="en-US" sz="2400" dirty="0">
                <a:hlinkClick r:id="rId7"/>
              </a:rPr>
              <a:t>https://colinpurrington.com/tips/poster-design/</a:t>
            </a: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Overleaf: </a:t>
            </a:r>
            <a:r>
              <a:rPr lang="en-US" sz="2400" dirty="0">
                <a:hlinkClick r:id="rId8"/>
              </a:rPr>
              <a:t>https://www.overleaf.com/gallery/tagged/poster</a:t>
            </a:r>
            <a:endParaRPr lang="en-US" sz="2400" dirty="0">
              <a:solidFill>
                <a:schemeClr val="tx1"/>
              </a:solidFill>
            </a:endParaRPr>
          </a:p>
          <a:p>
            <a:pPr marL="342900" indent="-342900">
              <a:buFont typeface="Arial" panose="020B0604020202020204" pitchFamily="34" charset="0"/>
              <a:buChar char="•"/>
            </a:pPr>
            <a:endParaRPr lang="en-US" sz="2400" i="1" dirty="0">
              <a:solidFill>
                <a:schemeClr val="tx1"/>
              </a:solidFill>
            </a:endParaRPr>
          </a:p>
          <a:p>
            <a:pPr marL="342900" indent="-342900">
              <a:buFont typeface="Arial" panose="020B0604020202020204" pitchFamily="34" charset="0"/>
              <a:buChar char="•"/>
            </a:pPr>
            <a:endParaRPr lang="en-US" sz="2200" i="1" dirty="0">
              <a:solidFill>
                <a:schemeClr val="tx1"/>
              </a:solidFill>
            </a:endParaRPr>
          </a:p>
        </p:txBody>
      </p:sp>
    </p:spTree>
    <p:extLst>
      <p:ext uri="{BB962C8B-B14F-4D97-AF65-F5344CB8AC3E}">
        <p14:creationId xmlns:p14="http://schemas.microsoft.com/office/powerpoint/2010/main" val="181849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араллелограмм 17"/>
          <p:cNvSpPr/>
          <p:nvPr/>
        </p:nvSpPr>
        <p:spPr>
          <a:xfrm>
            <a:off x="-25400" y="-23126"/>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chemeClr val="accent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25000"/>
                </a:schemeClr>
              </a:solidFill>
            </a:endParaRPr>
          </a:p>
        </p:txBody>
      </p:sp>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325922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pc="100" dirty="0">
                <a:latin typeface="Poppins SemiBold" panose="02000000000000000000" pitchFamily="2" charset="0"/>
                <a:ea typeface="Lato" panose="020F0502020204030203" pitchFamily="34" charset="0"/>
                <a:cs typeface="Poppins SemiBold" panose="02000000000000000000" pitchFamily="2" charset="0"/>
              </a:rPr>
              <a:t>THANK YOU</a:t>
            </a:r>
            <a:endParaRPr lang="en-US" sz="4800" b="1" spc="100" dirty="0">
              <a:latin typeface="Poppins SemiBold" panose="02000000000000000000" pitchFamily="2" charset="0"/>
              <a:ea typeface="Lato" panose="020F0502020204030203" pitchFamily="34" charset="0"/>
              <a:cs typeface="Poppins SemiBold" panose="02000000000000000000" pitchFamily="2" charset="0"/>
            </a:endParaRPr>
          </a:p>
        </p:txBody>
      </p:sp>
      <p:sp>
        <p:nvSpPr>
          <p:cNvPr id="18" name="Подзаголовок 2">
            <a:extLst>
              <a:ext uri="{FF2B5EF4-FFF2-40B4-BE49-F238E27FC236}">
                <a16:creationId xmlns:a16="http://schemas.microsoft.com/office/drawing/2014/main" id="{2DEFD4EC-7437-4CA7-9682-417225A67F72}"/>
              </a:ext>
            </a:extLst>
          </p:cNvPr>
          <p:cNvSpPr txBox="1">
            <a:spLocks/>
          </p:cNvSpPr>
          <p:nvPr/>
        </p:nvSpPr>
        <p:spPr>
          <a:xfrm>
            <a:off x="4118251" y="382083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#HGSE COMMUNICATIONS LAB</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6" name="Группа 1">
            <a:extLst>
              <a:ext uri="{FF2B5EF4-FFF2-40B4-BE49-F238E27FC236}">
                <a16:creationId xmlns:a16="http://schemas.microsoft.com/office/drawing/2014/main" id="{632CC8C4-9CB6-4007-A27B-93ED8F32584C}"/>
              </a:ext>
            </a:extLst>
          </p:cNvPr>
          <p:cNvGrpSpPr/>
          <p:nvPr/>
        </p:nvGrpSpPr>
        <p:grpSpPr>
          <a:xfrm>
            <a:off x="-25400" y="-23126"/>
            <a:ext cx="6476064" cy="6881126"/>
            <a:chOff x="-17818" y="-9527"/>
            <a:chExt cx="6476064" cy="6881126"/>
          </a:xfrm>
        </p:grpSpPr>
        <p:sp>
          <p:nvSpPr>
            <p:cNvPr id="7" name="Прямоугольный треугольник 11">
              <a:extLst>
                <a:ext uri="{FF2B5EF4-FFF2-40B4-BE49-F238E27FC236}">
                  <a16:creationId xmlns:a16="http://schemas.microsoft.com/office/drawing/2014/main" id="{1BBD8DB9-BE12-4ACB-A0FC-490E617E04A3}"/>
                </a:ext>
              </a:extLst>
            </p:cNvPr>
            <p:cNvSpPr/>
            <p:nvPr/>
          </p:nvSpPr>
          <p:spPr>
            <a:xfrm>
              <a:off x="0" y="1160011"/>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араллелограмм 17">
              <a:extLst>
                <a:ext uri="{FF2B5EF4-FFF2-40B4-BE49-F238E27FC236}">
                  <a16:creationId xmlns:a16="http://schemas.microsoft.com/office/drawing/2014/main" id="{6A368223-DB88-49BE-BA6D-8EB37B289626}"/>
                </a:ext>
              </a:extLst>
            </p:cNvPr>
            <p:cNvSpPr/>
            <p:nvPr/>
          </p:nvSpPr>
          <p:spPr>
            <a:xfrm>
              <a:off x="-178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chemeClr val="accent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25000"/>
                  </a:schemeClr>
                </a:solidFill>
              </a:endParaRPr>
            </a:p>
          </p:txBody>
        </p:sp>
      </p:grpSp>
      <p:sp>
        <p:nvSpPr>
          <p:cNvPr id="19" name="Rectangle 18">
            <a:extLst>
              <a:ext uri="{FF2B5EF4-FFF2-40B4-BE49-F238E27FC236}">
                <a16:creationId xmlns:a16="http://schemas.microsoft.com/office/drawing/2014/main" id="{6172CD14-0B89-4D1E-926A-327215265009}"/>
              </a:ext>
            </a:extLst>
          </p:cNvPr>
          <p:cNvSpPr/>
          <p:nvPr/>
        </p:nvSpPr>
        <p:spPr>
          <a:xfrm>
            <a:off x="1857035" y="4153414"/>
            <a:ext cx="8366779" cy="395173"/>
          </a:xfrm>
          <a:prstGeom prst="rect">
            <a:avLst/>
          </a:prstGeom>
        </p:spPr>
        <p:txBody>
          <a:bodyPr wrap="none">
            <a:spAutoFit/>
          </a:bodyPr>
          <a:lstStyle/>
          <a:p>
            <a:pPr algn="ctr">
              <a:lnSpc>
                <a:spcPct val="80000"/>
              </a:lnSpc>
              <a:spcBef>
                <a:spcPct val="0"/>
              </a:spcBef>
            </a:pPr>
            <a:r>
              <a:rPr lang="en-US" sz="2400" b="1" i="1" spc="100" dirty="0">
                <a:solidFill>
                  <a:schemeClr val="bg1"/>
                </a:solidFill>
                <a:latin typeface="Poppins SemiBold" panose="02000000000000000000" pitchFamily="2" charset="0"/>
              </a:rPr>
              <a:t>https://com</a:t>
            </a:r>
            <a:r>
              <a:rPr lang="en-US" sz="2400" b="1" i="1" spc="100" dirty="0">
                <a:latin typeface="Poppins SemiBold" panose="02000000000000000000" pitchFamily="2" charset="0"/>
              </a:rPr>
              <a:t>municate.gse.harvard.edu/communicationslab</a:t>
            </a:r>
          </a:p>
        </p:txBody>
      </p:sp>
    </p:spTree>
    <p:extLst>
      <p:ext uri="{BB962C8B-B14F-4D97-AF65-F5344CB8AC3E}">
        <p14:creationId xmlns:p14="http://schemas.microsoft.com/office/powerpoint/2010/main" val="188042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48427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latin typeface="Poppins SemiBold" panose="02000000000000000000" pitchFamily="2" charset="0"/>
                <a:ea typeface="Lato" panose="020F0502020204030203" pitchFamily="34" charset="0"/>
                <a:cs typeface="Poppins SemiBold" panose="02000000000000000000" pitchFamily="2" charset="0"/>
              </a:rPr>
              <a:t>References</a:t>
            </a:r>
          </a:p>
        </p:txBody>
      </p:sp>
      <p:sp>
        <p:nvSpPr>
          <p:cNvPr id="6" name="Rectangle 5">
            <a:extLst>
              <a:ext uri="{FF2B5EF4-FFF2-40B4-BE49-F238E27FC236}">
                <a16:creationId xmlns:a16="http://schemas.microsoft.com/office/drawing/2014/main" id="{CF094CF8-D49E-4A29-8F6D-453752E59F2F}"/>
              </a:ext>
            </a:extLst>
          </p:cNvPr>
          <p:cNvSpPr/>
          <p:nvPr/>
        </p:nvSpPr>
        <p:spPr>
          <a:xfrm>
            <a:off x="552451" y="1186892"/>
            <a:ext cx="11106150" cy="510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sz="2400" dirty="0">
                <a:solidFill>
                  <a:schemeClr val="tx1"/>
                </a:solidFill>
              </a:rPr>
              <a:t>NYU Libraries (2020, January 2). How to create a research poster: Poster basics. </a:t>
            </a:r>
            <a:r>
              <a:rPr lang="en-US" sz="2400" dirty="0">
                <a:hlinkClick r:id="rId3"/>
              </a:rPr>
              <a:t>https://guides.nyu.edu/posters</a:t>
            </a:r>
            <a:endParaRPr lang="en-US" sz="2400" dirty="0"/>
          </a:p>
          <a:p>
            <a:endParaRPr lang="en-US" sz="2400" dirty="0">
              <a:solidFill>
                <a:schemeClr val="tx1"/>
              </a:solidFill>
            </a:endParaRPr>
          </a:p>
          <a:p>
            <a:pPr marL="342900" indent="-342900">
              <a:buFont typeface="Arial" panose="020B0604020202020204" pitchFamily="34" charset="0"/>
              <a:buChar char="•"/>
            </a:pPr>
            <a:r>
              <a:rPr lang="en-US" sz="2400" dirty="0" err="1">
                <a:solidFill>
                  <a:schemeClr val="tx1"/>
                </a:solidFill>
              </a:rPr>
              <a:t>Purrington</a:t>
            </a:r>
            <a:r>
              <a:rPr lang="en-US" sz="2400" dirty="0">
                <a:solidFill>
                  <a:schemeClr val="tx1"/>
                </a:solidFill>
              </a:rPr>
              <a:t>, Colin (2019). Designing conference posters. Accessed </a:t>
            </a:r>
            <a:r>
              <a:rPr lang="en-US" sz="2400" dirty="0">
                <a:hlinkClick r:id="rId4"/>
              </a:rPr>
              <a:t>https://colinpurrington.com/tips/poster-design/</a:t>
            </a: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University of Guelph Teaching Support Services (n.d.). Effective poster design. Accessed from:  </a:t>
            </a:r>
            <a:r>
              <a:rPr lang="en-US" sz="2400" dirty="0">
                <a:hlinkClick r:id="rId5"/>
              </a:rPr>
              <a:t>http://www.soe.uoguelph.ca/webfiles/agalvez/poster/</a:t>
            </a:r>
            <a:endParaRPr lang="en-US" sz="2400" dirty="0"/>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University of Cincinnati (2016). Creating poster presentations using Power Point 2010. Accessed from: </a:t>
            </a:r>
            <a:r>
              <a:rPr lang="en-US" sz="2400" dirty="0">
                <a:hlinkClick r:id="rId6"/>
              </a:rPr>
              <a:t>https://grad.uc.edu/content/dam/refresh/grad-62/docs/prof-devel/expo/Creating-Poster-Presentations-Using-PowerPoint-2010.pdf</a:t>
            </a:r>
            <a:endParaRPr lang="en-US" sz="2200" dirty="0">
              <a:solidFill>
                <a:schemeClr val="tx1"/>
              </a:solidFill>
            </a:endParaRPr>
          </a:p>
          <a:p>
            <a:pPr marL="342900" indent="-342900">
              <a:buFont typeface="Arial" panose="020B0604020202020204" pitchFamily="34" charset="0"/>
              <a:buChar char="•"/>
            </a:pPr>
            <a:endParaRPr lang="en-US" sz="2200" dirty="0">
              <a:solidFill>
                <a:schemeClr val="tx1"/>
              </a:solidFill>
            </a:endParaRPr>
          </a:p>
          <a:p>
            <a:pPr marL="342900" indent="-342900">
              <a:buFont typeface="Arial" panose="020B0604020202020204" pitchFamily="34" charset="0"/>
              <a:buChar char="•"/>
            </a:pPr>
            <a:endParaRPr lang="en-US" sz="2200" i="1" dirty="0">
              <a:solidFill>
                <a:schemeClr val="tx1"/>
              </a:solidFill>
            </a:endParaRPr>
          </a:p>
          <a:p>
            <a:pPr marL="342900" indent="-342900">
              <a:buFont typeface="Arial" panose="020B0604020202020204" pitchFamily="34" charset="0"/>
              <a:buChar char="•"/>
            </a:pPr>
            <a:endParaRPr lang="en-US" sz="2200" i="1" dirty="0">
              <a:solidFill>
                <a:schemeClr val="tx1"/>
              </a:solidFill>
            </a:endParaRPr>
          </a:p>
          <a:p>
            <a:pPr marL="342900" indent="-342900">
              <a:buFont typeface="Arial" panose="020B0604020202020204" pitchFamily="34" charset="0"/>
              <a:buChar char="•"/>
            </a:pPr>
            <a:endParaRPr lang="en-US" sz="2200" i="1" dirty="0">
              <a:solidFill>
                <a:schemeClr val="tx1"/>
              </a:solidFill>
            </a:endParaRPr>
          </a:p>
        </p:txBody>
      </p:sp>
    </p:spTree>
    <p:extLst>
      <p:ext uri="{BB962C8B-B14F-4D97-AF65-F5344CB8AC3E}">
        <p14:creationId xmlns:p14="http://schemas.microsoft.com/office/powerpoint/2010/main" val="179229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INTRO TO RESEARCH POSTERS</a:t>
            </a:r>
          </a:p>
        </p:txBody>
      </p:sp>
      <p:sp>
        <p:nvSpPr>
          <p:cNvPr id="9" name="Текст 11"/>
          <p:cNvSpPr txBox="1">
            <a:spLocks/>
          </p:cNvSpPr>
          <p:nvPr/>
        </p:nvSpPr>
        <p:spPr>
          <a:xfrm>
            <a:off x="2366927" y="2691043"/>
            <a:ext cx="584787" cy="399952"/>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CREATE YOUR POSTER</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PRESENTATION DOS &amp; DON’TS</a:t>
            </a:r>
          </a:p>
        </p:txBody>
      </p:sp>
      <p:sp>
        <p:nvSpPr>
          <p:cNvPr id="31" name="Прямоугольник 30"/>
          <p:cNvSpPr/>
          <p:nvPr/>
        </p:nvSpPr>
        <p:spPr>
          <a:xfrm>
            <a:off x="239232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EXAMPLE &amp; RESOURCES</a:t>
            </a:r>
          </a:p>
        </p:txBody>
      </p:sp>
      <p:sp>
        <p:nvSpPr>
          <p:cNvPr id="27" name="Прямоугольник 26"/>
          <p:cNvSpPr/>
          <p:nvPr/>
        </p:nvSpPr>
        <p:spPr>
          <a:xfrm>
            <a:off x="629461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p:nvPr/>
        </p:nvCxnSpPr>
        <p:spPr>
          <a:xfrm>
            <a:off x="3324176"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7245493"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59012"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245493"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EFFECTIVE POSTER PRESENTATIONS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3364774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INTRO TO RESEARCH POSTERS</a:t>
            </a:r>
          </a:p>
        </p:txBody>
      </p:sp>
      <p:sp>
        <p:nvSpPr>
          <p:cNvPr id="9" name="Текст 11"/>
          <p:cNvSpPr txBox="1">
            <a:spLocks/>
          </p:cNvSpPr>
          <p:nvPr/>
        </p:nvSpPr>
        <p:spPr>
          <a:xfrm>
            <a:off x="2366927" y="2691043"/>
            <a:ext cx="584787" cy="399952"/>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CREATE YOUR POSTER</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PRESENTATION DOS &amp; DON’TS</a:t>
            </a:r>
          </a:p>
        </p:txBody>
      </p:sp>
      <p:sp>
        <p:nvSpPr>
          <p:cNvPr id="31" name="Прямоугольник 30"/>
          <p:cNvSpPr/>
          <p:nvPr/>
        </p:nvSpPr>
        <p:spPr>
          <a:xfrm>
            <a:off x="239232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EXAMPLE &amp; RESOURCES</a:t>
            </a:r>
          </a:p>
        </p:txBody>
      </p:sp>
      <p:sp>
        <p:nvSpPr>
          <p:cNvPr id="27" name="Прямоугольник 26"/>
          <p:cNvSpPr/>
          <p:nvPr/>
        </p:nvSpPr>
        <p:spPr>
          <a:xfrm>
            <a:off x="629461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p:nvPr/>
        </p:nvCxnSpPr>
        <p:spPr>
          <a:xfrm>
            <a:off x="3324176"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7245493"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59012"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245493"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EFFECTIVE POSTER PRESENTATIONS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0" name="Rectangle 19">
            <a:extLst>
              <a:ext uri="{FF2B5EF4-FFF2-40B4-BE49-F238E27FC236}">
                <a16:creationId xmlns:a16="http://schemas.microsoft.com/office/drawing/2014/main" id="{0A5C94D1-D8F7-4041-8BA6-5AB0A4484E1E}"/>
              </a:ext>
            </a:extLst>
          </p:cNvPr>
          <p:cNvSpPr/>
          <p:nvPr/>
        </p:nvSpPr>
        <p:spPr>
          <a:xfrm>
            <a:off x="5941074" y="2010673"/>
            <a:ext cx="4333226" cy="1685924"/>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F890132-2FDF-204E-845B-EEB76A6A3406}"/>
              </a:ext>
            </a:extLst>
          </p:cNvPr>
          <p:cNvSpPr/>
          <p:nvPr/>
        </p:nvSpPr>
        <p:spPr>
          <a:xfrm>
            <a:off x="1579710" y="3836168"/>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34300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1"/>
          <p:cNvSpPr txBox="1">
            <a:spLocks/>
          </p:cNvSpPr>
          <p:nvPr/>
        </p:nvSpPr>
        <p:spPr>
          <a:xfrm>
            <a:off x="3363468" y="264491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panose="02000000000000000000" pitchFamily="2" charset="0"/>
              </a:rPr>
              <a:t>PLANNING</a:t>
            </a:r>
            <a:endParaRPr lang="en-US" sz="1100" b="1" dirty="0">
              <a:solidFill>
                <a:schemeClr val="bg1"/>
              </a:solidFill>
              <a:latin typeface="Poppins" panose="02000000000000000000" pitchFamily="2" charset="0"/>
              <a:cs typeface="Poppins" panose="02000000000000000000" pitchFamily="2" charset="0"/>
            </a:endParaRPr>
          </a:p>
        </p:txBody>
      </p:sp>
      <p:sp>
        <p:nvSpPr>
          <p:cNvPr id="15" name="Текст 11"/>
          <p:cNvSpPr txBox="1">
            <a:spLocks/>
          </p:cNvSpPr>
          <p:nvPr/>
        </p:nvSpPr>
        <p:spPr>
          <a:xfrm>
            <a:off x="3363471" y="449799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SemiBold" panose="02000000000000000000" pitchFamily="2" charset="0"/>
              </a:rPr>
              <a:t>UX ENGENEER</a:t>
            </a:r>
            <a:br>
              <a:rPr lang="en-US" sz="1100" b="1" dirty="0">
                <a:solidFill>
                  <a:schemeClr val="bg1"/>
                </a:solidFill>
                <a:latin typeface="Poppins SemiBold" panose="02000000000000000000" pitchFamily="2" charset="0"/>
                <a:cs typeface="Poppins SemiBold" panose="02000000000000000000" pitchFamily="2" charset="0"/>
              </a:rPr>
            </a:br>
            <a:r>
              <a:rPr lang="en-US" sz="1100" kern="0" dirty="0">
                <a:solidFill>
                  <a:schemeClr val="bg1"/>
                </a:solidFill>
                <a:latin typeface="Poppins" panose="02000000000000000000" pitchFamily="2" charset="0"/>
                <a:ea typeface="Karla" pitchFamily="2" charset="0"/>
                <a:cs typeface="Poppins" panose="02000000000000000000" pitchFamily="2" charset="0"/>
              </a:rPr>
              <a:t>Ut et pulvinar odio. Nam condimentum nisl</a:t>
            </a:r>
            <a:endParaRPr lang="en-US" sz="1100" b="1" dirty="0">
              <a:solidFill>
                <a:schemeClr val="bg1"/>
              </a:solidFill>
              <a:latin typeface="Poppins" panose="02000000000000000000" pitchFamily="2" charset="0"/>
              <a:cs typeface="Poppins" panose="02000000000000000000" pitchFamily="2" charset="0"/>
            </a:endParaRPr>
          </a:p>
        </p:txBody>
      </p:sp>
      <p:sp>
        <p:nvSpPr>
          <p:cNvPr id="19" name="Прямоугольник 18"/>
          <p:cNvSpPr/>
          <p:nvPr/>
        </p:nvSpPr>
        <p:spPr>
          <a:xfrm>
            <a:off x="6353723" y="1846212"/>
            <a:ext cx="6096000" cy="1200329"/>
          </a:xfrm>
          <a:prstGeom prst="rect">
            <a:avLst/>
          </a:prstGeom>
        </p:spPr>
        <p:txBody>
          <a:bodyPr>
            <a:spAutoFit/>
          </a:bodyPr>
          <a:lstStyle/>
          <a:p>
            <a:r>
              <a:rPr lang="en-US" sz="36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WHAT IS A </a:t>
            </a:r>
          </a:p>
          <a:p>
            <a:r>
              <a:rPr lang="en-US" sz="36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RESEARCH POSTER</a:t>
            </a:r>
            <a:r>
              <a:rPr lang="en-US" sz="36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a:t>
            </a:r>
            <a:endParaRPr lang="en-US" sz="66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4" name="Подзаголовок 2"/>
          <p:cNvSpPr txBox="1">
            <a:spLocks/>
          </p:cNvSpPr>
          <p:nvPr/>
        </p:nvSpPr>
        <p:spPr>
          <a:xfrm>
            <a:off x="6361318" y="158103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INTRO TO RESEARCH POSTERS </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Прямоугольник 6">
            <a:extLst>
              <a:ext uri="{FF2B5EF4-FFF2-40B4-BE49-F238E27FC236}">
                <a16:creationId xmlns:a16="http://schemas.microsoft.com/office/drawing/2014/main" id="{D05E26A8-0282-46E3-B71F-45E8F7D49ECC}"/>
              </a:ext>
            </a:extLst>
          </p:cNvPr>
          <p:cNvSpPr/>
          <p:nvPr/>
        </p:nvSpPr>
        <p:spPr>
          <a:xfrm>
            <a:off x="4425494" y="0"/>
            <a:ext cx="1033606"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Picture Placeholder 4">
            <a:extLst>
              <a:ext uri="{FF2B5EF4-FFF2-40B4-BE49-F238E27FC236}">
                <a16:creationId xmlns:a16="http://schemas.microsoft.com/office/drawing/2014/main" id="{45D2DCF6-E3BF-4C18-99D5-8993B8A4B30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5008" r="35008"/>
          <a:stretch>
            <a:fillRect/>
          </a:stretch>
        </p:blipFill>
        <p:spPr>
          <a:xfrm>
            <a:off x="0" y="12192"/>
            <a:ext cx="4425494" cy="6858000"/>
          </a:xfrm>
        </p:spPr>
      </p:pic>
      <p:sp>
        <p:nvSpPr>
          <p:cNvPr id="4" name="TextBox 3">
            <a:extLst>
              <a:ext uri="{FF2B5EF4-FFF2-40B4-BE49-F238E27FC236}">
                <a16:creationId xmlns:a16="http://schemas.microsoft.com/office/drawing/2014/main" id="{312F4F5E-407F-BD4F-9469-BCFFB7235A26}"/>
              </a:ext>
            </a:extLst>
          </p:cNvPr>
          <p:cNvSpPr txBox="1"/>
          <p:nvPr/>
        </p:nvSpPr>
        <p:spPr>
          <a:xfrm>
            <a:off x="6096000" y="3328416"/>
            <a:ext cx="5742432" cy="300877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Concise summary of information to publicize your work and generate discussion</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Content is a mix of text and figures</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Includes graphs, charts, tables, etc.</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Visually appealing</a:t>
            </a:r>
          </a:p>
          <a:p>
            <a:pPr marL="285750" indent="-285750">
              <a:lnSpc>
                <a:spcPct val="150000"/>
              </a:lnSpc>
              <a:buFont typeface="Arial" panose="020B0604020202020204" pitchFamily="34" charset="0"/>
              <a:buChar char="•"/>
            </a:pPr>
            <a:r>
              <a:rPr lang="en-US" sz="1600" dirty="0">
                <a:latin typeface="Poppins" panose="02000000000000000000" pitchFamily="2" charset="0"/>
                <a:ea typeface="Karla" pitchFamily="2" charset="0"/>
                <a:cs typeface="Poppins" panose="02000000000000000000" pitchFamily="2" charset="0"/>
              </a:rPr>
              <a:t> </a:t>
            </a:r>
            <a:r>
              <a:rPr lang="en-US" sz="1600" b="1" dirty="0">
                <a:latin typeface="Poppins" panose="02000000000000000000" pitchFamily="2" charset="0"/>
                <a:ea typeface="Karla" pitchFamily="2" charset="0"/>
                <a:cs typeface="Poppins" panose="02000000000000000000" pitchFamily="2" charset="0"/>
              </a:rPr>
              <a:t>Researcher stands by the display</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Other participants view presentation and interact with author</a:t>
            </a:r>
          </a:p>
        </p:txBody>
      </p:sp>
      <p:pic>
        <p:nvPicPr>
          <p:cNvPr id="9" name="Picture Placeholder 4">
            <a:extLst>
              <a:ext uri="{FF2B5EF4-FFF2-40B4-BE49-F238E27FC236}">
                <a16:creationId xmlns:a16="http://schemas.microsoft.com/office/drawing/2014/main" id="{43257332-701A-554B-A3DC-0ABC86E8D337}"/>
              </a:ext>
            </a:extLst>
          </p:cNvPr>
          <p:cNvPicPr>
            <a:picLocks noChangeAspect="1"/>
          </p:cNvPicPr>
          <p:nvPr/>
        </p:nvPicPr>
        <p:blipFill rotWithShape="1">
          <a:blip r:embed="rId4"/>
          <a:srcRect r="57073"/>
          <a:stretch/>
        </p:blipFill>
        <p:spPr>
          <a:xfrm>
            <a:off x="11325" y="-12192"/>
            <a:ext cx="4414169" cy="6858000"/>
          </a:xfrm>
          <a:prstGeom prst="rect">
            <a:avLst/>
          </a:prstGeom>
        </p:spPr>
      </p:pic>
    </p:spTree>
    <p:extLst>
      <p:ext uri="{BB962C8B-B14F-4D97-AF65-F5344CB8AC3E}">
        <p14:creationId xmlns:p14="http://schemas.microsoft.com/office/powerpoint/2010/main" val="178356721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1"/>
          <p:cNvSpPr txBox="1">
            <a:spLocks/>
          </p:cNvSpPr>
          <p:nvPr/>
        </p:nvSpPr>
        <p:spPr>
          <a:xfrm>
            <a:off x="3363468" y="264491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panose="02000000000000000000" pitchFamily="2" charset="0"/>
              </a:rPr>
              <a:t>PLANNING</a:t>
            </a:r>
            <a:endParaRPr lang="en-US" sz="1100" b="1" dirty="0">
              <a:solidFill>
                <a:schemeClr val="bg1"/>
              </a:solidFill>
              <a:latin typeface="Poppins" panose="02000000000000000000" pitchFamily="2" charset="0"/>
              <a:cs typeface="Poppins" panose="02000000000000000000" pitchFamily="2" charset="0"/>
            </a:endParaRPr>
          </a:p>
        </p:txBody>
      </p:sp>
      <p:sp>
        <p:nvSpPr>
          <p:cNvPr id="15" name="Текст 11"/>
          <p:cNvSpPr txBox="1">
            <a:spLocks/>
          </p:cNvSpPr>
          <p:nvPr/>
        </p:nvSpPr>
        <p:spPr>
          <a:xfrm>
            <a:off x="3363471" y="449799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SemiBold" panose="02000000000000000000" pitchFamily="2" charset="0"/>
              </a:rPr>
              <a:t>UX ENGENEER</a:t>
            </a:r>
            <a:br>
              <a:rPr lang="en-US" sz="1100" b="1" dirty="0">
                <a:solidFill>
                  <a:schemeClr val="bg1"/>
                </a:solidFill>
                <a:latin typeface="Poppins SemiBold" panose="02000000000000000000" pitchFamily="2" charset="0"/>
                <a:cs typeface="Poppins SemiBold" panose="02000000000000000000" pitchFamily="2" charset="0"/>
              </a:rPr>
            </a:br>
            <a:r>
              <a:rPr lang="en-US" sz="1100" kern="0" dirty="0">
                <a:solidFill>
                  <a:schemeClr val="bg1"/>
                </a:solidFill>
                <a:latin typeface="Poppins" panose="02000000000000000000" pitchFamily="2" charset="0"/>
                <a:ea typeface="Karla" pitchFamily="2" charset="0"/>
                <a:cs typeface="Poppins" panose="02000000000000000000" pitchFamily="2" charset="0"/>
              </a:rPr>
              <a:t>Ut et pulvinar odio. Nam condimentum nisl</a:t>
            </a:r>
            <a:endParaRPr lang="en-US" sz="1100" b="1" dirty="0">
              <a:solidFill>
                <a:schemeClr val="bg1"/>
              </a:solidFill>
              <a:latin typeface="Poppins" panose="02000000000000000000" pitchFamily="2" charset="0"/>
              <a:cs typeface="Poppins" panose="02000000000000000000" pitchFamily="2" charset="0"/>
            </a:endParaRPr>
          </a:p>
        </p:txBody>
      </p:sp>
      <p:sp>
        <p:nvSpPr>
          <p:cNvPr id="19" name="Прямоугольник 18"/>
          <p:cNvSpPr/>
          <p:nvPr/>
        </p:nvSpPr>
        <p:spPr>
          <a:xfrm>
            <a:off x="6353723" y="1846212"/>
            <a:ext cx="6096000" cy="1200329"/>
          </a:xfrm>
          <a:prstGeom prst="rect">
            <a:avLst/>
          </a:prstGeom>
        </p:spPr>
        <p:txBody>
          <a:bodyPr>
            <a:spAutoFit/>
          </a:bodyPr>
          <a:lstStyle/>
          <a:p>
            <a:r>
              <a:rPr lang="en-US" sz="36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ACADEMIC CONFERENCE</a:t>
            </a:r>
          </a:p>
          <a:p>
            <a:r>
              <a:rPr lang="en-US" sz="36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POSTER SESSIONS</a:t>
            </a:r>
            <a:endParaRPr lang="en-US" sz="66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4" name="Подзаголовок 2"/>
          <p:cNvSpPr txBox="1">
            <a:spLocks/>
          </p:cNvSpPr>
          <p:nvPr/>
        </p:nvSpPr>
        <p:spPr>
          <a:xfrm>
            <a:off x="6361318" y="158103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INTRO TO RESEARCH POSTERS </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Прямоугольник 6">
            <a:extLst>
              <a:ext uri="{FF2B5EF4-FFF2-40B4-BE49-F238E27FC236}">
                <a16:creationId xmlns:a16="http://schemas.microsoft.com/office/drawing/2014/main" id="{D05E26A8-0282-46E3-B71F-45E8F7D49ECC}"/>
              </a:ext>
            </a:extLst>
          </p:cNvPr>
          <p:cNvSpPr/>
          <p:nvPr/>
        </p:nvSpPr>
        <p:spPr>
          <a:xfrm>
            <a:off x="4425494" y="0"/>
            <a:ext cx="1033606"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Picture Placeholder 4">
            <a:extLst>
              <a:ext uri="{FF2B5EF4-FFF2-40B4-BE49-F238E27FC236}">
                <a16:creationId xmlns:a16="http://schemas.microsoft.com/office/drawing/2014/main" id="{45D2DCF6-E3BF-4C18-99D5-8993B8A4B30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5008" r="35008"/>
          <a:stretch>
            <a:fillRect/>
          </a:stretch>
        </p:blipFill>
        <p:spPr>
          <a:xfrm>
            <a:off x="0" y="12192"/>
            <a:ext cx="4425494" cy="6858000"/>
          </a:xfrm>
        </p:spPr>
      </p:pic>
      <p:sp>
        <p:nvSpPr>
          <p:cNvPr id="4" name="TextBox 3">
            <a:extLst>
              <a:ext uri="{FF2B5EF4-FFF2-40B4-BE49-F238E27FC236}">
                <a16:creationId xmlns:a16="http://schemas.microsoft.com/office/drawing/2014/main" id="{312F4F5E-407F-BD4F-9469-BCFFB7235A26}"/>
              </a:ext>
            </a:extLst>
          </p:cNvPr>
          <p:cNvSpPr txBox="1"/>
          <p:nvPr/>
        </p:nvSpPr>
        <p:spPr>
          <a:xfrm>
            <a:off x="6096000" y="3328416"/>
            <a:ext cx="5742432" cy="263944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All major conferences have poster sessions</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Often used to showcase early stage work</a:t>
            </a:r>
          </a:p>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Opportunity to present yourself and your ideas</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Gain experience presenting</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Networking opportunity</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Participants may be future collaborators, colleagues or employers</a:t>
            </a:r>
          </a:p>
        </p:txBody>
      </p:sp>
      <p:pic>
        <p:nvPicPr>
          <p:cNvPr id="9" name="Picture Placeholder 4">
            <a:extLst>
              <a:ext uri="{FF2B5EF4-FFF2-40B4-BE49-F238E27FC236}">
                <a16:creationId xmlns:a16="http://schemas.microsoft.com/office/drawing/2014/main" id="{43257332-701A-554B-A3DC-0ABC86E8D337}"/>
              </a:ext>
            </a:extLst>
          </p:cNvPr>
          <p:cNvPicPr>
            <a:picLocks noChangeAspect="1"/>
          </p:cNvPicPr>
          <p:nvPr/>
        </p:nvPicPr>
        <p:blipFill rotWithShape="1">
          <a:blip r:embed="rId3"/>
          <a:srcRect r="57073"/>
          <a:stretch/>
        </p:blipFill>
        <p:spPr>
          <a:xfrm>
            <a:off x="11325" y="-12192"/>
            <a:ext cx="4414169" cy="6858000"/>
          </a:xfrm>
          <a:prstGeom prst="rect">
            <a:avLst/>
          </a:prstGeom>
        </p:spPr>
      </p:pic>
    </p:spTree>
    <p:extLst>
      <p:ext uri="{BB962C8B-B14F-4D97-AF65-F5344CB8AC3E}">
        <p14:creationId xmlns:p14="http://schemas.microsoft.com/office/powerpoint/2010/main" val="365125985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1"/>
          <p:cNvSpPr txBox="1">
            <a:spLocks/>
          </p:cNvSpPr>
          <p:nvPr/>
        </p:nvSpPr>
        <p:spPr>
          <a:xfrm>
            <a:off x="3363468" y="264491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panose="02000000000000000000" pitchFamily="2" charset="0"/>
              </a:rPr>
              <a:t>PLANNING</a:t>
            </a:r>
            <a:endParaRPr lang="en-US" sz="1100" b="1" dirty="0">
              <a:solidFill>
                <a:schemeClr val="bg1"/>
              </a:solidFill>
              <a:latin typeface="Poppins" panose="02000000000000000000" pitchFamily="2" charset="0"/>
              <a:cs typeface="Poppins" panose="02000000000000000000" pitchFamily="2" charset="0"/>
            </a:endParaRPr>
          </a:p>
        </p:txBody>
      </p:sp>
      <p:sp>
        <p:nvSpPr>
          <p:cNvPr id="15" name="Текст 11"/>
          <p:cNvSpPr txBox="1">
            <a:spLocks/>
          </p:cNvSpPr>
          <p:nvPr/>
        </p:nvSpPr>
        <p:spPr>
          <a:xfrm>
            <a:off x="3363471" y="449799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SemiBold" panose="02000000000000000000" pitchFamily="2" charset="0"/>
              </a:rPr>
              <a:t>UX ENGENEER</a:t>
            </a:r>
            <a:br>
              <a:rPr lang="en-US" sz="1100" b="1" dirty="0">
                <a:solidFill>
                  <a:schemeClr val="bg1"/>
                </a:solidFill>
                <a:latin typeface="Poppins SemiBold" panose="02000000000000000000" pitchFamily="2" charset="0"/>
                <a:cs typeface="Poppins SemiBold" panose="02000000000000000000" pitchFamily="2" charset="0"/>
              </a:rPr>
            </a:br>
            <a:r>
              <a:rPr lang="en-US" sz="1100" kern="0" dirty="0">
                <a:solidFill>
                  <a:schemeClr val="bg1"/>
                </a:solidFill>
                <a:latin typeface="Poppins" panose="02000000000000000000" pitchFamily="2" charset="0"/>
                <a:ea typeface="Karla" pitchFamily="2" charset="0"/>
                <a:cs typeface="Poppins" panose="02000000000000000000" pitchFamily="2" charset="0"/>
              </a:rPr>
              <a:t>Ut et pulvinar odio. Nam condimentum nisl</a:t>
            </a:r>
            <a:endParaRPr lang="en-US" sz="1100" b="1" dirty="0">
              <a:solidFill>
                <a:schemeClr val="bg1"/>
              </a:solidFill>
              <a:latin typeface="Poppins" panose="02000000000000000000" pitchFamily="2" charset="0"/>
              <a:cs typeface="Poppins" panose="02000000000000000000" pitchFamily="2" charset="0"/>
            </a:endParaRPr>
          </a:p>
        </p:txBody>
      </p:sp>
      <p:sp>
        <p:nvSpPr>
          <p:cNvPr id="19" name="Прямоугольник 18"/>
          <p:cNvSpPr/>
          <p:nvPr/>
        </p:nvSpPr>
        <p:spPr>
          <a:xfrm>
            <a:off x="6353723" y="1846212"/>
            <a:ext cx="6096000" cy="646331"/>
          </a:xfrm>
          <a:prstGeom prst="rect">
            <a:avLst/>
          </a:prstGeom>
        </p:spPr>
        <p:txBody>
          <a:bodyPr>
            <a:spAutoFit/>
          </a:bodyPr>
          <a:lstStyle/>
          <a:p>
            <a:r>
              <a:rPr lang="en-US" sz="36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POSTER BASICS</a:t>
            </a:r>
            <a:endParaRPr lang="en-US" sz="66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4" name="Подзаголовок 2"/>
          <p:cNvSpPr txBox="1">
            <a:spLocks/>
          </p:cNvSpPr>
          <p:nvPr/>
        </p:nvSpPr>
        <p:spPr>
          <a:xfrm>
            <a:off x="6361318" y="158103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INTRO TO RESEARCH POSTERS </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Прямоугольник 6">
            <a:extLst>
              <a:ext uri="{FF2B5EF4-FFF2-40B4-BE49-F238E27FC236}">
                <a16:creationId xmlns:a16="http://schemas.microsoft.com/office/drawing/2014/main" id="{D05E26A8-0282-46E3-B71F-45E8F7D49ECC}"/>
              </a:ext>
            </a:extLst>
          </p:cNvPr>
          <p:cNvSpPr/>
          <p:nvPr/>
        </p:nvSpPr>
        <p:spPr>
          <a:xfrm>
            <a:off x="4425494" y="0"/>
            <a:ext cx="1033606"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Picture Placeholder 4">
            <a:extLst>
              <a:ext uri="{FF2B5EF4-FFF2-40B4-BE49-F238E27FC236}">
                <a16:creationId xmlns:a16="http://schemas.microsoft.com/office/drawing/2014/main" id="{45D2DCF6-E3BF-4C18-99D5-8993B8A4B30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5008" r="35008"/>
          <a:stretch>
            <a:fillRect/>
          </a:stretch>
        </p:blipFill>
        <p:spPr>
          <a:xfrm>
            <a:off x="0" y="12192"/>
            <a:ext cx="4425494" cy="6858000"/>
          </a:xfrm>
        </p:spPr>
      </p:pic>
      <p:sp>
        <p:nvSpPr>
          <p:cNvPr id="4" name="TextBox 3">
            <a:extLst>
              <a:ext uri="{FF2B5EF4-FFF2-40B4-BE49-F238E27FC236}">
                <a16:creationId xmlns:a16="http://schemas.microsoft.com/office/drawing/2014/main" id="{312F4F5E-407F-BD4F-9469-BCFFB7235A26}"/>
              </a:ext>
            </a:extLst>
          </p:cNvPr>
          <p:cNvSpPr txBox="1"/>
          <p:nvPr/>
        </p:nvSpPr>
        <p:spPr>
          <a:xfrm>
            <a:off x="6096000" y="2757720"/>
            <a:ext cx="5742432" cy="37474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Typical poster sizes</a:t>
            </a:r>
          </a:p>
          <a:p>
            <a:pPr marL="742950" lvl="1" indent="-285750">
              <a:lnSpc>
                <a:spcPct val="150000"/>
              </a:lnSpc>
              <a:buFont typeface="Courier New" panose="02070309020205020404" pitchFamily="49" charset="0"/>
              <a:buChar char="o"/>
            </a:pPr>
            <a:r>
              <a:rPr lang="en-US" sz="1600" dirty="0"/>
              <a:t>18" x 24" for easel signs </a:t>
            </a:r>
          </a:p>
          <a:p>
            <a:pPr marL="742950" lvl="1" indent="-285750">
              <a:lnSpc>
                <a:spcPct val="150000"/>
              </a:lnSpc>
              <a:buFont typeface="Courier New" panose="02070309020205020404" pitchFamily="49" charset="0"/>
              <a:buChar char="o"/>
            </a:pPr>
            <a:r>
              <a:rPr lang="en-US" sz="1600" dirty="0"/>
              <a:t>36" x 48" for medium size posters </a:t>
            </a:r>
          </a:p>
          <a:p>
            <a:pPr marL="742950" lvl="1" indent="-285750">
              <a:lnSpc>
                <a:spcPct val="150000"/>
              </a:lnSpc>
              <a:buFont typeface="Courier New" panose="02070309020205020404" pitchFamily="49" charset="0"/>
              <a:buChar char="o"/>
            </a:pPr>
            <a:r>
              <a:rPr lang="en-US" sz="1600" dirty="0"/>
              <a:t>48" x 60" for large posters </a:t>
            </a:r>
          </a:p>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Word count</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800 – 1000 words total  </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This includes labels describing figures and graphs</a:t>
            </a:r>
          </a:p>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Font</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At least 20pt. Titles and headings 40-50pt font</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Should be readable from 3-5 feet away</a:t>
            </a:r>
          </a:p>
        </p:txBody>
      </p:sp>
      <p:pic>
        <p:nvPicPr>
          <p:cNvPr id="9" name="Picture Placeholder 4">
            <a:extLst>
              <a:ext uri="{FF2B5EF4-FFF2-40B4-BE49-F238E27FC236}">
                <a16:creationId xmlns:a16="http://schemas.microsoft.com/office/drawing/2014/main" id="{43257332-701A-554B-A3DC-0ABC86E8D337}"/>
              </a:ext>
            </a:extLst>
          </p:cNvPr>
          <p:cNvPicPr>
            <a:picLocks noChangeAspect="1"/>
          </p:cNvPicPr>
          <p:nvPr/>
        </p:nvPicPr>
        <p:blipFill rotWithShape="1">
          <a:blip r:embed="rId3"/>
          <a:srcRect r="57073"/>
          <a:stretch/>
        </p:blipFill>
        <p:spPr>
          <a:xfrm>
            <a:off x="11325" y="-12192"/>
            <a:ext cx="4414169" cy="6858000"/>
          </a:xfrm>
          <a:prstGeom prst="rect">
            <a:avLst/>
          </a:prstGeom>
        </p:spPr>
      </p:pic>
    </p:spTree>
    <p:extLst>
      <p:ext uri="{BB962C8B-B14F-4D97-AF65-F5344CB8AC3E}">
        <p14:creationId xmlns:p14="http://schemas.microsoft.com/office/powerpoint/2010/main" val="97396920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INTRO TO RESEARCH POSTERS</a:t>
            </a:r>
          </a:p>
        </p:txBody>
      </p:sp>
      <p:sp>
        <p:nvSpPr>
          <p:cNvPr id="9" name="Текст 11"/>
          <p:cNvSpPr txBox="1">
            <a:spLocks/>
          </p:cNvSpPr>
          <p:nvPr/>
        </p:nvSpPr>
        <p:spPr>
          <a:xfrm>
            <a:off x="2366927" y="2691043"/>
            <a:ext cx="584787" cy="399952"/>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CREATE YOUR POSTER</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PRESENTATION DOS &amp; DON’TS</a:t>
            </a:r>
          </a:p>
        </p:txBody>
      </p:sp>
      <p:sp>
        <p:nvSpPr>
          <p:cNvPr id="31" name="Прямоугольник 30"/>
          <p:cNvSpPr/>
          <p:nvPr/>
        </p:nvSpPr>
        <p:spPr>
          <a:xfrm>
            <a:off x="239232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EXAMPLE &amp; RESOURCES</a:t>
            </a:r>
          </a:p>
        </p:txBody>
      </p:sp>
      <p:sp>
        <p:nvSpPr>
          <p:cNvPr id="27" name="Прямоугольник 26"/>
          <p:cNvSpPr/>
          <p:nvPr/>
        </p:nvSpPr>
        <p:spPr>
          <a:xfrm>
            <a:off x="629461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p:nvPr/>
        </p:nvCxnSpPr>
        <p:spPr>
          <a:xfrm>
            <a:off x="3324176"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7245493"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59012"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245493"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EFFECTIVE POSTER PRESENTATIONS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Rectangle 20">
            <a:extLst>
              <a:ext uri="{FF2B5EF4-FFF2-40B4-BE49-F238E27FC236}">
                <a16:creationId xmlns:a16="http://schemas.microsoft.com/office/drawing/2014/main" id="{42FAE39B-9343-4F44-A851-BD570C846207}"/>
              </a:ext>
            </a:extLst>
          </p:cNvPr>
          <p:cNvSpPr/>
          <p:nvPr/>
        </p:nvSpPr>
        <p:spPr>
          <a:xfrm>
            <a:off x="1580549" y="1946905"/>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F892A0B-EDB2-C946-B470-F0BFC422356A}"/>
              </a:ext>
            </a:extLst>
          </p:cNvPr>
          <p:cNvSpPr/>
          <p:nvPr/>
        </p:nvSpPr>
        <p:spPr>
          <a:xfrm>
            <a:off x="1579710" y="3836168"/>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907634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1992</Words>
  <Application>Microsoft Macintosh PowerPoint</Application>
  <PresentationFormat>Widescreen</PresentationFormat>
  <Paragraphs>397</Paragraphs>
  <Slides>32</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Adobe Caslon Pro</vt:lpstr>
      <vt:lpstr>Arial</vt:lpstr>
      <vt:lpstr>Calibri</vt:lpstr>
      <vt:lpstr>Calibri Light</vt:lpstr>
      <vt:lpstr>Courier New</vt:lpstr>
      <vt:lpstr>FontAwesome</vt:lpstr>
      <vt:lpstr>Lato</vt:lpstr>
      <vt:lpstr>Linux Libertine</vt:lpstr>
      <vt:lpstr>Nixie</vt:lpstr>
      <vt:lpstr>Pe-icon-7-stroke</vt:lpstr>
      <vt:lpstr>Poppins</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Mbekeani, Preeya Pandya</dc:creator>
  <cp:lastModifiedBy>Prezioso, Mg</cp:lastModifiedBy>
  <cp:revision>16</cp:revision>
  <dcterms:created xsi:type="dcterms:W3CDTF">2020-03-04T19:38:26Z</dcterms:created>
  <dcterms:modified xsi:type="dcterms:W3CDTF">2022-03-03T02:32:11Z</dcterms:modified>
</cp:coreProperties>
</file>